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6" r:id="rId5"/>
    <p:sldId id="267" r:id="rId6"/>
    <p:sldId id="268" r:id="rId7"/>
    <p:sldId id="259" r:id="rId8"/>
    <p:sldId id="260" r:id="rId9"/>
    <p:sldId id="261" r:id="rId10"/>
    <p:sldId id="262" r:id="rId11"/>
    <p:sldId id="263" r:id="rId12"/>
    <p:sldId id="264" r:id="rId13"/>
    <p:sldId id="269" r:id="rId14"/>
    <p:sldId id="265" r:id="rId15"/>
    <p:sldId id="270" r:id="rId1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143D940-23FC-2791-1BAA-9B54351ED6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0959BC72-2DF6-682E-7E4A-6B3C0DBC6E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78D1F66-964B-DBC8-A5C6-0E8D5B607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5FE25-3157-4CCB-8646-18FE42F2C9EA}" type="datetimeFigureOut">
              <a:rPr lang="pl-PL" smtClean="0"/>
              <a:t>23.11.2025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99BA40C-70F4-B350-DE84-5A998FE70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878F6F4-486A-11AC-9D88-F5836D14E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10C00-1FC8-421D-AF2C-DA092B1537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49114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079D5BF-6012-2A13-B120-A74623785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B9D921DB-0668-B9AD-093E-E942AD887A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5D550E4-E64B-8619-B900-CAE9818EA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5FE25-3157-4CCB-8646-18FE42F2C9EA}" type="datetimeFigureOut">
              <a:rPr lang="pl-PL" smtClean="0"/>
              <a:t>23.11.2025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05E447F-AE7E-7128-E3FF-F2B8C52CB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5EF64E1-1074-160D-6AF0-A2DA8A0BD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10C00-1FC8-421D-AF2C-DA092B1537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41532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7DD8C314-F076-7CAB-D7EB-92AD9A6C3A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1C84D165-129A-43A6-9A2F-6368882E19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B585D7E-36C9-8AD6-CD33-429A92D39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5FE25-3157-4CCB-8646-18FE42F2C9EA}" type="datetimeFigureOut">
              <a:rPr lang="pl-PL" smtClean="0"/>
              <a:t>23.11.2025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0AB0135-351C-7255-C5EF-DB1B52814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CB1B7EE-653C-9A31-FF07-6B43C4963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10C00-1FC8-421D-AF2C-DA092B1537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81338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A22D81A-5D78-63BC-AC04-ED73A4C2B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B83E1C6-51B3-FB05-C189-BC7D757CEC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9E5F599-4734-6695-89E7-424348FB4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5FE25-3157-4CCB-8646-18FE42F2C9EA}" type="datetimeFigureOut">
              <a:rPr lang="pl-PL" smtClean="0"/>
              <a:t>23.11.2025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03BFE26-C6BA-5B36-AC1F-10B3F9812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BD24410-3E88-9362-E8D5-D002DC79C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10C00-1FC8-421D-AF2C-DA092B1537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26318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BCAB878-DFF6-07B0-0C0A-D2C5A795A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A8CD0E0-C004-FE31-34DA-023AA9BAC0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005741B-6F32-31A1-3D1A-9902562C7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5FE25-3157-4CCB-8646-18FE42F2C9EA}" type="datetimeFigureOut">
              <a:rPr lang="pl-PL" smtClean="0"/>
              <a:t>23.11.2025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25B61A5-F8E7-C5DE-12B9-8F1EB7894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808D40E-F32D-7674-AF32-D181DE3EC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10C00-1FC8-421D-AF2C-DA092B1537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15063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3AD2E53-6FE3-B2B1-D8EA-216D2A5AD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9310C55-CD76-CB4B-77C7-C6B7F19378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130495E8-F719-6624-6CFC-3A34EEBA89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EAD6BE4A-2264-F99A-17AF-303F6A42C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5FE25-3157-4CCB-8646-18FE42F2C9EA}" type="datetimeFigureOut">
              <a:rPr lang="pl-PL" smtClean="0"/>
              <a:t>23.11.2025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5356D2E4-2C12-3B25-C8C1-1FE1950ED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565D935A-298C-F307-2FF6-4A7043643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10C00-1FC8-421D-AF2C-DA092B1537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90699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25315E8-C3CF-2AB1-0D30-AAFE25028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AB339D5-2EFC-2A00-B66D-712FA1B733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AF9BBCBC-F1DB-2344-5E8C-F314C0B20C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CAC1BA2C-BF78-D9B4-805E-D082965768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356C6B9-9FB1-776F-E3FA-C295294BE1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13CA7D38-50A9-26B0-D82B-DBA20B30F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5FE25-3157-4CCB-8646-18FE42F2C9EA}" type="datetimeFigureOut">
              <a:rPr lang="pl-PL" smtClean="0"/>
              <a:t>23.11.2025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E3DAD32A-9D98-04FA-7838-B0BE3313C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DBC5F9A7-FFB8-AE42-38E6-E68187D4A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10C00-1FC8-421D-AF2C-DA092B1537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52319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321D3DA-4680-E062-2A48-06780B10C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C44FE708-F471-EC25-1F12-BE7C95364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5FE25-3157-4CCB-8646-18FE42F2C9EA}" type="datetimeFigureOut">
              <a:rPr lang="pl-PL" smtClean="0"/>
              <a:t>23.11.2025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EB7F5D48-D217-316A-79CE-51DBC1260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7632D448-6D09-13B8-DBC7-A25FBEA3A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10C00-1FC8-421D-AF2C-DA092B1537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0434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94E79D71-2545-E421-C41C-AAED8982F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5FE25-3157-4CCB-8646-18FE42F2C9EA}" type="datetimeFigureOut">
              <a:rPr lang="pl-PL" smtClean="0"/>
              <a:t>23.11.2025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0568D167-0370-F545-A363-4A237C510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0375195-B520-E0A8-BC3F-289E82AEB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10C00-1FC8-421D-AF2C-DA092B1537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95886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C1A36B0-2696-3886-0CD9-A105C95C5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AA46FF2-304E-0348-1820-917DDE8E44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34399C28-9A2B-F2C6-DB22-4E347476F1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237D521F-65F0-5373-39BA-A2C7329E7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5FE25-3157-4CCB-8646-18FE42F2C9EA}" type="datetimeFigureOut">
              <a:rPr lang="pl-PL" smtClean="0"/>
              <a:t>23.11.2025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37211FA3-4FF0-2CF6-0CD0-1A1466DB5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612E2C31-5C28-537B-BA8F-26B5B44F2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10C00-1FC8-421D-AF2C-DA092B1537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11802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675EB27-9861-F3DF-4611-CA2725A61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48084934-F62C-69A2-DA0C-80F031513E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BE96B1E4-5872-49CF-74F8-E4E0C50F17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F22F2A10-20D0-FDA2-52B7-00F21F216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5FE25-3157-4CCB-8646-18FE42F2C9EA}" type="datetimeFigureOut">
              <a:rPr lang="pl-PL" smtClean="0"/>
              <a:t>23.11.2025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B10424F5-A426-E146-C74F-3FFF9FE5D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B901CB80-DB38-9E82-4AB8-63A6199BE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10C00-1FC8-421D-AF2C-DA092B1537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39101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6E9CDB14-601C-951B-8F67-0F91883E4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D09D4E0-ADBE-B9E3-2D58-EA013649BD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5451CF0-D78C-4F17-A80C-252E2FAA65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AB5FE25-3157-4CCB-8646-18FE42F2C9EA}" type="datetimeFigureOut">
              <a:rPr lang="pl-PL" smtClean="0"/>
              <a:t>23.11.2025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6A76A19-CB93-D71F-8708-BCFBC18C48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4C9691F-500A-F79A-8B41-E1CDD5AA5F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0D10C00-1FC8-421D-AF2C-DA092B1537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09250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1921E8B-EBD6-C5EE-41A8-C4FAC23EAE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68645" y="2314012"/>
            <a:ext cx="6184165" cy="2576052"/>
          </a:xfrm>
        </p:spPr>
        <p:txBody>
          <a:bodyPr>
            <a:normAutofit/>
          </a:bodyPr>
          <a:lstStyle/>
          <a:p>
            <a:r>
              <a:rPr lang="pl-PL" dirty="0"/>
              <a:t>Wzorcowanie przyrządów pomiarowych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4BE67005-7E4A-9736-E3DC-A60C8F8047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01766" y="3602038"/>
            <a:ext cx="4066233" cy="1655762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7966802D-EDDC-03C5-9DF6-4596E32707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476" y="1446963"/>
            <a:ext cx="3951906" cy="4186922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7F9C782F-381B-9615-BEC3-D67AEE4EE5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9736" y="161226"/>
            <a:ext cx="4218798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3345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4DA718D0-4865-4629-8134-44F68D41D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5167ED7-6315-43AB-B1B6-C326D5FD8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F4D8839-FB03-487D-ACC8-8BFEDD4FEB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0EF75023-9A3B-42FC-B704-61A8F7BEF4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922919"/>
            <a:ext cx="11111729" cy="54612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79AC456-1BC2-3E86-2016-D609838AC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1754" y="635179"/>
            <a:ext cx="9849751" cy="1349671"/>
          </a:xfrm>
        </p:spPr>
        <p:txBody>
          <a:bodyPr anchor="b">
            <a:normAutofit/>
          </a:bodyPr>
          <a:lstStyle/>
          <a:p>
            <a:r>
              <a:rPr lang="pl-PL" sz="4200" dirty="0"/>
              <a:t>Wynik wzorcowania – świadectwo wzorcowania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0D5401F-C60F-527C-3EDF-2E0F76E7CE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9304" y="2902913"/>
            <a:ext cx="9849751" cy="3032168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pl-PL" sz="1800" dirty="0"/>
              <a:t>Zawiera:</a:t>
            </a:r>
          </a:p>
          <a:p>
            <a:r>
              <a:rPr lang="pl-PL" sz="1800" dirty="0"/>
              <a:t>oznaczenie urządzenia,</a:t>
            </a:r>
          </a:p>
          <a:p>
            <a:r>
              <a:rPr lang="pl-PL" sz="1800" dirty="0"/>
              <a:t>datę i miejsce,</a:t>
            </a:r>
          </a:p>
          <a:p>
            <a:r>
              <a:rPr lang="pl-PL" sz="1800" dirty="0"/>
              <a:t>warunki pomiarów,</a:t>
            </a:r>
          </a:p>
          <a:p>
            <a:r>
              <a:rPr lang="pl-PL" sz="1800" dirty="0"/>
              <a:t>metodykę wzorcowania,</a:t>
            </a:r>
          </a:p>
          <a:p>
            <a:r>
              <a:rPr lang="pl-PL" sz="1800" dirty="0"/>
              <a:t>wyniki pomiarów, błędy i niepewności,</a:t>
            </a:r>
          </a:p>
          <a:p>
            <a:r>
              <a:rPr lang="pl-PL" sz="1800" dirty="0"/>
              <a:t>informacje o </a:t>
            </a:r>
            <a:r>
              <a:rPr lang="pl-PL" sz="1800" dirty="0" err="1"/>
              <a:t>śladowności</a:t>
            </a:r>
            <a:r>
              <a:rPr lang="pl-PL" sz="1800" dirty="0"/>
              <a:t>,</a:t>
            </a:r>
          </a:p>
          <a:p>
            <a:r>
              <a:rPr lang="pl-PL" sz="1800" dirty="0"/>
              <a:t>podpis osoby wykonującej i zatwierdzającej.</a:t>
            </a:r>
          </a:p>
          <a:p>
            <a:pPr marL="0" indent="0">
              <a:buNone/>
            </a:pPr>
            <a:r>
              <a:rPr lang="pl-PL" sz="1800" dirty="0"/>
              <a:t>Uwaga: Świadectwo wzorcowania nie jest równoznaczne z potwierdzeniem legalizacji! (legalizacja dotyczy metrologii prawnej).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1AC119D9-7018-DB45-234D-779028DDD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3202" y="1742"/>
            <a:ext cx="4218798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9524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4DA718D0-4865-4629-8134-44F68D41D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5167ED7-6315-43AB-B1B6-C326D5FD8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F4D8839-FB03-487D-ACC8-8BFEDD4FEB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0EF75023-9A3B-42FC-B704-61A8F7BEF4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922919"/>
            <a:ext cx="11111729" cy="54612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E5CABB8-D1E8-261A-A8B9-E30CB5D7E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0516" y="645227"/>
            <a:ext cx="9849751" cy="1349671"/>
          </a:xfrm>
        </p:spPr>
        <p:txBody>
          <a:bodyPr anchor="b">
            <a:normAutofit/>
          </a:bodyPr>
          <a:lstStyle/>
          <a:p>
            <a:r>
              <a:rPr lang="pl-PL" sz="5400" dirty="0"/>
              <a:t>Częstotliwość wzorcowania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1C7EE3C-07F0-68D9-DBCC-FE04733D8E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0516" y="1994898"/>
            <a:ext cx="9849751" cy="3865166"/>
          </a:xfrm>
        </p:spPr>
        <p:txBody>
          <a:bodyPr anchor="ctr">
            <a:normAutofit/>
          </a:bodyPr>
          <a:lstStyle/>
          <a:p>
            <a:endParaRPr lang="pl-PL" sz="1700" dirty="0"/>
          </a:p>
          <a:p>
            <a:pPr marL="0" indent="0">
              <a:buNone/>
            </a:pPr>
            <a:r>
              <a:rPr lang="pl-PL" sz="1800" dirty="0"/>
              <a:t>Zależy od:</a:t>
            </a:r>
          </a:p>
          <a:p>
            <a:r>
              <a:rPr lang="pl-PL" sz="1800" dirty="0"/>
              <a:t>intensywności użytkowania,</a:t>
            </a:r>
          </a:p>
          <a:p>
            <a:r>
              <a:rPr lang="pl-PL" sz="1800" dirty="0"/>
              <a:t>wymagań procesu produkcyjnego,</a:t>
            </a:r>
          </a:p>
          <a:p>
            <a:r>
              <a:rPr lang="pl-PL" sz="1800" dirty="0"/>
              <a:t>warunków pracy,</a:t>
            </a:r>
          </a:p>
          <a:p>
            <a:r>
              <a:rPr lang="pl-PL" sz="1800" dirty="0"/>
              <a:t>ryzyka niezgodności,</a:t>
            </a:r>
          </a:p>
          <a:p>
            <a:r>
              <a:rPr lang="pl-PL" sz="1800" dirty="0"/>
              <a:t>zaleceń producenta.</a:t>
            </a:r>
          </a:p>
          <a:p>
            <a:pPr marL="0" indent="0">
              <a:buNone/>
            </a:pPr>
            <a:r>
              <a:rPr lang="pl-PL" sz="1800" dirty="0"/>
              <a:t>Typowo: 6–24 miesięcy, ale ustala ją użytkownik na podstawie analizy ryzyka.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7BA8B71E-E0C0-BB36-2394-F9730311A5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3201" y="-11824"/>
            <a:ext cx="4218798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2909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DA718D0-4865-4629-8134-44F68D41D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5167ED7-6315-43AB-B1B6-C326D5FD8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F4D8839-FB03-487D-ACC8-8BFEDD4FEB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EF75023-9A3B-42FC-B704-61A8F7BEF4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922919"/>
            <a:ext cx="11111729" cy="54612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C0E4A96-A5B9-D314-C935-37E2E1F8A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2963" y="1238080"/>
            <a:ext cx="9849751" cy="1349671"/>
          </a:xfrm>
        </p:spPr>
        <p:txBody>
          <a:bodyPr anchor="b">
            <a:normAutofit/>
          </a:bodyPr>
          <a:lstStyle/>
          <a:p>
            <a:r>
              <a:rPr lang="pl-PL" sz="4200"/>
              <a:t>Przykłady przyrządów wymagających regularnego wzorcowania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CF743C92-50D6-B025-40C1-871179539334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289304" y="2902913"/>
            <a:ext cx="9849751" cy="303216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pl-PL" altLang="pl-PL" sz="20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Multimetry, mierniki rezystancji, cęgowe,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pl-PL" altLang="pl-PL" sz="20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Czujniki temperatury (termopary, Pt100),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pl-PL" altLang="pl-PL" sz="20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Przyrządy do pomiarów instalacji elektrycznych,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pl-PL" altLang="pl-PL" sz="20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Manometry, przetworniki ciśnienia,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pl-PL" altLang="pl-PL" sz="20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Suwmiarki, mikrometry, wysokościomierze,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pl-PL" altLang="pl-PL" sz="20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Wagi laboratoryjne i przemysłowe.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81379215-E0FA-128A-AE30-69FFA0E930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3201" y="0"/>
            <a:ext cx="4218798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8417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DA718D0-4865-4629-8134-44F68D41D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5167ED7-6315-43AB-B1B6-C326D5FD8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F4D8839-FB03-487D-ACC8-8BFEDD4FEB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EF75023-9A3B-42FC-B704-61A8F7BEF4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922919"/>
            <a:ext cx="11111729" cy="54612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E81DDBD-D6B6-A263-EBD9-E90FA0BF6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4075" y="248083"/>
            <a:ext cx="9849751" cy="1349671"/>
          </a:xfrm>
        </p:spPr>
        <p:txBody>
          <a:bodyPr anchor="b">
            <a:normAutofit/>
          </a:bodyPr>
          <a:lstStyle/>
          <a:p>
            <a:r>
              <a:rPr lang="pl-PL" sz="5400" dirty="0"/>
              <a:t>Kiedy nam się to opłaca?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A127D09-50A5-09A1-3BE0-7FB157BA48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9617" y="1770820"/>
            <a:ext cx="9849751" cy="408924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l-PL" sz="1400" dirty="0"/>
              <a:t>Wprowadzenie wzorcowania wewnętrznego staje się uzasadnione kosztowo gdy:</a:t>
            </a:r>
          </a:p>
          <a:p>
            <a:endParaRPr lang="pl-PL" sz="1400" dirty="0"/>
          </a:p>
          <a:p>
            <a:pPr marL="0" indent="0">
              <a:buNone/>
            </a:pPr>
            <a:r>
              <a:rPr lang="pl-PL" sz="1400" dirty="0"/>
              <a:t>– W naszej firmie występuje wiele przyrządów danego rodzaju (po co najmniej  </a:t>
            </a:r>
          </a:p>
          <a:p>
            <a:pPr marL="0" indent="0">
              <a:buNone/>
            </a:pPr>
            <a:r>
              <a:rPr lang="pl-PL" sz="1400" dirty="0"/>
              <a:t>   kilkadziesiąt sztuk)</a:t>
            </a:r>
          </a:p>
          <a:p>
            <a:endParaRPr lang="pl-PL" sz="1400" dirty="0"/>
          </a:p>
          <a:p>
            <a:pPr marL="0" indent="0">
              <a:buNone/>
            </a:pPr>
            <a:r>
              <a:rPr lang="pl-PL" sz="1400" dirty="0"/>
              <a:t>– Nie można pozwolić sobie na czasową niedostępność przyrządów (a nie możemy</a:t>
            </a:r>
          </a:p>
          <a:p>
            <a:pPr marL="0" indent="0">
              <a:buNone/>
            </a:pPr>
            <a:r>
              <a:rPr lang="pl-PL" sz="1400" dirty="0"/>
              <a:t>   pozwolić sobie na posiadanie wielu sztuk danego przyrządu na zastępstwo)</a:t>
            </a:r>
          </a:p>
          <a:p>
            <a:endParaRPr lang="pl-PL" sz="1400" dirty="0"/>
          </a:p>
          <a:p>
            <a:pPr marL="0" indent="0">
              <a:buNone/>
            </a:pPr>
            <a:r>
              <a:rPr lang="pl-PL" sz="1400" dirty="0"/>
              <a:t>– Wymagana jest częsta kontrolna posiadanych narzędzi (w tej sytuacji sama organizacja</a:t>
            </a:r>
          </a:p>
          <a:p>
            <a:pPr marL="0" indent="0">
              <a:buNone/>
            </a:pPr>
            <a:r>
              <a:rPr lang="pl-PL" sz="1400" dirty="0"/>
              <a:t>    wysyłek do laboratorium zewnętrznego w zasadzie uniemożliwia dotrzymania terminów)</a:t>
            </a:r>
          </a:p>
          <a:p>
            <a:endParaRPr lang="pl-PL" sz="1400" dirty="0"/>
          </a:p>
          <a:p>
            <a:pPr marL="0" indent="0">
              <a:buNone/>
            </a:pPr>
            <a:r>
              <a:rPr lang="pl-PL" sz="1400" dirty="0"/>
              <a:t>– Występują specyficzne narzędzia produkowane wewnętrznie bądź na zamówienie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C730E0E-A438-2E55-4404-3AD573A5E7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3201" y="21570"/>
            <a:ext cx="4218798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2576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DA718D0-4865-4629-8134-44F68D41D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5167ED7-6315-43AB-B1B6-C326D5FD8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F4D8839-FB03-487D-ACC8-8BFEDD4FEB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EF75023-9A3B-42FC-B704-61A8F7BEF4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922919"/>
            <a:ext cx="11111729" cy="54612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63AEFF9-2444-F1AB-1036-9144597D6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2963" y="1238080"/>
            <a:ext cx="9849751" cy="1349671"/>
          </a:xfrm>
        </p:spPr>
        <p:txBody>
          <a:bodyPr anchor="b">
            <a:normAutofit/>
          </a:bodyPr>
          <a:lstStyle/>
          <a:p>
            <a:r>
              <a:rPr lang="pl-PL" sz="5400"/>
              <a:t>Podsumowanie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7900E55-7FD4-EA7B-531D-BEA1F5746A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9304" y="2902913"/>
            <a:ext cx="9849751" cy="3032168"/>
          </a:xfrm>
        </p:spPr>
        <p:txBody>
          <a:bodyPr anchor="ctr">
            <a:normAutofit/>
          </a:bodyPr>
          <a:lstStyle/>
          <a:p>
            <a:r>
              <a:rPr lang="pl-PL" sz="2000" dirty="0"/>
              <a:t>Wzorcowanie zapewnia rzetelność pomiarów i spójność metrologiczną.</a:t>
            </a:r>
          </a:p>
          <a:p>
            <a:r>
              <a:rPr lang="pl-PL" sz="2000" dirty="0"/>
              <a:t>Wymaga stosowania odpowiednich norm, procedur i wzorców.</a:t>
            </a:r>
          </a:p>
          <a:p>
            <a:r>
              <a:rPr lang="pl-PL" sz="2000" dirty="0"/>
              <a:t>Jest kluczowe dla jakości produkcji, bezpieczeństwa i zgodności z normami ISO.</a:t>
            </a:r>
          </a:p>
          <a:p>
            <a:r>
              <a:rPr lang="pl-PL" sz="2000" dirty="0"/>
              <a:t>Wynikiem jest świadectwo wzorcowania zawierające błędy i niepewności.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44D4CF4A-F137-2DF5-380C-37EF38FEED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3201" y="0"/>
            <a:ext cx="4218798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3340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8B17937-C621-F480-716F-B0A02F06E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r>
              <a:rPr lang="pl-PL" dirty="0"/>
              <a:t>                  </a:t>
            </a:r>
            <a:r>
              <a:rPr lang="pl-PL" sz="6600" dirty="0"/>
              <a:t>Dziękuję za uwagę</a:t>
            </a: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19078775-2AB6-9AC4-9B7B-9551DE663E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73202" y="0"/>
            <a:ext cx="4218798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8396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6EFC920F-B85A-4068-BD93-41064EDE93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C559108-BBAE-426C-8564-051D2BA6DD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42BC35EE-6650-42D2-AEFB-4B7CD1AFC9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0952C743-9049-4DFB-878B-2AB07B6E4F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922919"/>
            <a:ext cx="11111729" cy="54612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E212071-554B-CFA3-67AC-6CB6BF126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9425" y="1238081"/>
            <a:ext cx="4709345" cy="962953"/>
          </a:xfrm>
        </p:spPr>
        <p:txBody>
          <a:bodyPr anchor="b">
            <a:normAutofit/>
          </a:bodyPr>
          <a:lstStyle/>
          <a:p>
            <a:r>
              <a:rPr lang="pl-PL" sz="3500"/>
              <a:t>Czym jest wzorcowanie?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382A32C-5B0C-4B1C-A074-76C6DBCC9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39885" y="2372170"/>
            <a:ext cx="438912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0771C1A-E17C-65A3-62B2-7154669BF6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0736" y="2508105"/>
            <a:ext cx="4709345" cy="363249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l-PL" sz="2000"/>
              <a:t>Wzorcowanie (kalibracja) to zespół czynności mający na celu:ustalenie zależności między wskazaniami przyrządu pomiarowego a wartościami wielkości mierzonej dostarczonymi przez wzorce jednostek miar,określenie błędów wskazań oraz niepewności pomiaru,potwierdzenie, że przyrząd spełnia wymagania użytkowe.</a:t>
            </a:r>
          </a:p>
          <a:p>
            <a:pPr marL="0" indent="0">
              <a:buNone/>
            </a:pPr>
            <a:r>
              <a:rPr lang="pl-PL" sz="2000"/>
              <a:t>Wynikiem wzorcowania jest świadectwo wzorcowania.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CC709DEF-078C-1287-252D-3E36EE594E8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-2" b="4457"/>
          <a:stretch>
            <a:fillRect/>
          </a:stretch>
        </p:blipFill>
        <p:spPr>
          <a:xfrm>
            <a:off x="6538366" y="1383738"/>
            <a:ext cx="4929098" cy="4756870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5BA9498E-3CB4-8C6D-9F28-2B20482BA4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3201" y="0"/>
            <a:ext cx="4218798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809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4DA718D0-4865-4629-8134-44F68D41D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5167ED7-6315-43AB-B1B6-C326D5FD8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EF4D8839-FB03-487D-ACC8-8BFEDD4FEB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EF75023-9A3B-42FC-B704-61A8F7BEF4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922919"/>
            <a:ext cx="11111729" cy="54612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F5004DB-4434-5599-2E7F-BC349BFF3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2963" y="1238080"/>
            <a:ext cx="9849751" cy="1349671"/>
          </a:xfrm>
        </p:spPr>
        <p:txBody>
          <a:bodyPr anchor="b">
            <a:normAutofit/>
          </a:bodyPr>
          <a:lstStyle/>
          <a:p>
            <a:r>
              <a:rPr lang="pl-PL" sz="4600"/>
              <a:t>Dlaczego wzorcowanie jest potrzebne?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0EB3F6C-4AE7-7705-2A8C-EB35C34925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9304" y="2902913"/>
            <a:ext cx="9849751" cy="303216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l-PL" sz="2000" dirty="0"/>
              <a:t>Zapewnienie wiarygodności i spójności pomiarów z krajowym i międzynarodowym systemem jednostek miary (SI).</a:t>
            </a:r>
          </a:p>
          <a:p>
            <a:pPr marL="0" indent="0">
              <a:buNone/>
            </a:pPr>
            <a:r>
              <a:rPr lang="pl-PL" sz="2000" dirty="0"/>
              <a:t>Minimalizowanie ryzyka błędnych decyzji technologicznych, jakościowych i prawnych.</a:t>
            </a:r>
          </a:p>
          <a:p>
            <a:pPr marL="0" indent="0">
              <a:buNone/>
            </a:pPr>
            <a:r>
              <a:rPr lang="pl-PL" sz="2000" dirty="0"/>
              <a:t>Potwierdzenie prawidłowego działania przyrządów w okresach użytkowania.</a:t>
            </a:r>
          </a:p>
          <a:p>
            <a:pPr marL="0" indent="0">
              <a:buNone/>
            </a:pPr>
            <a:r>
              <a:rPr lang="pl-PL" sz="2000" dirty="0"/>
              <a:t>Wymóg systemów zarządzania jakością (np. ISO 9001, ISO/TS 16949).Bezpieczeństwo procesów, produktów i usług.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192FDE29-4948-C7B3-A93A-386FB5AF00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3202" y="-11969"/>
            <a:ext cx="4218798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469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4DA718D0-4865-4629-8134-44F68D41D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5167ED7-6315-43AB-B1B6-C326D5FD8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EF4D8839-FB03-487D-ACC8-8BFEDD4FEB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EF75023-9A3B-42FC-B704-61A8F7BEF4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922919"/>
            <a:ext cx="11111729" cy="54612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227A8F6E-325A-B482-B7B3-6E7962F56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2963" y="1238080"/>
            <a:ext cx="9849751" cy="1349671"/>
          </a:xfrm>
        </p:spPr>
        <p:txBody>
          <a:bodyPr anchor="b">
            <a:normAutofit/>
          </a:bodyPr>
          <a:lstStyle/>
          <a:p>
            <a:r>
              <a:rPr lang="pl-PL" sz="4200"/>
              <a:t>Co na to normy?</a:t>
            </a:r>
            <a:br>
              <a:rPr lang="pl-PL" sz="4200"/>
            </a:br>
            <a:endParaRPr lang="pl-PL" sz="420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4212B40-4B71-9B66-9D0C-FF27F8583A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9304" y="2902913"/>
            <a:ext cx="9849751" cy="303216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l-PL" sz="2000"/>
              <a:t>Najpowszechniejszy standard przemysłowy, czyli ISO 9001 nie definiuje kto ma wykonywać sprawdzania narzędzi. Stawia natomiast warunek, że wzorcowanie powinno zostać odniesione do wzorców państwowych/ międzynarodowych. Wydanie 2015 rzeczonej normy mówi już o zachowaniu spójności pomiarowej, czyli zachowanie nieprzerwanego łańcucha porównań poprzez wykorzystanie wzorca, który został odniesiony do wzorca państwowego lub międzynarodowego. W praktyce więc wykonanie wzorcowania naszego wzorca w laboratorium akredytowanym, lub takim, które akredytacji nie posiada, ale jest w stanie wykazać powiązanie do wzorca państwowego jest równoznaczne z zachowaniem powyższego wymogu. Oczywiście do każdego wzorcowania musi także zostać przypisana niepewność pomiaru.</a:t>
            </a:r>
          </a:p>
          <a:p>
            <a:pPr marL="0" indent="0">
              <a:buNone/>
            </a:pPr>
            <a:endParaRPr lang="pl-PL" sz="200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0C2F9EAF-4481-52FA-9157-BB616FA7FD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3201" y="0"/>
            <a:ext cx="4218798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920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4DA718D0-4865-4629-8134-44F68D41D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5167ED7-6315-43AB-B1B6-C326D5FD8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F4D8839-FB03-487D-ACC8-8BFEDD4FEB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0EF75023-9A3B-42FC-B704-61A8F7BEF4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922919"/>
            <a:ext cx="11111729" cy="54612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2E695704-DE0B-DAC2-AE45-1A3493FB5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7313" y="638990"/>
            <a:ext cx="9849751" cy="1349671"/>
          </a:xfrm>
        </p:spPr>
        <p:txBody>
          <a:bodyPr anchor="b">
            <a:normAutofit/>
          </a:bodyPr>
          <a:lstStyle/>
          <a:p>
            <a:r>
              <a:rPr lang="pl-PL" sz="5400" dirty="0"/>
              <a:t>Wzorcowanie a sprawdzenie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C3BF12C-7B31-5AA9-A773-5F7DC6C5CB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9304" y="2902913"/>
            <a:ext cx="9849751" cy="3032168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pl-PL" sz="1800" dirty="0"/>
              <a:t>W tekście normy ISO 9001:2015 odnajdujemy stwierdzenie, że przyrządy pomiarowe należy wzorcować lub sprawdzać albo wzorcować i sprawdzać. O co chodzi?</a:t>
            </a:r>
          </a:p>
          <a:p>
            <a:endParaRPr lang="pl-PL" sz="1800" dirty="0"/>
          </a:p>
          <a:p>
            <a:r>
              <a:rPr lang="pl-PL" sz="1800" dirty="0"/>
              <a:t>Aktualnie przyjmuje się, że pod hasłem „sprawdzenie” kryje się uproszczone wzorcowanie na wewnętrzne potrzeby. </a:t>
            </a:r>
          </a:p>
          <a:p>
            <a:pPr marL="0" indent="0">
              <a:buNone/>
            </a:pPr>
            <a:r>
              <a:rPr lang="pl-PL" sz="1800" dirty="0"/>
              <a:t>Sprawdzenie od wzorcowania odróżniają zwykle następujące cechy:</a:t>
            </a:r>
          </a:p>
          <a:p>
            <a:endParaRPr lang="pl-PL" sz="1800" dirty="0"/>
          </a:p>
          <a:p>
            <a:r>
              <a:rPr lang="pl-PL" sz="1800" dirty="0"/>
              <a:t>brak konieczności obliczania i uwzględniania niepewności pomiaru</a:t>
            </a:r>
          </a:p>
          <a:p>
            <a:r>
              <a:rPr lang="pl-PL" sz="1800" dirty="0"/>
              <a:t>brak konieczności wystawiania świadectwa wzorcowania</a:t>
            </a:r>
          </a:p>
          <a:p>
            <a:r>
              <a:rPr lang="pl-PL" sz="1800" dirty="0"/>
              <a:t>sprawdzenie nie musi odbywać się ściśle według normy.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391ACD59-58BC-E74C-1076-101347DB1C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5217" y="3647"/>
            <a:ext cx="4218798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678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4DA718D0-4865-4629-8134-44F68D41D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5167ED7-6315-43AB-B1B6-C326D5FD8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F4D8839-FB03-487D-ACC8-8BFEDD4FEB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0EF75023-9A3B-42FC-B704-61A8F7BEF4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922919"/>
            <a:ext cx="11111729" cy="54612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644F30F8-AFE8-CA90-5841-9BE66B82B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2963" y="1238080"/>
            <a:ext cx="9849751" cy="1349671"/>
          </a:xfrm>
        </p:spPr>
        <p:txBody>
          <a:bodyPr anchor="b">
            <a:normAutofit/>
          </a:bodyPr>
          <a:lstStyle/>
          <a:p>
            <a:r>
              <a:rPr lang="pl-PL" sz="5400"/>
              <a:t>Różne rozwiązania wzorcowania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70A9850-3424-89D1-C86A-E4F9E450A1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9304" y="2902913"/>
            <a:ext cx="9849751" cy="303216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l-PL" sz="2000"/>
              <a:t>Przedsiębiorstwo może więc przyjąć kilka ścieżek:</a:t>
            </a:r>
          </a:p>
          <a:p>
            <a:endParaRPr lang="pl-PL" sz="2000"/>
          </a:p>
          <a:p>
            <a:r>
              <a:rPr lang="pl-PL" sz="2000"/>
              <a:t>wzorcowanie całości wyposażenia pomiarowego na zewnątrz</a:t>
            </a:r>
          </a:p>
          <a:p>
            <a:r>
              <a:rPr lang="pl-PL" sz="2000"/>
              <a:t>wzorcowanie na zewnątrz wzorców, a w oparciu o nie sprawdzanie własnych narzędzi wewnętrznie</a:t>
            </a:r>
          </a:p>
          <a:p>
            <a:r>
              <a:rPr lang="pl-PL" sz="2000"/>
              <a:t>wzorcowanie w dłuższych odstępach czasu, a pomiędzy wzorcowaniami sprawdzenie wewnętrzne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20227B54-D486-09F8-1D5F-0FA50BFE4E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2718" y="0"/>
            <a:ext cx="4218798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8792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DA718D0-4865-4629-8134-44F68D41D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5167ED7-6315-43AB-B1B6-C326D5FD8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F4D8839-FB03-487D-ACC8-8BFEDD4FEB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EF75023-9A3B-42FC-B704-61A8F7BEF4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922919"/>
            <a:ext cx="11111729" cy="54612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AC6DDAE-FAE7-B6B4-316D-35B0A0215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2963" y="1238080"/>
            <a:ext cx="9849751" cy="1349671"/>
          </a:xfrm>
        </p:spPr>
        <p:txBody>
          <a:bodyPr anchor="b">
            <a:normAutofit/>
          </a:bodyPr>
          <a:lstStyle/>
          <a:p>
            <a:r>
              <a:rPr lang="pl-PL" sz="5400"/>
              <a:t>Podstawowe pojęcia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7DAA21A-6C60-AE8B-A717-3ADE573B7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9304" y="2902913"/>
            <a:ext cx="9849751" cy="3032168"/>
          </a:xfrm>
        </p:spPr>
        <p:txBody>
          <a:bodyPr anchor="ctr">
            <a:normAutofit/>
          </a:bodyPr>
          <a:lstStyle/>
          <a:p>
            <a:pPr>
              <a:buFontTx/>
              <a:buChar char="-"/>
            </a:pPr>
            <a:r>
              <a:rPr lang="pl-PL" sz="2000" dirty="0"/>
              <a:t>Wzorzec – urządzenie lub materiał o znanej wartości wielkości fizycznej.</a:t>
            </a:r>
          </a:p>
          <a:p>
            <a:pPr>
              <a:buFontTx/>
              <a:buChar char="-"/>
            </a:pPr>
            <a:r>
              <a:rPr lang="pl-PL" sz="2000" dirty="0" err="1"/>
              <a:t>Śladowność</a:t>
            </a:r>
            <a:r>
              <a:rPr lang="pl-PL" sz="2000" dirty="0"/>
              <a:t> pomiarowa (</a:t>
            </a:r>
            <a:r>
              <a:rPr lang="pl-PL" sz="2000" dirty="0" err="1"/>
              <a:t>traceability</a:t>
            </a:r>
            <a:r>
              <a:rPr lang="pl-PL" sz="2000" dirty="0"/>
              <a:t>) – ciąg odniesień do wyższych wzorców, kończący się wzorcem państwowym lub międzynarodowym.</a:t>
            </a:r>
          </a:p>
          <a:p>
            <a:pPr>
              <a:buFontTx/>
              <a:buChar char="-"/>
            </a:pPr>
            <a:r>
              <a:rPr lang="pl-PL" sz="2000" dirty="0"/>
              <a:t>Niepewność pomiaru – parametr opisujący rozrzut możliwych wyników.</a:t>
            </a:r>
          </a:p>
          <a:p>
            <a:pPr>
              <a:buFontTx/>
              <a:buChar char="-"/>
            </a:pPr>
            <a:r>
              <a:rPr lang="pl-PL" sz="2000" dirty="0"/>
              <a:t>Dopuszczalny błąd graniczny (DBG) – maksymalny błąd wskazania akceptowany dla przyrządu.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A5198C3E-D301-7944-9F5E-DDF934832B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3202" y="2512"/>
            <a:ext cx="4218798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4877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4DA718D0-4865-4629-8134-44F68D41D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5167ED7-6315-43AB-B1B6-C326D5FD8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EF4D8839-FB03-487D-ACC8-8BFEDD4FEB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EF75023-9A3B-42FC-B704-61A8F7BEF4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922919"/>
            <a:ext cx="11111729" cy="54612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12D4693-5917-5444-DD06-8F627A338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6599" y="563245"/>
            <a:ext cx="9849751" cy="1349671"/>
          </a:xfrm>
        </p:spPr>
        <p:txBody>
          <a:bodyPr anchor="b">
            <a:normAutofit/>
          </a:bodyPr>
          <a:lstStyle/>
          <a:p>
            <a:r>
              <a:rPr lang="pl-PL" sz="5400" dirty="0"/>
              <a:t>Normy dotyczące wzorcowania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45052FE-BC24-83C1-3656-4C8AFE12DB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0516" y="2545710"/>
            <a:ext cx="9849751" cy="3032168"/>
          </a:xfrm>
        </p:spPr>
        <p:txBody>
          <a:bodyPr anchor="ctr">
            <a:noAutofit/>
          </a:bodyPr>
          <a:lstStyle/>
          <a:p>
            <a:r>
              <a:rPr lang="pl-PL" sz="1800" dirty="0"/>
              <a:t>Normy ogólne</a:t>
            </a:r>
          </a:p>
          <a:p>
            <a:pPr marL="0" indent="0">
              <a:buNone/>
            </a:pPr>
            <a:r>
              <a:rPr lang="pl-PL" sz="1800" dirty="0"/>
              <a:t>-PN-EN ISO/IEC 17025 – wymagania dotyczące kompetencji laboratoriów badawczych i wzorcujących.</a:t>
            </a:r>
          </a:p>
          <a:p>
            <a:pPr marL="0" indent="0">
              <a:buNone/>
            </a:pPr>
            <a:r>
              <a:rPr lang="pl-PL" sz="1800" dirty="0"/>
              <a:t>-ISO 9001 – system zarządzania jakością (wymaga nadzorowania wyposażenia pomiarowego).</a:t>
            </a:r>
          </a:p>
          <a:p>
            <a:pPr marL="0" indent="0">
              <a:buNone/>
            </a:pPr>
            <a:r>
              <a:rPr lang="pl-PL" sz="1800" dirty="0"/>
              <a:t>-VIM – Międzynarodowy Słownik Metrologii (definicje).</a:t>
            </a:r>
          </a:p>
          <a:p>
            <a:pPr marL="0" indent="0">
              <a:buNone/>
            </a:pPr>
            <a:r>
              <a:rPr lang="pl-PL" sz="1800" dirty="0"/>
              <a:t>GUM – wytyczne krajowe dotyczące </a:t>
            </a:r>
            <a:r>
              <a:rPr lang="pl-PL" sz="1800" dirty="0" err="1"/>
              <a:t>śladowności</a:t>
            </a:r>
            <a:r>
              <a:rPr lang="pl-PL" sz="1800" dirty="0"/>
              <a:t> i metrologii prawnej.</a:t>
            </a:r>
          </a:p>
          <a:p>
            <a:r>
              <a:rPr lang="pl-PL" sz="1800" dirty="0"/>
              <a:t>Normy branżowe / </a:t>
            </a:r>
            <a:r>
              <a:rPr lang="pl-PL" sz="1800" dirty="0" err="1"/>
              <a:t>specjalistyczneZależne</a:t>
            </a:r>
            <a:r>
              <a:rPr lang="pl-PL" sz="1800" dirty="0"/>
              <a:t> od typu urządzenia, np.:</a:t>
            </a:r>
          </a:p>
          <a:p>
            <a:pPr marL="0" indent="0">
              <a:buNone/>
            </a:pPr>
            <a:r>
              <a:rPr lang="pl-PL" sz="1800" dirty="0"/>
              <a:t>-PN-EN 60051 – przyrządy elektromagnetyczne,</a:t>
            </a:r>
          </a:p>
          <a:p>
            <a:pPr marL="0" indent="0">
              <a:buNone/>
            </a:pPr>
            <a:r>
              <a:rPr lang="pl-PL" sz="1800" dirty="0"/>
              <a:t>-PN-EN 61557 – przyrządy do pomiarów instalacji elektrycznych,</a:t>
            </a:r>
          </a:p>
          <a:p>
            <a:pPr marL="0" indent="0">
              <a:buNone/>
            </a:pPr>
            <a:r>
              <a:rPr lang="pl-PL" sz="1800" dirty="0"/>
              <a:t>-PN-EN 60770 – przetworniki ciśnienia,</a:t>
            </a:r>
          </a:p>
          <a:p>
            <a:pPr marL="0" indent="0">
              <a:buNone/>
            </a:pPr>
            <a:r>
              <a:rPr lang="pl-PL" sz="1800" dirty="0"/>
              <a:t>-PN-EN ISO 3611 – suwmiarki,</a:t>
            </a:r>
          </a:p>
          <a:p>
            <a:pPr marL="0" indent="0">
              <a:buNone/>
            </a:pPr>
            <a:r>
              <a:rPr lang="pl-PL" sz="1800" dirty="0"/>
              <a:t>-PN-EN ISO 463 – mikrometry.5. Zasady wzorcowania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AA6FF1B3-D789-F8F2-3B4F-A9869AF775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3201" y="45040"/>
            <a:ext cx="4218798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4897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4DA718D0-4865-4629-8134-44F68D41D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65167ED7-6315-43AB-B1B6-C326D5FD8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EF4D8839-FB03-487D-ACC8-8BFEDD4FEB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0EF75023-9A3B-42FC-B704-61A8F7BEF4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" name="Rectangle 41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922919"/>
            <a:ext cx="11111729" cy="54612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2BA3D67-CC17-90EF-EDA1-5A3F0D227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7313" y="172954"/>
            <a:ext cx="9849751" cy="1349671"/>
          </a:xfrm>
        </p:spPr>
        <p:txBody>
          <a:bodyPr anchor="b">
            <a:normAutofit/>
          </a:bodyPr>
          <a:lstStyle/>
          <a:p>
            <a:r>
              <a:rPr lang="pl-PL" sz="5400" dirty="0"/>
              <a:t>Zasady wzorcowania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BE981C5-7323-9B5D-F7E0-867A2600EC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6599" y="2272590"/>
            <a:ext cx="9849751" cy="3032168"/>
          </a:xfrm>
        </p:spPr>
        <p:txBody>
          <a:bodyPr anchor="ctr">
            <a:noAutofit/>
          </a:bodyPr>
          <a:lstStyle/>
          <a:p>
            <a:r>
              <a:rPr lang="pl-PL" sz="1800" dirty="0"/>
              <a:t>Warunki środowiskowe</a:t>
            </a:r>
          </a:p>
          <a:p>
            <a:pPr marL="0" indent="0">
              <a:buNone/>
            </a:pPr>
            <a:r>
              <a:rPr lang="pl-PL" sz="1800" dirty="0"/>
              <a:t>     Stabilna temperatura, wilgotność, brak wibracji i zakłóceń.</a:t>
            </a:r>
          </a:p>
          <a:p>
            <a:pPr marL="0" indent="0">
              <a:buNone/>
            </a:pPr>
            <a:r>
              <a:rPr lang="pl-PL" sz="1800" dirty="0"/>
              <a:t>     Użycie wzorców o wyższej dokładności niż badany przyrząd (reguła 4:1 – stosunek  </a:t>
            </a:r>
          </a:p>
          <a:p>
            <a:pPr marL="0" indent="0">
              <a:buNone/>
            </a:pPr>
            <a:r>
              <a:rPr lang="pl-PL" sz="1800" dirty="0"/>
              <a:t>     dokładności).</a:t>
            </a:r>
          </a:p>
          <a:p>
            <a:r>
              <a:rPr lang="pl-PL" sz="1800" dirty="0"/>
              <a:t>Procedura wzorcowania: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1800" dirty="0"/>
              <a:t>sprawdzenie stanu technicznego,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1800" dirty="0"/>
              <a:t>stabilizacja urządzenia,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1800" dirty="0"/>
              <a:t>wykonanie serii pomiarów porównawczych,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1800" dirty="0"/>
              <a:t>wyznaczenie błędów i niepewności,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1800" dirty="0"/>
              <a:t>dokumentacja / świadectwo.</a:t>
            </a:r>
          </a:p>
          <a:p>
            <a:r>
              <a:rPr lang="pl-PL" sz="1800" dirty="0"/>
              <a:t>Analiza niepewności pomiaru zgodnie z GUM (Guide to the </a:t>
            </a:r>
            <a:r>
              <a:rPr lang="pl-PL" sz="1800" dirty="0" err="1"/>
              <a:t>Expression</a:t>
            </a:r>
            <a:r>
              <a:rPr lang="pl-PL" sz="1800" dirty="0"/>
              <a:t> of </a:t>
            </a:r>
            <a:r>
              <a:rPr lang="pl-PL" sz="1800" dirty="0" err="1"/>
              <a:t>Uncertainty</a:t>
            </a:r>
            <a:r>
              <a:rPr lang="pl-PL" sz="1800" dirty="0"/>
              <a:t> in </a:t>
            </a:r>
            <a:r>
              <a:rPr lang="pl-PL" sz="1800" dirty="0" err="1"/>
              <a:t>Measurement</a:t>
            </a:r>
            <a:r>
              <a:rPr lang="pl-PL" sz="1800" dirty="0"/>
              <a:t>).</a:t>
            </a:r>
          </a:p>
          <a:p>
            <a:r>
              <a:rPr lang="pl-PL" sz="1800" dirty="0"/>
              <a:t>Zachowanie </a:t>
            </a:r>
            <a:r>
              <a:rPr lang="pl-PL" sz="1800" dirty="0" err="1"/>
              <a:t>śladowności</a:t>
            </a:r>
            <a:r>
              <a:rPr lang="pl-PL" sz="1800" dirty="0"/>
              <a:t> metrologicznej do wzorców krajowych lub międzynarodowych.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D9616065-B327-CCDD-B28A-D4649E1B78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3201" y="59135"/>
            <a:ext cx="4218798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085969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845</Words>
  <Application>Microsoft Office PowerPoint</Application>
  <PresentationFormat>Panoramiczny</PresentationFormat>
  <Paragraphs>101</Paragraphs>
  <Slides>15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9" baseType="lpstr">
      <vt:lpstr>Aptos</vt:lpstr>
      <vt:lpstr>Aptos Display</vt:lpstr>
      <vt:lpstr>Arial</vt:lpstr>
      <vt:lpstr>Motyw pakietu Office</vt:lpstr>
      <vt:lpstr>Wzorcowanie przyrządów pomiarowych</vt:lpstr>
      <vt:lpstr>Czym jest wzorcowanie?</vt:lpstr>
      <vt:lpstr>Dlaczego wzorcowanie jest potrzebne?</vt:lpstr>
      <vt:lpstr>Co na to normy? </vt:lpstr>
      <vt:lpstr>Wzorcowanie a sprawdzenie</vt:lpstr>
      <vt:lpstr>Różne rozwiązania wzorcowania</vt:lpstr>
      <vt:lpstr>Podstawowe pojęcia</vt:lpstr>
      <vt:lpstr>Normy dotyczące wzorcowania</vt:lpstr>
      <vt:lpstr>Zasady wzorcowania</vt:lpstr>
      <vt:lpstr>Wynik wzorcowania – świadectwo wzorcowania</vt:lpstr>
      <vt:lpstr>Częstotliwość wzorcowania</vt:lpstr>
      <vt:lpstr>Przykłady przyrządów wymagających regularnego wzorcowania</vt:lpstr>
      <vt:lpstr>Kiedy nam się to opłaca?</vt:lpstr>
      <vt:lpstr>Podsumowanie</vt:lpstr>
      <vt:lpstr>                  Dziękuję za uwagę</vt:lpstr>
    </vt:vector>
  </TitlesOfParts>
  <Company> 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Szlosek Wojciech (TD OWR)</dc:creator>
  <cp:lastModifiedBy>Szlosek Wojciech (TD OWR)</cp:lastModifiedBy>
  <cp:revision>2</cp:revision>
  <dcterms:created xsi:type="dcterms:W3CDTF">2025-11-23T12:49:23Z</dcterms:created>
  <dcterms:modified xsi:type="dcterms:W3CDTF">2025-11-23T13:42:59Z</dcterms:modified>
</cp:coreProperties>
</file>