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64" r:id="rId3"/>
    <p:sldId id="277" r:id="rId4"/>
    <p:sldId id="278" r:id="rId5"/>
    <p:sldId id="261" r:id="rId6"/>
    <p:sldId id="266" r:id="rId7"/>
    <p:sldId id="267" r:id="rId8"/>
    <p:sldId id="265" r:id="rId9"/>
    <p:sldId id="271" r:id="rId10"/>
    <p:sldId id="270" r:id="rId11"/>
    <p:sldId id="268" r:id="rId12"/>
    <p:sldId id="262" r:id="rId13"/>
    <p:sldId id="276" r:id="rId14"/>
    <p:sldId id="275"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9"/>
    <a:srgbClr val="C01422"/>
    <a:srgbClr val="606060"/>
    <a:srgbClr val="9D9D9C"/>
    <a:srgbClr val="413C3B"/>
    <a:srgbClr val="EDEDED"/>
    <a:srgbClr val="3C3C3B"/>
    <a:srgbClr val="F2A20F"/>
    <a:srgbClr val="5757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
    <p:restoredTop sz="96038"/>
  </p:normalViewPr>
  <p:slideViewPr>
    <p:cSldViewPr snapToGrid="0" snapToObjects="1">
      <p:cViewPr varScale="1">
        <p:scale>
          <a:sx n="106" d="100"/>
          <a:sy n="106" d="100"/>
        </p:scale>
        <p:origin x="14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0D34F-417C-AE4D-A296-57DC498886C3}" type="datetimeFigureOut">
              <a:rPr lang="pl-PL" smtClean="0"/>
              <a:t>03.11.2025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9775-2EC1-1643-B165-0F4037133492}" type="slidenum">
              <a:rPr lang="pl-PL" smtClean="0"/>
              <a:t>‹#›</a:t>
            </a:fld>
            <a:endParaRPr lang="pl-PL"/>
          </a:p>
        </p:txBody>
      </p:sp>
    </p:spTree>
    <p:extLst>
      <p:ext uri="{BB962C8B-B14F-4D97-AF65-F5344CB8AC3E}">
        <p14:creationId xmlns:p14="http://schemas.microsoft.com/office/powerpoint/2010/main" val="262397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100736-5EA1-724E-9DA7-54484B90703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F49BA4B4-1332-8943-83D6-C653B3E9D1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1945ED8-445C-FE45-8587-5ED6DAED02CF}"/>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5" name="Symbol zastępczy stopki 4">
            <a:extLst>
              <a:ext uri="{FF2B5EF4-FFF2-40B4-BE49-F238E27FC236}">
                <a16:creationId xmlns:a16="http://schemas.microsoft.com/office/drawing/2014/main" id="{92106BFC-AC66-1A48-BD43-C1BEB31E432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B75F6D8-CC7A-0647-B88D-BF269D36800C}"/>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50813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000BB4-4BE1-D749-BB16-C38037C4C47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D899929-8C3C-BE4F-8D5F-0B368119A7F5}"/>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D3E993B5-F419-3B45-B5C9-47596C68199A}"/>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5" name="Symbol zastępczy stopki 4">
            <a:extLst>
              <a:ext uri="{FF2B5EF4-FFF2-40B4-BE49-F238E27FC236}">
                <a16:creationId xmlns:a16="http://schemas.microsoft.com/office/drawing/2014/main" id="{76A62634-D625-B049-B36C-13444D39037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CD8FD9D-BB7D-994D-AB25-73E593DDB2FA}"/>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69055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8A1AAA8B-ABF9-F748-8915-29608D29A54A}"/>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57999D9-0743-BA4E-8105-B13A7690683F}"/>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B495DC4-74DD-8D47-A3C8-489312B98718}"/>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5" name="Symbol zastępczy stopki 4">
            <a:extLst>
              <a:ext uri="{FF2B5EF4-FFF2-40B4-BE49-F238E27FC236}">
                <a16:creationId xmlns:a16="http://schemas.microsoft.com/office/drawing/2014/main" id="{91A7A8F0-094E-B64D-B62E-D9119FDDEE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0B6255-87F6-464C-A9D5-08FB87861A95}"/>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5766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51BB7F-B071-D149-B6B1-1C66A7E9D0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0A5EC3F-D301-DD48-B464-B83DA8A2480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B26216A-7D4D-E348-9C93-0AAA4EB81721}"/>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5" name="Symbol zastępczy stopki 4">
            <a:extLst>
              <a:ext uri="{FF2B5EF4-FFF2-40B4-BE49-F238E27FC236}">
                <a16:creationId xmlns:a16="http://schemas.microsoft.com/office/drawing/2014/main" id="{9905C2ED-13F7-ED42-90E3-D80636800C2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0254899-8356-8A4B-9FB5-1059A9036E50}"/>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30863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766AEA-B3C6-2E41-B663-030EA6364008}"/>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36AB6E5-4279-AB44-B040-0EE18B6EA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9BBF0A51-E286-4542-9AF4-BE3E251E8D73}"/>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5" name="Symbol zastępczy stopki 4">
            <a:extLst>
              <a:ext uri="{FF2B5EF4-FFF2-40B4-BE49-F238E27FC236}">
                <a16:creationId xmlns:a16="http://schemas.microsoft.com/office/drawing/2014/main" id="{651AF7AE-6532-7B40-BD61-CBAACADA2C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74342C-DCCA-1742-BFCE-E8BB75A4EA29}"/>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61994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FD8457-4ADC-9648-B5FB-5B26F94D3D6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9515D3A-D49C-B04A-80B6-0DE4D57060E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BB295A65-450B-5D44-A07D-F4614FE4BA1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C88E6EB-E8AE-BE4C-AD00-A173E15E8C42}"/>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6" name="Symbol zastępczy stopki 5">
            <a:extLst>
              <a:ext uri="{FF2B5EF4-FFF2-40B4-BE49-F238E27FC236}">
                <a16:creationId xmlns:a16="http://schemas.microsoft.com/office/drawing/2014/main" id="{28EBACDB-DCF2-0C40-80CA-36F9F89692D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6319B3A-58B4-3D4E-A3D3-45D34908D3AA}"/>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0916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5D07EE-C0A5-8C48-A7EC-72B1DDD260E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B6E2D3BB-7762-CF46-805B-DCDA1489A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6291E7A-5716-8541-ACF2-69C850A4484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45DBC725-838A-B54B-9A2F-B4F9B90AB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4F255A36-FB89-2B4E-A85F-1DC7402BE083}"/>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7D894CA-117D-4844-8B86-8893B3AD96C8}"/>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8" name="Symbol zastępczy stopki 7">
            <a:extLst>
              <a:ext uri="{FF2B5EF4-FFF2-40B4-BE49-F238E27FC236}">
                <a16:creationId xmlns:a16="http://schemas.microsoft.com/office/drawing/2014/main" id="{F4DD826E-00C7-7647-B54D-6A915217C95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4034F10-ED48-504C-B122-44A5A4B44234}"/>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03837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8566D5-C519-664C-9D77-F63C01B6418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DD4104F2-5417-C445-BC6D-B7CCF7EEA559}"/>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4" name="Symbol zastępczy stopki 3">
            <a:extLst>
              <a:ext uri="{FF2B5EF4-FFF2-40B4-BE49-F238E27FC236}">
                <a16:creationId xmlns:a16="http://schemas.microsoft.com/office/drawing/2014/main" id="{E8258EE4-AACA-EA4E-86AC-B4F08B178F7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B4FE6859-C8E3-3D4E-BD5C-C98F7B72FE67}"/>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7747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983412E8-551F-AB43-B41B-BF1D93398B2D}"/>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3" name="Symbol zastępczy stopki 2">
            <a:extLst>
              <a:ext uri="{FF2B5EF4-FFF2-40B4-BE49-F238E27FC236}">
                <a16:creationId xmlns:a16="http://schemas.microsoft.com/office/drawing/2014/main" id="{A13F31A8-C331-9A43-B863-A9E55567026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7BFF5DD-623A-CB42-A5BB-A259AB7DF259}"/>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102680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519021-04D2-534F-817D-44EAD87238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E68BF58-5BAE-E245-BD37-DA2C3BF7F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29FE48-44CA-A241-AB28-BBCAF1748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E3831B05-4D43-AC4C-821C-BBF70DFEA57B}"/>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6" name="Symbol zastępczy stopki 5">
            <a:extLst>
              <a:ext uri="{FF2B5EF4-FFF2-40B4-BE49-F238E27FC236}">
                <a16:creationId xmlns:a16="http://schemas.microsoft.com/office/drawing/2014/main" id="{BCE87433-72AF-4849-A45B-91CD6E37B6F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4E9A5A7-8C26-474C-933C-77AF9D49CE6B}"/>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391553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A12C1E-2506-FD49-9B86-0E081A417AE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FB29314-3561-7C4F-B77E-3A0358E41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E03512D-D811-284B-9B7F-C6A171C64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2183B87-E4CB-E942-893B-168A8A903369}"/>
              </a:ext>
            </a:extLst>
          </p:cNvPr>
          <p:cNvSpPr>
            <a:spLocks noGrp="1"/>
          </p:cNvSpPr>
          <p:nvPr>
            <p:ph type="dt" sz="half" idx="10"/>
          </p:nvPr>
        </p:nvSpPr>
        <p:spPr/>
        <p:txBody>
          <a:bodyPr/>
          <a:lstStyle/>
          <a:p>
            <a:fld id="{55BE928B-91DF-8443-AC68-CB05F3F1656F}" type="datetimeFigureOut">
              <a:rPr lang="pl-PL" smtClean="0"/>
              <a:t>03.11.2025</a:t>
            </a:fld>
            <a:endParaRPr lang="pl-PL"/>
          </a:p>
        </p:txBody>
      </p:sp>
      <p:sp>
        <p:nvSpPr>
          <p:cNvPr id="6" name="Symbol zastępczy stopki 5">
            <a:extLst>
              <a:ext uri="{FF2B5EF4-FFF2-40B4-BE49-F238E27FC236}">
                <a16:creationId xmlns:a16="http://schemas.microsoft.com/office/drawing/2014/main" id="{C6884435-23D0-7842-82E9-82118BEFC38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62AD7E0-D4AA-2545-9C00-C0A27B1906A2}"/>
              </a:ext>
            </a:extLst>
          </p:cNvPr>
          <p:cNvSpPr>
            <a:spLocks noGrp="1"/>
          </p:cNvSpPr>
          <p:nvPr>
            <p:ph type="sldNum" sz="quarter" idx="12"/>
          </p:nvPr>
        </p:nvSpPr>
        <p:spPr/>
        <p:txBody>
          <a:bodyPr/>
          <a:lstStyle/>
          <a:p>
            <a:fld id="{870E9AE8-95DE-8241-9F6C-E6E8F7EB6DC1}" type="slidenum">
              <a:rPr lang="pl-PL" smtClean="0"/>
              <a:t>‹#›</a:t>
            </a:fld>
            <a:endParaRPr lang="pl-PL"/>
          </a:p>
        </p:txBody>
      </p:sp>
    </p:spTree>
    <p:extLst>
      <p:ext uri="{BB962C8B-B14F-4D97-AF65-F5344CB8AC3E}">
        <p14:creationId xmlns:p14="http://schemas.microsoft.com/office/powerpoint/2010/main" val="401968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68E6B2F9-291C-5848-9EF7-1EAF277DC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B844749-CF95-474B-BE0B-4F2130D0F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612289-B8F6-374A-85EF-549BE902F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E928B-91DF-8443-AC68-CB05F3F1656F}" type="datetimeFigureOut">
              <a:rPr lang="pl-PL" smtClean="0"/>
              <a:t>03.11.2025</a:t>
            </a:fld>
            <a:endParaRPr lang="pl-PL"/>
          </a:p>
        </p:txBody>
      </p:sp>
      <p:sp>
        <p:nvSpPr>
          <p:cNvPr id="5" name="Symbol zastępczy stopki 4">
            <a:extLst>
              <a:ext uri="{FF2B5EF4-FFF2-40B4-BE49-F238E27FC236}">
                <a16:creationId xmlns:a16="http://schemas.microsoft.com/office/drawing/2014/main" id="{4BDD5FDD-9A1B-7341-ABC2-9FEB39A78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D292D30-B915-CE41-87DD-A4DF8ADA0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E9AE8-95DE-8241-9F6C-E6E8F7EB6DC1}" type="slidenum">
              <a:rPr lang="pl-PL" smtClean="0"/>
              <a:t>‹#›</a:t>
            </a:fld>
            <a:endParaRPr lang="pl-PL"/>
          </a:p>
        </p:txBody>
      </p:sp>
    </p:spTree>
    <p:extLst>
      <p:ext uri="{BB962C8B-B14F-4D97-AF65-F5344CB8AC3E}">
        <p14:creationId xmlns:p14="http://schemas.microsoft.com/office/powerpoint/2010/main" val="353804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a 21">
            <a:extLst>
              <a:ext uri="{FF2B5EF4-FFF2-40B4-BE49-F238E27FC236}">
                <a16:creationId xmlns:a16="http://schemas.microsoft.com/office/drawing/2014/main" id="{05C18C66-BE88-F141-86A4-E85C44AE91FA}"/>
              </a:ext>
            </a:extLst>
          </p:cNvPr>
          <p:cNvGrpSpPr/>
          <p:nvPr/>
        </p:nvGrpSpPr>
        <p:grpSpPr>
          <a:xfrm>
            <a:off x="4660692" y="456266"/>
            <a:ext cx="1252016" cy="142043"/>
            <a:chOff x="4660692" y="456266"/>
            <a:chExt cx="1252016" cy="142043"/>
          </a:xfrm>
        </p:grpSpPr>
        <p:cxnSp>
          <p:nvCxnSpPr>
            <p:cNvPr id="19" name="Łącznik prosty 18">
              <a:extLst>
                <a:ext uri="{FF2B5EF4-FFF2-40B4-BE49-F238E27FC236}">
                  <a16:creationId xmlns:a16="http://schemas.microsoft.com/office/drawing/2014/main" id="{75EFA76C-A79C-B744-A3F5-984016FF76EF}"/>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A390CB6F-AD4A-1E46-9675-1C2F980F291C}"/>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25211729-48F2-7E4B-949B-651DDA477AB3}"/>
              </a:ext>
            </a:extLst>
          </p:cNvPr>
          <p:cNvSpPr txBox="1"/>
          <p:nvPr/>
        </p:nvSpPr>
        <p:spPr>
          <a:xfrm>
            <a:off x="4327555" y="2760275"/>
            <a:ext cx="6686067" cy="723275"/>
          </a:xfrm>
          <a:prstGeom prst="rect">
            <a:avLst/>
          </a:prstGeom>
          <a:noFill/>
        </p:spPr>
        <p:txBody>
          <a:bodyPr wrap="square" rtlCol="0">
            <a:spAutoFit/>
          </a:bodyPr>
          <a:lstStyle/>
          <a:p>
            <a:r>
              <a:rPr lang="pl-PL" sz="4100" b="1" dirty="0">
                <a:solidFill>
                  <a:srgbClr val="C01422"/>
                </a:solidFill>
                <a:latin typeface="Lato Black" panose="020F0502020204030203" pitchFamily="34" charset="0"/>
                <a:ea typeface="Lato Black" panose="020F0502020204030203" pitchFamily="34" charset="0"/>
                <a:cs typeface="Lato Black" panose="020F0502020204030203" pitchFamily="34" charset="0"/>
              </a:rPr>
              <a:t>Pomiary małych rezystancji</a:t>
            </a:r>
          </a:p>
        </p:txBody>
      </p:sp>
      <p:grpSp>
        <p:nvGrpSpPr>
          <p:cNvPr id="38" name="Grupa 37">
            <a:extLst>
              <a:ext uri="{FF2B5EF4-FFF2-40B4-BE49-F238E27FC236}">
                <a16:creationId xmlns:a16="http://schemas.microsoft.com/office/drawing/2014/main" id="{DB108BC1-F9BE-014F-8917-AA8DB363DA7D}"/>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B9B298CE-99EE-C941-90EA-4C9B29F330C8}"/>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8A251E88-A3C3-4C4F-819A-F31C5990E78C}"/>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12EAD400-6E47-A848-86D2-917037633EA6}"/>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FF267435-9DE0-4A40-8037-3980BA25DAA1}"/>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pic>
        <p:nvPicPr>
          <p:cNvPr id="3" name="Obraz 2">
            <a:extLst>
              <a:ext uri="{FF2B5EF4-FFF2-40B4-BE49-F238E27FC236}">
                <a16:creationId xmlns:a16="http://schemas.microsoft.com/office/drawing/2014/main" id="{4102002F-BCEF-49D3-1934-49BC8BC84F48}"/>
              </a:ext>
            </a:extLst>
          </p:cNvPr>
          <p:cNvPicPr>
            <a:picLocks noChangeAspect="1"/>
          </p:cNvPicPr>
          <p:nvPr/>
        </p:nvPicPr>
        <p:blipFill>
          <a:blip r:embed="rId2"/>
          <a:stretch>
            <a:fillRect/>
          </a:stretch>
        </p:blipFill>
        <p:spPr>
          <a:xfrm>
            <a:off x="6285312" y="265504"/>
            <a:ext cx="4217402" cy="523566"/>
          </a:xfrm>
          <a:prstGeom prst="rect">
            <a:avLst/>
          </a:prstGeom>
        </p:spPr>
      </p:pic>
      <p:pic>
        <p:nvPicPr>
          <p:cNvPr id="5" name="Obraz 4">
            <a:extLst>
              <a:ext uri="{FF2B5EF4-FFF2-40B4-BE49-F238E27FC236}">
                <a16:creationId xmlns:a16="http://schemas.microsoft.com/office/drawing/2014/main" id="{AAB5236B-CE97-1A51-6FD4-EC3A8A3A65BE}"/>
              </a:ext>
            </a:extLst>
          </p:cNvPr>
          <p:cNvPicPr>
            <a:picLocks noChangeAspect="1"/>
          </p:cNvPicPr>
          <p:nvPr/>
        </p:nvPicPr>
        <p:blipFill>
          <a:blip r:embed="rId3"/>
          <a:stretch>
            <a:fillRect/>
          </a:stretch>
        </p:blipFill>
        <p:spPr>
          <a:xfrm>
            <a:off x="1051286" y="928073"/>
            <a:ext cx="2755628" cy="4232401"/>
          </a:xfrm>
          <a:prstGeom prst="rect">
            <a:avLst/>
          </a:prstGeom>
        </p:spPr>
      </p:pic>
    </p:spTree>
    <p:extLst>
      <p:ext uri="{BB962C8B-B14F-4D97-AF65-F5344CB8AC3E}">
        <p14:creationId xmlns:p14="http://schemas.microsoft.com/office/powerpoint/2010/main" val="298897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0C7D-2BEF-D6D1-3251-0E4BC280F355}"/>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EF51C619-578E-45B7-061E-8860FC90DE27}"/>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312B35C6-6F32-8703-B2C2-D062E240F94B}"/>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1FAEEB62-6FBB-2CE2-4256-2FB67DB48737}"/>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79B92F27-6427-6BA5-594F-B429FDB4A233}"/>
              </a:ext>
            </a:extLst>
          </p:cNvPr>
          <p:cNvSpPr txBox="1"/>
          <p:nvPr/>
        </p:nvSpPr>
        <p:spPr>
          <a:xfrm>
            <a:off x="1026088" y="808481"/>
            <a:ext cx="10058745" cy="1292662"/>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a:t>
            </a:r>
            <a:r>
              <a:rPr lang="pl-PL" sz="3900" b="1" dirty="0" err="1">
                <a:solidFill>
                  <a:srgbClr val="263779"/>
                </a:solidFill>
                <a:latin typeface="Lato Black" panose="020F0502020204030203" pitchFamily="34" charset="0"/>
                <a:ea typeface="Lato Black" panose="020F0502020204030203" pitchFamily="34" charset="0"/>
                <a:cs typeface="Lato Black" panose="020F0502020204030203" pitchFamily="34" charset="0"/>
              </a:rPr>
              <a:t>Czteropaskowe</a:t>
            </a:r>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 oznaczenia kolorystyczne rezystorów.</a:t>
            </a:r>
          </a:p>
        </p:txBody>
      </p:sp>
      <p:grpSp>
        <p:nvGrpSpPr>
          <p:cNvPr id="13" name="Grupa 12">
            <a:extLst>
              <a:ext uri="{FF2B5EF4-FFF2-40B4-BE49-F238E27FC236}">
                <a16:creationId xmlns:a16="http://schemas.microsoft.com/office/drawing/2014/main" id="{E2A82F25-1051-D858-0F1F-86826A14ECEC}"/>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D229B346-99D6-0EBB-4D52-A78B91267AF3}"/>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FFCDB3BC-E6BE-279C-BF11-D67D4752E80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23" name="pole tekstowe 22">
            <a:extLst>
              <a:ext uri="{FF2B5EF4-FFF2-40B4-BE49-F238E27FC236}">
                <a16:creationId xmlns:a16="http://schemas.microsoft.com/office/drawing/2014/main" id="{85EE6808-97C2-4D53-D943-EA185C23464E}"/>
              </a:ext>
            </a:extLst>
          </p:cNvPr>
          <p:cNvSpPr txBox="1"/>
          <p:nvPr/>
        </p:nvSpPr>
        <p:spPr>
          <a:xfrm>
            <a:off x="4983225" y="1895496"/>
            <a:ext cx="6464880" cy="1102866"/>
          </a:xfrm>
          <a:prstGeom prst="rect">
            <a:avLst/>
          </a:prstGeom>
          <a:noFill/>
        </p:spPr>
        <p:txBody>
          <a:bodyPr wrap="square" rtlCol="0">
            <a:spAutoFit/>
          </a:bodyPr>
          <a:lstStyle/>
          <a:p>
            <a:pPr algn="just">
              <a:lnSpc>
                <a:spcPts val="1960"/>
              </a:lnSpc>
            </a:pPr>
            <a:r>
              <a:rPr lang="pl-PL" sz="1400" b="1" dirty="0" err="1">
                <a:solidFill>
                  <a:srgbClr val="263779"/>
                </a:solidFill>
                <a:latin typeface="Lato" panose="020F0502020204030203" pitchFamily="34" charset="0"/>
                <a:ea typeface="Lato" panose="020F0502020204030203" pitchFamily="34" charset="0"/>
                <a:cs typeface="Lato" panose="020F0502020204030203" pitchFamily="34" charset="0"/>
              </a:rPr>
              <a:t>Czteropaskowe</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 oznaczenia kolorystyczne rezystorów: </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odczytuje się od strony, z której pierwszy pasek jest bliżej. Pierwsze dwa paski reprezentują cyfry znaczące wartości rezystancji, trzeci pasek określa mnożnik, a czwarty — tolerancję błędu rezystora.</a:t>
            </a:r>
            <a:endParaRPr lang="pl-PL" sz="1400" dirty="0"/>
          </a:p>
        </p:txBody>
      </p:sp>
      <p:grpSp>
        <p:nvGrpSpPr>
          <p:cNvPr id="2" name="Grupa 1">
            <a:extLst>
              <a:ext uri="{FF2B5EF4-FFF2-40B4-BE49-F238E27FC236}">
                <a16:creationId xmlns:a16="http://schemas.microsoft.com/office/drawing/2014/main" id="{9E936987-50CB-C615-7337-13070613358C}"/>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8B319538-4C4D-9F62-5988-17D2260E6AD2}"/>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C60B1624-3978-96DF-3C89-5F61F8BC51E0}"/>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09</a:t>
              </a:r>
            </a:p>
          </p:txBody>
        </p:sp>
      </p:grpSp>
      <p:sp>
        <p:nvSpPr>
          <p:cNvPr id="10" name="pole tekstowe 9">
            <a:extLst>
              <a:ext uri="{FF2B5EF4-FFF2-40B4-BE49-F238E27FC236}">
                <a16:creationId xmlns:a16="http://schemas.microsoft.com/office/drawing/2014/main" id="{30437380-38A5-EC54-D62B-0A14EC809E1D}"/>
              </a:ext>
            </a:extLst>
          </p:cNvPr>
          <p:cNvSpPr txBox="1"/>
          <p:nvPr/>
        </p:nvSpPr>
        <p:spPr>
          <a:xfrm>
            <a:off x="4950830" y="3188158"/>
            <a:ext cx="6464880" cy="2374753"/>
          </a:xfrm>
          <a:prstGeom prst="rect">
            <a:avLst/>
          </a:prstGeom>
          <a:noFill/>
        </p:spPr>
        <p:txBody>
          <a:bodyPr wrap="square" rtlCol="0">
            <a:spAutoFit/>
          </a:bodyPr>
          <a:lstStyle/>
          <a:p>
            <a:pPr algn="just">
              <a:lnSpc>
                <a:spcPts val="1960"/>
              </a:lnSpc>
            </a:pPr>
            <a:r>
              <a:rPr lang="pl-PL" sz="14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Jak odczytać kod z czterech pasków: </a:t>
            </a:r>
          </a:p>
          <a:p>
            <a:pPr algn="just">
              <a:lnSpc>
                <a:spcPts val="1960"/>
              </a:lnSpc>
            </a:pPr>
            <a:endParaRPr lang="pl-PL" sz="1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1. Pierwszy i drugi pasek (cyfry znaczące): Przypisz kolory do odpowiadających im cyfr. Połącz te dwie cyfry, aby uzyskać pierwszą część wartości rezystancji.</a:t>
            </a:r>
          </a:p>
          <a:p>
            <a:pPr algn="just">
              <a:lnSpc>
                <a:spcPts val="1960"/>
              </a:lnSpc>
            </a:pPr>
            <a:endParaRPr lang="pl-PL" sz="1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2. Trzeci pasek (mnożnik): Przypisz kolorowi mnożnika odpowiednią potęgę</a:t>
            </a:r>
          </a:p>
          <a:p>
            <a:pPr algn="just">
              <a:lnSpc>
                <a:spcPts val="1960"/>
              </a:lnSpc>
            </a:pPr>
            <a:endParaRPr lang="pl-PL" sz="1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4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3. Czwarty pasek (tolerancja): Przypisz kolorowi tolerancji odpowiedni procent. Najczęściej występują złoty (±5%) i srebrny (±10%).</a:t>
            </a: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3" name="Obraz 2">
            <a:extLst>
              <a:ext uri="{FF2B5EF4-FFF2-40B4-BE49-F238E27FC236}">
                <a16:creationId xmlns:a16="http://schemas.microsoft.com/office/drawing/2014/main" id="{EC6F3ECF-C117-5914-E90E-D88C6F9685EB}"/>
              </a:ext>
            </a:extLst>
          </p:cNvPr>
          <p:cNvPicPr>
            <a:picLocks noChangeAspect="1"/>
          </p:cNvPicPr>
          <p:nvPr/>
        </p:nvPicPr>
        <p:blipFill>
          <a:blip r:embed="rId2"/>
          <a:stretch>
            <a:fillRect/>
          </a:stretch>
        </p:blipFill>
        <p:spPr>
          <a:xfrm>
            <a:off x="743895" y="2422219"/>
            <a:ext cx="3746623" cy="3536739"/>
          </a:xfrm>
          <a:prstGeom prst="rect">
            <a:avLst/>
          </a:prstGeom>
        </p:spPr>
      </p:pic>
      <p:sp>
        <p:nvSpPr>
          <p:cNvPr id="4" name="pole tekstowe 3">
            <a:extLst>
              <a:ext uri="{FF2B5EF4-FFF2-40B4-BE49-F238E27FC236}">
                <a16:creationId xmlns:a16="http://schemas.microsoft.com/office/drawing/2014/main" id="{4A774562-AEBC-CEF2-B3B5-CF6E42ECD4E1}"/>
              </a:ext>
            </a:extLst>
          </p:cNvPr>
          <p:cNvSpPr txBox="1"/>
          <p:nvPr/>
        </p:nvSpPr>
        <p:spPr>
          <a:xfrm>
            <a:off x="743895" y="5958958"/>
            <a:ext cx="1285593" cy="230832"/>
          </a:xfrm>
          <a:prstGeom prst="rect">
            <a:avLst/>
          </a:prstGeom>
          <a:noFill/>
        </p:spPr>
        <p:txBody>
          <a:bodyPr wrap="square" rtlCol="0">
            <a:spAutoFit/>
          </a:bodyPr>
          <a:lstStyle/>
          <a:p>
            <a:r>
              <a:rPr lang="pl-PL" sz="900" dirty="0"/>
              <a:t>elektroda.pl</a:t>
            </a:r>
          </a:p>
        </p:txBody>
      </p:sp>
    </p:spTree>
    <p:extLst>
      <p:ext uri="{BB962C8B-B14F-4D97-AF65-F5344CB8AC3E}">
        <p14:creationId xmlns:p14="http://schemas.microsoft.com/office/powerpoint/2010/main" val="367788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C894D-962F-4855-15AF-80CEFA7DFCA4}"/>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904E34C8-FE6F-17BF-8FCD-B6BB7D1D5019}"/>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6E83E2F5-757B-F68C-616B-7D747A7056F5}"/>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A5EB1D75-F6B8-8FDA-0A37-26362419E1AF}"/>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FF367C3F-5298-8B68-22E9-A539E89339B2}"/>
              </a:ext>
            </a:extLst>
          </p:cNvPr>
          <p:cNvSpPr txBox="1"/>
          <p:nvPr/>
        </p:nvSpPr>
        <p:spPr>
          <a:xfrm>
            <a:off x="760494" y="1005840"/>
            <a:ext cx="10324340"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Przeliczanie jednostek w zakresie Pico – </a:t>
            </a:r>
            <a:r>
              <a:rPr lang="pl-PL" sz="3900" b="1" dirty="0" err="1">
                <a:solidFill>
                  <a:srgbClr val="263779"/>
                </a:solidFill>
                <a:latin typeface="Lato Black" panose="020F0502020204030203" pitchFamily="34" charset="0"/>
                <a:ea typeface="Lato Black" panose="020F0502020204030203" pitchFamily="34" charset="0"/>
                <a:cs typeface="Lato Black" panose="020F0502020204030203" pitchFamily="34" charset="0"/>
              </a:rPr>
              <a:t>Tera</a:t>
            </a:r>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a:t>
            </a:r>
          </a:p>
        </p:txBody>
      </p:sp>
      <p:grpSp>
        <p:nvGrpSpPr>
          <p:cNvPr id="13" name="Grupa 12">
            <a:extLst>
              <a:ext uri="{FF2B5EF4-FFF2-40B4-BE49-F238E27FC236}">
                <a16:creationId xmlns:a16="http://schemas.microsoft.com/office/drawing/2014/main" id="{704E35EF-BD7D-B2EC-31FA-4E7EC4D41019}"/>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61C1383D-0E89-BCAA-DD6B-7E74CEBB7F2A}"/>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A82C7D94-15CB-1703-BD1B-A4CFA39F488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ADA78E2E-C03D-10E4-2268-41856BC6770F}"/>
              </a:ext>
            </a:extLst>
          </p:cNvPr>
          <p:cNvPicPr>
            <a:picLocks noChangeAspect="1"/>
          </p:cNvPicPr>
          <p:nvPr/>
        </p:nvPicPr>
        <p:blipFill>
          <a:blip r:embed="rId2"/>
          <a:stretch>
            <a:fillRect/>
          </a:stretch>
        </p:blipFill>
        <p:spPr>
          <a:xfrm>
            <a:off x="6096000" y="2420275"/>
            <a:ext cx="384021" cy="384021"/>
          </a:xfrm>
          <a:prstGeom prst="rect">
            <a:avLst/>
          </a:prstGeom>
        </p:spPr>
      </p:pic>
      <p:sp>
        <p:nvSpPr>
          <p:cNvPr id="23" name="pole tekstowe 22">
            <a:extLst>
              <a:ext uri="{FF2B5EF4-FFF2-40B4-BE49-F238E27FC236}">
                <a16:creationId xmlns:a16="http://schemas.microsoft.com/office/drawing/2014/main" id="{1EBF2EF4-2165-8223-5F7B-0FBAFCA6CE41}"/>
              </a:ext>
            </a:extLst>
          </p:cNvPr>
          <p:cNvSpPr txBox="1"/>
          <p:nvPr/>
        </p:nvSpPr>
        <p:spPr>
          <a:xfrm>
            <a:off x="6630618" y="2414448"/>
            <a:ext cx="4219957" cy="333425"/>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Jak się przelicza jednostki?</a:t>
            </a:r>
            <a:endParaRPr lang="pl-PL" dirty="0"/>
          </a:p>
        </p:txBody>
      </p:sp>
      <p:grpSp>
        <p:nvGrpSpPr>
          <p:cNvPr id="2" name="Grupa 1">
            <a:extLst>
              <a:ext uri="{FF2B5EF4-FFF2-40B4-BE49-F238E27FC236}">
                <a16:creationId xmlns:a16="http://schemas.microsoft.com/office/drawing/2014/main" id="{4C81F761-520D-E826-2EF9-922DE3AFB44C}"/>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AB04EE46-CBF4-70A1-F56F-A0459128784D}"/>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E872263A-1B2C-9552-B62F-D15AC2561AD7}"/>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10</a:t>
              </a:r>
            </a:p>
          </p:txBody>
        </p:sp>
      </p:grpSp>
      <p:sp>
        <p:nvSpPr>
          <p:cNvPr id="27" name="pole tekstowe 26">
            <a:extLst>
              <a:ext uri="{FF2B5EF4-FFF2-40B4-BE49-F238E27FC236}">
                <a16:creationId xmlns:a16="http://schemas.microsoft.com/office/drawing/2014/main" id="{2460A099-36A8-AF78-7A3F-43451382B8B9}"/>
              </a:ext>
            </a:extLst>
          </p:cNvPr>
          <p:cNvSpPr txBox="1"/>
          <p:nvPr/>
        </p:nvSpPr>
        <p:spPr>
          <a:xfrm>
            <a:off x="4608214" y="3156444"/>
            <a:ext cx="6074875" cy="1610826"/>
          </a:xfrm>
          <a:prstGeom prst="rect">
            <a:avLst/>
          </a:prstGeom>
          <a:noFill/>
        </p:spPr>
        <p:txBody>
          <a:bodyPr wrap="square" rtlCol="0">
            <a:spAutoFit/>
          </a:bodyPr>
          <a:lstStyle/>
          <a:p>
            <a:pPr algn="just">
              <a:lnSpc>
                <a:spcPts val="1960"/>
              </a:lnSpc>
            </a:pPr>
            <a:r>
              <a:rPr lang="pl-PL" sz="1600"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Aby przeliczyć jednostki, należy podzielić liczbę, jeśli zamieniamy jednostkę mniejszą na większą (np. metry na kilometry), lub pomnożyć liczbę, jeśli zamieniamy jednostkę większą na mniejszą (np. metry na centymetry). Kluczowe jest znajomość odpowiedniego przelicznika, czyli ile mniejszych jednostek mieści się w większej.</a:t>
            </a:r>
            <a:endParaRPr lang="pl-PL"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3" name="Obraz 2">
            <a:extLst>
              <a:ext uri="{FF2B5EF4-FFF2-40B4-BE49-F238E27FC236}">
                <a16:creationId xmlns:a16="http://schemas.microsoft.com/office/drawing/2014/main" id="{84B99E37-FBCE-0C0D-4584-334AFBB9B385}"/>
              </a:ext>
            </a:extLst>
          </p:cNvPr>
          <p:cNvPicPr>
            <a:picLocks noChangeAspect="1"/>
          </p:cNvPicPr>
          <p:nvPr/>
        </p:nvPicPr>
        <p:blipFill>
          <a:blip r:embed="rId3"/>
          <a:stretch>
            <a:fillRect/>
          </a:stretch>
        </p:blipFill>
        <p:spPr>
          <a:xfrm>
            <a:off x="829194" y="1774479"/>
            <a:ext cx="3006320" cy="4250602"/>
          </a:xfrm>
          <a:prstGeom prst="rect">
            <a:avLst/>
          </a:prstGeom>
        </p:spPr>
      </p:pic>
    </p:spTree>
    <p:extLst>
      <p:ext uri="{BB962C8B-B14F-4D97-AF65-F5344CB8AC3E}">
        <p14:creationId xmlns:p14="http://schemas.microsoft.com/office/powerpoint/2010/main" val="194226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a:extLst>
              <a:ext uri="{FF2B5EF4-FFF2-40B4-BE49-F238E27FC236}">
                <a16:creationId xmlns:a16="http://schemas.microsoft.com/office/drawing/2014/main" id="{D3EA349A-E922-0F47-9698-658CC51FF667}"/>
              </a:ext>
            </a:extLst>
          </p:cNvPr>
          <p:cNvGrpSpPr/>
          <p:nvPr/>
        </p:nvGrpSpPr>
        <p:grpSpPr>
          <a:xfrm>
            <a:off x="0" y="409037"/>
            <a:ext cx="3093457" cy="142043"/>
            <a:chOff x="3653572" y="438181"/>
            <a:chExt cx="3093457" cy="142043"/>
          </a:xfrm>
        </p:grpSpPr>
        <p:cxnSp>
          <p:nvCxnSpPr>
            <p:cNvPr id="8" name="Łącznik prosty 7">
              <a:extLst>
                <a:ext uri="{FF2B5EF4-FFF2-40B4-BE49-F238E27FC236}">
                  <a16:creationId xmlns:a16="http://schemas.microsoft.com/office/drawing/2014/main" id="{B6DD5E2B-32C8-AE41-ABDC-887C9A6BCC69}"/>
                </a:ext>
              </a:extLst>
            </p:cNvPr>
            <p:cNvCxnSpPr>
              <a:cxnSpLocks/>
            </p:cNvCxnSpPr>
            <p:nvPr/>
          </p:nvCxnSpPr>
          <p:spPr>
            <a:xfrm flipV="1">
              <a:off x="3653572" y="506027"/>
              <a:ext cx="3093457" cy="317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9" name="Łącznik prosty 8">
              <a:extLst>
                <a:ext uri="{FF2B5EF4-FFF2-40B4-BE49-F238E27FC236}">
                  <a16:creationId xmlns:a16="http://schemas.microsoft.com/office/drawing/2014/main" id="{95B4A8F9-1ABB-2D42-B28E-C47E2CAC302D}"/>
                </a:ext>
              </a:extLst>
            </p:cNvPr>
            <p:cNvCxnSpPr/>
            <p:nvPr/>
          </p:nvCxnSpPr>
          <p:spPr>
            <a:xfrm>
              <a:off x="6747029" y="438181"/>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11" name="Grupa 10">
            <a:extLst>
              <a:ext uri="{FF2B5EF4-FFF2-40B4-BE49-F238E27FC236}">
                <a16:creationId xmlns:a16="http://schemas.microsoft.com/office/drawing/2014/main" id="{835CA860-2B38-884A-9DE1-4F08841CD6B2}"/>
              </a:ext>
            </a:extLst>
          </p:cNvPr>
          <p:cNvGrpSpPr/>
          <p:nvPr/>
        </p:nvGrpSpPr>
        <p:grpSpPr>
          <a:xfrm rot="10800000">
            <a:off x="5679928" y="6288055"/>
            <a:ext cx="6512072" cy="142043"/>
            <a:chOff x="234957" y="435006"/>
            <a:chExt cx="6512072" cy="142043"/>
          </a:xfrm>
        </p:grpSpPr>
        <p:cxnSp>
          <p:nvCxnSpPr>
            <p:cNvPr id="12" name="Łącznik prosty 11">
              <a:extLst>
                <a:ext uri="{FF2B5EF4-FFF2-40B4-BE49-F238E27FC236}">
                  <a16:creationId xmlns:a16="http://schemas.microsoft.com/office/drawing/2014/main" id="{379EDD51-92B9-2E43-A4A4-09B12143FC98}"/>
                </a:ext>
              </a:extLst>
            </p:cNvPr>
            <p:cNvCxnSpPr>
              <a:cxnSpLocks/>
            </p:cNvCxnSpPr>
            <p:nvPr/>
          </p:nvCxnSpPr>
          <p:spPr>
            <a:xfrm rot="10800000" flipH="1" flipV="1">
              <a:off x="234957" y="483987"/>
              <a:ext cx="6512071" cy="2204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3" name="Łącznik prosty 12">
              <a:extLst>
                <a:ext uri="{FF2B5EF4-FFF2-40B4-BE49-F238E27FC236}">
                  <a16:creationId xmlns:a16="http://schemas.microsoft.com/office/drawing/2014/main" id="{869912BE-180A-C84D-AF06-15DD8F871ADB}"/>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68CAAE60-1F55-C94D-9758-17145BCD2237}"/>
              </a:ext>
            </a:extLst>
          </p:cNvPr>
          <p:cNvSpPr txBox="1"/>
          <p:nvPr/>
        </p:nvSpPr>
        <p:spPr>
          <a:xfrm>
            <a:off x="430090" y="6128245"/>
            <a:ext cx="520563" cy="461665"/>
          </a:xfrm>
          <a:prstGeom prst="rect">
            <a:avLst/>
          </a:prstGeom>
          <a:noFill/>
        </p:spPr>
        <p:txBody>
          <a:bodyPr wrap="square" rtlCol="0">
            <a:spAutoFit/>
          </a:bodyPr>
          <a:lstStyle/>
          <a:p>
            <a:r>
              <a:rPr lang="pl-PL" sz="2400" dirty="0">
                <a:solidFill>
                  <a:schemeClr val="bg1"/>
                </a:solidFill>
              </a:rPr>
              <a:t>03</a:t>
            </a:r>
          </a:p>
        </p:txBody>
      </p:sp>
      <p:grpSp>
        <p:nvGrpSpPr>
          <p:cNvPr id="2" name="Grupa 1">
            <a:extLst>
              <a:ext uri="{FF2B5EF4-FFF2-40B4-BE49-F238E27FC236}">
                <a16:creationId xmlns:a16="http://schemas.microsoft.com/office/drawing/2014/main" id="{41F586F7-037A-A742-9637-3AAA8F59FDD0}"/>
              </a:ext>
            </a:extLst>
          </p:cNvPr>
          <p:cNvGrpSpPr/>
          <p:nvPr/>
        </p:nvGrpSpPr>
        <p:grpSpPr>
          <a:xfrm>
            <a:off x="912879" y="1252784"/>
            <a:ext cx="10198004" cy="3249322"/>
            <a:chOff x="911612" y="1009102"/>
            <a:chExt cx="10198004" cy="3249322"/>
          </a:xfrm>
        </p:grpSpPr>
        <p:sp>
          <p:nvSpPr>
            <p:cNvPr id="10" name="pole tekstowe 9">
              <a:extLst>
                <a:ext uri="{FF2B5EF4-FFF2-40B4-BE49-F238E27FC236}">
                  <a16:creationId xmlns:a16="http://schemas.microsoft.com/office/drawing/2014/main" id="{5D3A8089-1B7D-3E4E-94CC-79B9ADA6F8EC}"/>
                </a:ext>
              </a:extLst>
            </p:cNvPr>
            <p:cNvSpPr txBox="1"/>
            <p:nvPr/>
          </p:nvSpPr>
          <p:spPr>
            <a:xfrm>
              <a:off x="1009462" y="1009102"/>
              <a:ext cx="5543549"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Podsumowanie.</a:t>
              </a:r>
            </a:p>
          </p:txBody>
        </p:sp>
        <p:sp>
          <p:nvSpPr>
            <p:cNvPr id="17" name="pole tekstowe 16">
              <a:extLst>
                <a:ext uri="{FF2B5EF4-FFF2-40B4-BE49-F238E27FC236}">
                  <a16:creationId xmlns:a16="http://schemas.microsoft.com/office/drawing/2014/main" id="{021924C2-E91A-C44D-A899-DE079754372F}"/>
                </a:ext>
              </a:extLst>
            </p:cNvPr>
            <p:cNvSpPr txBox="1"/>
            <p:nvPr/>
          </p:nvSpPr>
          <p:spPr>
            <a:xfrm>
              <a:off x="911612" y="2959992"/>
              <a:ext cx="10198004" cy="1298432"/>
            </a:xfrm>
            <a:prstGeom prst="rect">
              <a:avLst/>
            </a:prstGeom>
            <a:noFill/>
          </p:spPr>
          <p:txBody>
            <a:bodyPr wrap="square" rtlCol="0">
              <a:spAutoFit/>
            </a:bodyPr>
            <a:lstStyle/>
            <a:p>
              <a:pPr algn="just">
                <a:lnSpc>
                  <a:spcPts val="18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Prawidłowo wykonane pomiary małych rezystancji, pozwalają na ocenę jakości połączeń elektrycznych (np. spawanych, lutowanych, skręcanych) i badanie stanu technicznego uzwojeń silników oraz transformatorów. Umożliwiają wykrywanie ukrytych wad, takich jak luźne złącza czy korozja, które mogą prowadzić do przegrzewania się, utraty energii lub awarii. Jest to kluczowe w energetyce, przemyśle motoryzacyjnym, kolejowym i w badaniach laboratoryjnych.</a:t>
              </a:r>
              <a:endParaRPr lang="pl-PL" dirty="0">
                <a:solidFill>
                  <a:srgbClr val="263779"/>
                </a:solidFill>
              </a:endParaRPr>
            </a:p>
          </p:txBody>
        </p:sp>
      </p:grpSp>
      <p:grpSp>
        <p:nvGrpSpPr>
          <p:cNvPr id="15" name="Grupa 14">
            <a:extLst>
              <a:ext uri="{FF2B5EF4-FFF2-40B4-BE49-F238E27FC236}">
                <a16:creationId xmlns:a16="http://schemas.microsoft.com/office/drawing/2014/main" id="{67F972B8-A010-8848-A004-750EF5A0CC87}"/>
              </a:ext>
            </a:extLst>
          </p:cNvPr>
          <p:cNvGrpSpPr/>
          <p:nvPr/>
        </p:nvGrpSpPr>
        <p:grpSpPr>
          <a:xfrm>
            <a:off x="218546" y="6081867"/>
            <a:ext cx="790916" cy="776133"/>
            <a:chOff x="11084833" y="0"/>
            <a:chExt cx="790916" cy="776133"/>
          </a:xfrm>
        </p:grpSpPr>
        <p:sp>
          <p:nvSpPr>
            <p:cNvPr id="16" name="Prostokąt 15">
              <a:extLst>
                <a:ext uri="{FF2B5EF4-FFF2-40B4-BE49-F238E27FC236}">
                  <a16:creationId xmlns:a16="http://schemas.microsoft.com/office/drawing/2014/main" id="{42A92E1D-1D00-D046-B593-D97D4EE75EC8}"/>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9A6B33CA-8DE2-2D4B-9289-E71CFB3E25C8}"/>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11</a:t>
              </a:r>
            </a:p>
          </p:txBody>
        </p:sp>
      </p:grpSp>
    </p:spTree>
    <p:extLst>
      <p:ext uri="{BB962C8B-B14F-4D97-AF65-F5344CB8AC3E}">
        <p14:creationId xmlns:p14="http://schemas.microsoft.com/office/powerpoint/2010/main" val="404610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42E15-5DB7-33BB-9168-9BD347A82F88}"/>
            </a:ext>
          </a:extLst>
        </p:cNvPr>
        <p:cNvGrpSpPr/>
        <p:nvPr/>
      </p:nvGrpSpPr>
      <p:grpSpPr>
        <a:xfrm>
          <a:off x="0" y="0"/>
          <a:ext cx="0" cy="0"/>
          <a:chOff x="0" y="0"/>
          <a:chExt cx="0" cy="0"/>
        </a:xfrm>
      </p:grpSpPr>
      <p:grpSp>
        <p:nvGrpSpPr>
          <p:cNvPr id="22" name="Grupa 21">
            <a:extLst>
              <a:ext uri="{FF2B5EF4-FFF2-40B4-BE49-F238E27FC236}">
                <a16:creationId xmlns:a16="http://schemas.microsoft.com/office/drawing/2014/main" id="{BE135D9A-C735-9461-2FDB-0BFD7233DC08}"/>
              </a:ext>
            </a:extLst>
          </p:cNvPr>
          <p:cNvGrpSpPr/>
          <p:nvPr/>
        </p:nvGrpSpPr>
        <p:grpSpPr>
          <a:xfrm>
            <a:off x="4660692" y="456266"/>
            <a:ext cx="1252016" cy="142043"/>
            <a:chOff x="4660692" y="456266"/>
            <a:chExt cx="1252016" cy="142043"/>
          </a:xfrm>
        </p:grpSpPr>
        <p:cxnSp>
          <p:nvCxnSpPr>
            <p:cNvPr id="19" name="Łącznik prosty 18">
              <a:extLst>
                <a:ext uri="{FF2B5EF4-FFF2-40B4-BE49-F238E27FC236}">
                  <a16:creationId xmlns:a16="http://schemas.microsoft.com/office/drawing/2014/main" id="{D6F9008B-52CC-158D-6AF3-C265000D9DC0}"/>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2AF7B897-F534-E7D0-AA26-CCAA970E374F}"/>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grpSp>
        <p:nvGrpSpPr>
          <p:cNvPr id="38" name="Grupa 37">
            <a:extLst>
              <a:ext uri="{FF2B5EF4-FFF2-40B4-BE49-F238E27FC236}">
                <a16:creationId xmlns:a16="http://schemas.microsoft.com/office/drawing/2014/main" id="{7DA6F9FF-CCAD-C062-46D2-FCAF4D13B8F1}"/>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79E3A4DB-CEB6-1E4C-F096-8306992E986F}"/>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A77B305B-0203-F957-C122-DD659C685822}"/>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45BDB891-471F-D999-C698-BD9A9EE9AC2A}"/>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6B85A46E-E3B6-79C2-5F1E-64FA2A5BA19A}"/>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pic>
        <p:nvPicPr>
          <p:cNvPr id="3" name="Obraz 2">
            <a:extLst>
              <a:ext uri="{FF2B5EF4-FFF2-40B4-BE49-F238E27FC236}">
                <a16:creationId xmlns:a16="http://schemas.microsoft.com/office/drawing/2014/main" id="{3F752934-6177-D8A0-EE08-6AE4E40CA6D9}"/>
              </a:ext>
            </a:extLst>
          </p:cNvPr>
          <p:cNvPicPr>
            <a:picLocks noChangeAspect="1"/>
          </p:cNvPicPr>
          <p:nvPr/>
        </p:nvPicPr>
        <p:blipFill>
          <a:blip r:embed="rId2"/>
          <a:stretch>
            <a:fillRect/>
          </a:stretch>
        </p:blipFill>
        <p:spPr>
          <a:xfrm>
            <a:off x="6285312" y="265504"/>
            <a:ext cx="4217402" cy="523566"/>
          </a:xfrm>
          <a:prstGeom prst="rect">
            <a:avLst/>
          </a:prstGeom>
        </p:spPr>
      </p:pic>
      <p:sp>
        <p:nvSpPr>
          <p:cNvPr id="5" name="pole tekstowe 4">
            <a:extLst>
              <a:ext uri="{FF2B5EF4-FFF2-40B4-BE49-F238E27FC236}">
                <a16:creationId xmlns:a16="http://schemas.microsoft.com/office/drawing/2014/main" id="{DD4E641E-FABE-CC20-A7DA-1B96A7C23876}"/>
              </a:ext>
            </a:extLst>
          </p:cNvPr>
          <p:cNvSpPr txBox="1"/>
          <p:nvPr/>
        </p:nvSpPr>
        <p:spPr>
          <a:xfrm>
            <a:off x="5123506" y="2390695"/>
            <a:ext cx="4681397" cy="723275"/>
          </a:xfrm>
          <a:prstGeom prst="rect">
            <a:avLst/>
          </a:prstGeom>
          <a:noFill/>
        </p:spPr>
        <p:txBody>
          <a:bodyPr wrap="square" rtlCol="0">
            <a:spAutoFit/>
          </a:bodyPr>
          <a:lstStyle/>
          <a:p>
            <a:r>
              <a:rPr lang="pl-PL" sz="4100" b="1" dirty="0">
                <a:solidFill>
                  <a:srgbClr val="C01422"/>
                </a:solidFill>
                <a:latin typeface="Lato Black" panose="020F0502020204030203" pitchFamily="34" charset="0"/>
                <a:ea typeface="Lato Black" panose="020F0502020204030203" pitchFamily="34" charset="0"/>
                <a:cs typeface="Lato Black" panose="020F0502020204030203" pitchFamily="34" charset="0"/>
              </a:rPr>
              <a:t>Pytania?</a:t>
            </a:r>
          </a:p>
        </p:txBody>
      </p:sp>
      <p:pic>
        <p:nvPicPr>
          <p:cNvPr id="1026" name="Picture 2" descr="Znak zapytania Darmowe zdjęcie - Public Domain Pictures">
            <a:extLst>
              <a:ext uri="{FF2B5EF4-FFF2-40B4-BE49-F238E27FC236}">
                <a16:creationId xmlns:a16="http://schemas.microsoft.com/office/drawing/2014/main" id="{62815C5D-35DF-2632-1D71-8BC852D71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339" y="346894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Znak zapytania Darmowe zdjęcie - Public Domain Pictures">
            <a:extLst>
              <a:ext uri="{FF2B5EF4-FFF2-40B4-BE49-F238E27FC236}">
                <a16:creationId xmlns:a16="http://schemas.microsoft.com/office/drawing/2014/main" id="{D7A92EFF-72F8-D2C2-4B8D-F5A60501F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357" y="900773"/>
            <a:ext cx="2476420" cy="16479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Znak zapytania Darmowe zdjęcie - Public Domain Pictures">
            <a:extLst>
              <a:ext uri="{FF2B5EF4-FFF2-40B4-BE49-F238E27FC236}">
                <a16:creationId xmlns:a16="http://schemas.microsoft.com/office/drawing/2014/main" id="{70D2A4AA-097C-DBC6-801A-DDC63AA27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498" y="4268058"/>
            <a:ext cx="2476420" cy="1647945"/>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63C202C5-1057-F29D-0AB4-5269D353D8C0}"/>
              </a:ext>
            </a:extLst>
          </p:cNvPr>
          <p:cNvPicPr>
            <a:picLocks noChangeAspect="1"/>
          </p:cNvPicPr>
          <p:nvPr/>
        </p:nvPicPr>
        <p:blipFill>
          <a:blip r:embed="rId4"/>
          <a:stretch>
            <a:fillRect/>
          </a:stretch>
        </p:blipFill>
        <p:spPr>
          <a:xfrm>
            <a:off x="628834" y="914205"/>
            <a:ext cx="2883120" cy="2177299"/>
          </a:xfrm>
          <a:prstGeom prst="rect">
            <a:avLst/>
          </a:prstGeom>
        </p:spPr>
      </p:pic>
      <p:pic>
        <p:nvPicPr>
          <p:cNvPr id="8" name="Obraz 7">
            <a:extLst>
              <a:ext uri="{FF2B5EF4-FFF2-40B4-BE49-F238E27FC236}">
                <a16:creationId xmlns:a16="http://schemas.microsoft.com/office/drawing/2014/main" id="{DAB8D643-F9FA-4282-FE50-E7E2AEB9A41A}"/>
              </a:ext>
            </a:extLst>
          </p:cNvPr>
          <p:cNvPicPr>
            <a:picLocks noChangeAspect="1"/>
          </p:cNvPicPr>
          <p:nvPr/>
        </p:nvPicPr>
        <p:blipFill>
          <a:blip r:embed="rId5"/>
          <a:stretch>
            <a:fillRect/>
          </a:stretch>
        </p:blipFill>
        <p:spPr>
          <a:xfrm>
            <a:off x="1280028" y="4158370"/>
            <a:ext cx="3638550" cy="1257300"/>
          </a:xfrm>
          <a:prstGeom prst="rect">
            <a:avLst/>
          </a:prstGeom>
        </p:spPr>
      </p:pic>
    </p:spTree>
    <p:extLst>
      <p:ext uri="{BB962C8B-B14F-4D97-AF65-F5344CB8AC3E}">
        <p14:creationId xmlns:p14="http://schemas.microsoft.com/office/powerpoint/2010/main" val="383703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A45C3-ABAF-0793-F92F-C9A8E2D53CCE}"/>
            </a:ext>
          </a:extLst>
        </p:cNvPr>
        <p:cNvGrpSpPr/>
        <p:nvPr/>
      </p:nvGrpSpPr>
      <p:grpSpPr>
        <a:xfrm>
          <a:off x="0" y="0"/>
          <a:ext cx="0" cy="0"/>
          <a:chOff x="0" y="0"/>
          <a:chExt cx="0" cy="0"/>
        </a:xfrm>
      </p:grpSpPr>
      <p:grpSp>
        <p:nvGrpSpPr>
          <p:cNvPr id="22" name="Grupa 21">
            <a:extLst>
              <a:ext uri="{FF2B5EF4-FFF2-40B4-BE49-F238E27FC236}">
                <a16:creationId xmlns:a16="http://schemas.microsoft.com/office/drawing/2014/main" id="{1DC3D840-19D5-F27A-40B8-8C2B39D932DF}"/>
              </a:ext>
            </a:extLst>
          </p:cNvPr>
          <p:cNvGrpSpPr/>
          <p:nvPr/>
        </p:nvGrpSpPr>
        <p:grpSpPr>
          <a:xfrm>
            <a:off x="4660692" y="456266"/>
            <a:ext cx="1252016" cy="142043"/>
            <a:chOff x="4660692" y="456266"/>
            <a:chExt cx="1252016" cy="142043"/>
          </a:xfrm>
        </p:grpSpPr>
        <p:cxnSp>
          <p:nvCxnSpPr>
            <p:cNvPr id="19" name="Łącznik prosty 18">
              <a:extLst>
                <a:ext uri="{FF2B5EF4-FFF2-40B4-BE49-F238E27FC236}">
                  <a16:creationId xmlns:a16="http://schemas.microsoft.com/office/drawing/2014/main" id="{06E0813B-8DB9-709A-96D9-1B5246787DF2}"/>
                </a:ext>
              </a:extLst>
            </p:cNvPr>
            <p:cNvCxnSpPr>
              <a:cxnSpLocks/>
            </p:cNvCxnSpPr>
            <p:nvPr/>
          </p:nvCxnSpPr>
          <p:spPr>
            <a:xfrm flipV="1">
              <a:off x="4660692" y="519343"/>
              <a:ext cx="1252016" cy="7944"/>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1" name="Łącznik prosty 20">
              <a:extLst>
                <a:ext uri="{FF2B5EF4-FFF2-40B4-BE49-F238E27FC236}">
                  <a16:creationId xmlns:a16="http://schemas.microsoft.com/office/drawing/2014/main" id="{08A8F123-EA5A-8AE6-8675-DCFD802E1081}"/>
                </a:ext>
              </a:extLst>
            </p:cNvPr>
            <p:cNvCxnSpPr/>
            <p:nvPr/>
          </p:nvCxnSpPr>
          <p:spPr>
            <a:xfrm>
              <a:off x="5912708" y="45626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14" name="pole tekstowe 13">
            <a:extLst>
              <a:ext uri="{FF2B5EF4-FFF2-40B4-BE49-F238E27FC236}">
                <a16:creationId xmlns:a16="http://schemas.microsoft.com/office/drawing/2014/main" id="{5C963902-EB6B-ABC2-D0B4-8D016F17D365}"/>
              </a:ext>
            </a:extLst>
          </p:cNvPr>
          <p:cNvSpPr txBox="1"/>
          <p:nvPr/>
        </p:nvSpPr>
        <p:spPr>
          <a:xfrm>
            <a:off x="3994358" y="2952010"/>
            <a:ext cx="5543549" cy="723275"/>
          </a:xfrm>
          <a:prstGeom prst="rect">
            <a:avLst/>
          </a:prstGeom>
          <a:noFill/>
        </p:spPr>
        <p:txBody>
          <a:bodyPr wrap="square" rtlCol="0">
            <a:spAutoFit/>
          </a:bodyPr>
          <a:lstStyle/>
          <a:p>
            <a:r>
              <a:rPr lang="pl-PL" sz="4100" b="1" dirty="0">
                <a:solidFill>
                  <a:srgbClr val="C01422"/>
                </a:solidFill>
                <a:latin typeface="Lato Black" panose="020F0502020204030203" pitchFamily="34" charset="0"/>
                <a:ea typeface="Lato Black" panose="020F0502020204030203" pitchFamily="34" charset="0"/>
                <a:cs typeface="Lato Black" panose="020F0502020204030203" pitchFamily="34" charset="0"/>
              </a:rPr>
              <a:t>Dziękuję za uwagę.</a:t>
            </a:r>
          </a:p>
        </p:txBody>
      </p:sp>
      <p:grpSp>
        <p:nvGrpSpPr>
          <p:cNvPr id="38" name="Grupa 37">
            <a:extLst>
              <a:ext uri="{FF2B5EF4-FFF2-40B4-BE49-F238E27FC236}">
                <a16:creationId xmlns:a16="http://schemas.microsoft.com/office/drawing/2014/main" id="{3445FABD-66C4-16B6-F33B-4E7998E667B9}"/>
              </a:ext>
            </a:extLst>
          </p:cNvPr>
          <p:cNvGrpSpPr/>
          <p:nvPr/>
        </p:nvGrpSpPr>
        <p:grpSpPr>
          <a:xfrm>
            <a:off x="9658905" y="506027"/>
            <a:ext cx="1904260" cy="6004480"/>
            <a:chOff x="9658905" y="506027"/>
            <a:chExt cx="1904260" cy="6004480"/>
          </a:xfrm>
        </p:grpSpPr>
        <p:cxnSp>
          <p:nvCxnSpPr>
            <p:cNvPr id="24" name="Łącznik prosty 23">
              <a:extLst>
                <a:ext uri="{FF2B5EF4-FFF2-40B4-BE49-F238E27FC236}">
                  <a16:creationId xmlns:a16="http://schemas.microsoft.com/office/drawing/2014/main" id="{C1A077B5-DCAD-20E3-5D19-8F09BAD6E565}"/>
                </a:ext>
              </a:extLst>
            </p:cNvPr>
            <p:cNvCxnSpPr/>
            <p:nvPr/>
          </p:nvCxnSpPr>
          <p:spPr>
            <a:xfrm>
              <a:off x="9658905" y="6431872"/>
              <a:ext cx="1899821"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26" name="Łącznik prosty 25">
              <a:extLst>
                <a:ext uri="{FF2B5EF4-FFF2-40B4-BE49-F238E27FC236}">
                  <a16:creationId xmlns:a16="http://schemas.microsoft.com/office/drawing/2014/main" id="{69A2A675-5B7C-8B27-807C-3E65AC162F94}"/>
                </a:ext>
              </a:extLst>
            </p:cNvPr>
            <p:cNvCxnSpPr>
              <a:cxnSpLocks/>
            </p:cNvCxnSpPr>
            <p:nvPr/>
          </p:nvCxnSpPr>
          <p:spPr>
            <a:xfrm>
              <a:off x="11563165" y="506027"/>
              <a:ext cx="0" cy="5925845"/>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32" name="Łącznik prosty 31">
              <a:extLst>
                <a:ext uri="{FF2B5EF4-FFF2-40B4-BE49-F238E27FC236}">
                  <a16:creationId xmlns:a16="http://schemas.microsoft.com/office/drawing/2014/main" id="{D28052F8-20C7-4219-463F-8B72D72F1A67}"/>
                </a:ext>
              </a:extLst>
            </p:cNvPr>
            <p:cNvCxnSpPr/>
            <p:nvPr/>
          </p:nvCxnSpPr>
          <p:spPr>
            <a:xfrm>
              <a:off x="10861829" y="519343"/>
              <a:ext cx="696897" cy="0"/>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cxnSp>
          <p:nvCxnSpPr>
            <p:cNvPr id="34" name="Łącznik prosty 33">
              <a:extLst>
                <a:ext uri="{FF2B5EF4-FFF2-40B4-BE49-F238E27FC236}">
                  <a16:creationId xmlns:a16="http://schemas.microsoft.com/office/drawing/2014/main" id="{2060C2E1-E91B-38CE-9D16-D0FA94E66609}"/>
                </a:ext>
              </a:extLst>
            </p:cNvPr>
            <p:cNvCxnSpPr/>
            <p:nvPr/>
          </p:nvCxnSpPr>
          <p:spPr>
            <a:xfrm>
              <a:off x="9663344" y="6355148"/>
              <a:ext cx="0" cy="155359"/>
            </a:xfrm>
            <a:prstGeom prst="line">
              <a:avLst/>
            </a:prstGeom>
            <a:ln w="19050">
              <a:solidFill>
                <a:srgbClr val="263779"/>
              </a:solidFill>
            </a:ln>
          </p:spPr>
          <p:style>
            <a:lnRef idx="1">
              <a:schemeClr val="accent1"/>
            </a:lnRef>
            <a:fillRef idx="0">
              <a:schemeClr val="accent1"/>
            </a:fillRef>
            <a:effectRef idx="0">
              <a:schemeClr val="accent1"/>
            </a:effectRef>
            <a:fontRef idx="minor">
              <a:schemeClr val="tx1"/>
            </a:fontRef>
          </p:style>
        </p:cxnSp>
      </p:grpSp>
      <p:pic>
        <p:nvPicPr>
          <p:cNvPr id="3" name="Obraz 2">
            <a:extLst>
              <a:ext uri="{FF2B5EF4-FFF2-40B4-BE49-F238E27FC236}">
                <a16:creationId xmlns:a16="http://schemas.microsoft.com/office/drawing/2014/main" id="{B9DB76FE-8AFB-EB6F-078B-79237B82EEDE}"/>
              </a:ext>
            </a:extLst>
          </p:cNvPr>
          <p:cNvPicPr>
            <a:picLocks noChangeAspect="1"/>
          </p:cNvPicPr>
          <p:nvPr/>
        </p:nvPicPr>
        <p:blipFill>
          <a:blip r:embed="rId2"/>
          <a:stretch>
            <a:fillRect/>
          </a:stretch>
        </p:blipFill>
        <p:spPr>
          <a:xfrm>
            <a:off x="6285312" y="265504"/>
            <a:ext cx="4217402" cy="523566"/>
          </a:xfrm>
          <a:prstGeom prst="rect">
            <a:avLst/>
          </a:prstGeom>
        </p:spPr>
      </p:pic>
    </p:spTree>
    <p:extLst>
      <p:ext uri="{BB962C8B-B14F-4D97-AF65-F5344CB8AC3E}">
        <p14:creationId xmlns:p14="http://schemas.microsoft.com/office/powerpoint/2010/main" val="376283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F60A-3C22-D1CF-38FB-9CC798C70739}"/>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304D9E9C-1636-EC1D-6C94-99F3FD49E415}"/>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56A4E76C-83E0-8FFC-0645-AA47A0F05D6B}"/>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6EFFE12F-4E94-6564-0987-05E174E27151}"/>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684336BF-3425-628F-2FDE-A9ED6352A994}"/>
              </a:ext>
            </a:extLst>
          </p:cNvPr>
          <p:cNvSpPr txBox="1"/>
          <p:nvPr/>
        </p:nvSpPr>
        <p:spPr>
          <a:xfrm>
            <a:off x="1026088" y="813252"/>
            <a:ext cx="5543549"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Czym jest rezystancja?</a:t>
            </a:r>
          </a:p>
        </p:txBody>
      </p:sp>
      <p:grpSp>
        <p:nvGrpSpPr>
          <p:cNvPr id="13" name="Grupa 12">
            <a:extLst>
              <a:ext uri="{FF2B5EF4-FFF2-40B4-BE49-F238E27FC236}">
                <a16:creationId xmlns:a16="http://schemas.microsoft.com/office/drawing/2014/main" id="{C18530CB-F4BA-70A4-DE7B-1F83256B0CF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DEEAE7DF-874F-5EAE-8E7F-18C786AE8657}"/>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59C17ACA-1A61-785A-84EA-A7DC513C2047}"/>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FC669DEA-DDDD-A35F-71DE-C5EEBAFB310E}"/>
              </a:ext>
            </a:extLst>
          </p:cNvPr>
          <p:cNvPicPr>
            <a:picLocks noChangeAspect="1"/>
          </p:cNvPicPr>
          <p:nvPr/>
        </p:nvPicPr>
        <p:blipFill>
          <a:blip r:embed="rId2"/>
          <a:stretch>
            <a:fillRect/>
          </a:stretch>
        </p:blipFill>
        <p:spPr>
          <a:xfrm>
            <a:off x="6079888" y="2525473"/>
            <a:ext cx="384021" cy="384021"/>
          </a:xfrm>
          <a:prstGeom prst="rect">
            <a:avLst/>
          </a:prstGeom>
        </p:spPr>
      </p:pic>
      <p:pic>
        <p:nvPicPr>
          <p:cNvPr id="19" name="Obraz 18">
            <a:extLst>
              <a:ext uri="{FF2B5EF4-FFF2-40B4-BE49-F238E27FC236}">
                <a16:creationId xmlns:a16="http://schemas.microsoft.com/office/drawing/2014/main" id="{FDF10C85-1223-47A3-6308-09DF91DBC42D}"/>
              </a:ext>
            </a:extLst>
          </p:cNvPr>
          <p:cNvPicPr>
            <a:picLocks noChangeAspect="1"/>
          </p:cNvPicPr>
          <p:nvPr/>
        </p:nvPicPr>
        <p:blipFill>
          <a:blip r:embed="rId2"/>
          <a:stretch>
            <a:fillRect/>
          </a:stretch>
        </p:blipFill>
        <p:spPr>
          <a:xfrm>
            <a:off x="6079887" y="4044102"/>
            <a:ext cx="384021" cy="384021"/>
          </a:xfrm>
          <a:prstGeom prst="rect">
            <a:avLst/>
          </a:prstGeom>
        </p:spPr>
      </p:pic>
      <p:sp>
        <p:nvSpPr>
          <p:cNvPr id="21" name="pole tekstowe 20">
            <a:extLst>
              <a:ext uri="{FF2B5EF4-FFF2-40B4-BE49-F238E27FC236}">
                <a16:creationId xmlns:a16="http://schemas.microsoft.com/office/drawing/2014/main" id="{519044AF-D7CA-E4AE-40F8-4D45250BEFD4}"/>
              </a:ext>
            </a:extLst>
          </p:cNvPr>
          <p:cNvSpPr txBox="1"/>
          <p:nvPr/>
        </p:nvSpPr>
        <p:spPr>
          <a:xfrm>
            <a:off x="6652133" y="3986176"/>
            <a:ext cx="4590107" cy="1246495"/>
          </a:xfrm>
          <a:prstGeom prst="rect">
            <a:avLst/>
          </a:prstGeom>
          <a:noFill/>
        </p:spPr>
        <p:txBody>
          <a:bodyPr wrap="square" rtlCol="0">
            <a:spAutoFit/>
          </a:bodyPr>
          <a:lstStyle/>
          <a:p>
            <a:pPr algn="just"/>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Miarą rezystancji jest om, którego symbolem jest grecka litera omega [Ω]. Nazwa om pochodzi od Georga Simona Ohma (1784–1854), niemieckiego fizyka, który badał relację między napięciem, natężeniem prądu i rezystancją.</a:t>
            </a:r>
            <a:endParaRPr lang="pl-PL" dirty="0"/>
          </a:p>
        </p:txBody>
      </p:sp>
      <p:sp>
        <p:nvSpPr>
          <p:cNvPr id="23" name="pole tekstowe 22">
            <a:extLst>
              <a:ext uri="{FF2B5EF4-FFF2-40B4-BE49-F238E27FC236}">
                <a16:creationId xmlns:a16="http://schemas.microsoft.com/office/drawing/2014/main" id="{F2723E59-7459-2FF3-4545-FE9A7BFDE7B0}"/>
              </a:ext>
            </a:extLst>
          </p:cNvPr>
          <p:cNvSpPr txBox="1"/>
          <p:nvPr/>
        </p:nvSpPr>
        <p:spPr>
          <a:xfrm>
            <a:off x="6652134" y="2533392"/>
            <a:ext cx="4590103" cy="589905"/>
          </a:xfrm>
          <a:prstGeom prst="rect">
            <a:avLst/>
          </a:prstGeom>
          <a:noFill/>
        </p:spPr>
        <p:txBody>
          <a:bodyPr wrap="square" rtlCol="0">
            <a:spAutoFit/>
          </a:bodyPr>
          <a:lstStyle/>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Rezystancja to miara oporu, jaki materiał stawia przepływowi prądu elektrycznego w obwodzie. </a:t>
            </a:r>
            <a:endParaRPr lang="pl-PL" dirty="0"/>
          </a:p>
        </p:txBody>
      </p:sp>
      <p:grpSp>
        <p:nvGrpSpPr>
          <p:cNvPr id="2" name="Grupa 1">
            <a:extLst>
              <a:ext uri="{FF2B5EF4-FFF2-40B4-BE49-F238E27FC236}">
                <a16:creationId xmlns:a16="http://schemas.microsoft.com/office/drawing/2014/main" id="{B622F8F1-0D66-03F2-EAA6-A8B72B62A885}"/>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8B8C1D3D-D08E-08F0-405A-386623BB5F9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FCDF9174-E119-2A7C-2C8B-801C237A888F}"/>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01</a:t>
              </a:r>
            </a:p>
          </p:txBody>
        </p:sp>
      </p:grpSp>
      <p:pic>
        <p:nvPicPr>
          <p:cNvPr id="4" name="Obraz 3">
            <a:extLst>
              <a:ext uri="{FF2B5EF4-FFF2-40B4-BE49-F238E27FC236}">
                <a16:creationId xmlns:a16="http://schemas.microsoft.com/office/drawing/2014/main" id="{867773C9-07AB-A2D8-41C4-DE967AD52FA4}"/>
              </a:ext>
            </a:extLst>
          </p:cNvPr>
          <p:cNvPicPr>
            <a:picLocks noChangeAspect="1"/>
          </p:cNvPicPr>
          <p:nvPr/>
        </p:nvPicPr>
        <p:blipFill>
          <a:blip r:embed="rId3"/>
          <a:stretch>
            <a:fillRect/>
          </a:stretch>
        </p:blipFill>
        <p:spPr>
          <a:xfrm>
            <a:off x="742384" y="2004212"/>
            <a:ext cx="4590107" cy="3162934"/>
          </a:xfrm>
          <a:prstGeom prst="rect">
            <a:avLst/>
          </a:prstGeom>
        </p:spPr>
      </p:pic>
    </p:spTree>
    <p:extLst>
      <p:ext uri="{BB962C8B-B14F-4D97-AF65-F5344CB8AC3E}">
        <p14:creationId xmlns:p14="http://schemas.microsoft.com/office/powerpoint/2010/main" val="372580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9AC2-688A-AA60-3939-F4EB59E83EDF}"/>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87FB0A10-6F4D-E282-282C-246C43F8BC62}"/>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9BF892D3-C38E-440D-9460-03FF9A40EED0}"/>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4AD491E8-2EB3-CCD9-35DF-FFEA0E872C84}"/>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EB3D8044-B5EF-0024-81CA-A8013FA12F61}"/>
              </a:ext>
            </a:extLst>
          </p:cNvPr>
          <p:cNvSpPr txBox="1"/>
          <p:nvPr/>
        </p:nvSpPr>
        <p:spPr>
          <a:xfrm>
            <a:off x="860083" y="813252"/>
            <a:ext cx="10502016"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Zastosowania pomiarów małych rezystancji:</a:t>
            </a:r>
          </a:p>
        </p:txBody>
      </p:sp>
      <p:grpSp>
        <p:nvGrpSpPr>
          <p:cNvPr id="13" name="Grupa 12">
            <a:extLst>
              <a:ext uri="{FF2B5EF4-FFF2-40B4-BE49-F238E27FC236}">
                <a16:creationId xmlns:a16="http://schemas.microsoft.com/office/drawing/2014/main" id="{C4DCFDAF-90CF-35C5-672D-6D70CC9FD71D}"/>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CE8A94FC-75E2-4E5A-A0B9-7E862789C2B9}"/>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2AC861CA-1030-7B5D-2DBD-5BFAF3CCDAA6}"/>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C32C8BA-9AF5-99A6-ACB8-219332599E65}"/>
              </a:ext>
            </a:extLst>
          </p:cNvPr>
          <p:cNvPicPr>
            <a:picLocks noChangeAspect="1"/>
          </p:cNvPicPr>
          <p:nvPr/>
        </p:nvPicPr>
        <p:blipFill>
          <a:blip r:embed="rId2"/>
          <a:stretch>
            <a:fillRect/>
          </a:stretch>
        </p:blipFill>
        <p:spPr>
          <a:xfrm>
            <a:off x="4902567" y="1821130"/>
            <a:ext cx="384021" cy="384021"/>
          </a:xfrm>
          <a:prstGeom prst="rect">
            <a:avLst/>
          </a:prstGeom>
        </p:spPr>
      </p:pic>
      <p:pic>
        <p:nvPicPr>
          <p:cNvPr id="19" name="Obraz 18">
            <a:extLst>
              <a:ext uri="{FF2B5EF4-FFF2-40B4-BE49-F238E27FC236}">
                <a16:creationId xmlns:a16="http://schemas.microsoft.com/office/drawing/2014/main" id="{77A72F3E-87EB-E536-EF78-FE7370ADE79C}"/>
              </a:ext>
            </a:extLst>
          </p:cNvPr>
          <p:cNvPicPr>
            <a:picLocks noChangeAspect="1"/>
          </p:cNvPicPr>
          <p:nvPr/>
        </p:nvPicPr>
        <p:blipFill>
          <a:blip r:embed="rId2"/>
          <a:stretch>
            <a:fillRect/>
          </a:stretch>
        </p:blipFill>
        <p:spPr>
          <a:xfrm>
            <a:off x="4902568" y="3399368"/>
            <a:ext cx="384021" cy="384021"/>
          </a:xfrm>
          <a:prstGeom prst="rect">
            <a:avLst/>
          </a:prstGeom>
        </p:spPr>
      </p:pic>
      <p:sp>
        <p:nvSpPr>
          <p:cNvPr id="21" name="pole tekstowe 20">
            <a:extLst>
              <a:ext uri="{FF2B5EF4-FFF2-40B4-BE49-F238E27FC236}">
                <a16:creationId xmlns:a16="http://schemas.microsoft.com/office/drawing/2014/main" id="{3B76AC98-7C98-22BD-84AA-3F735EA08550}"/>
              </a:ext>
            </a:extLst>
          </p:cNvPr>
          <p:cNvSpPr txBox="1"/>
          <p:nvPr/>
        </p:nvSpPr>
        <p:spPr>
          <a:xfrm>
            <a:off x="5514176" y="4130755"/>
            <a:ext cx="5965618" cy="553998"/>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Przemysł motoryzacyjny i kolejowy: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Testowanie rezystancji przewodów wysokoprądowych, złączy, przekaźników i styczników</a:t>
            </a:r>
            <a:endParaRPr lang="pl-PL" dirty="0"/>
          </a:p>
        </p:txBody>
      </p:sp>
      <p:sp>
        <p:nvSpPr>
          <p:cNvPr id="23" name="pole tekstowe 22">
            <a:extLst>
              <a:ext uri="{FF2B5EF4-FFF2-40B4-BE49-F238E27FC236}">
                <a16:creationId xmlns:a16="http://schemas.microsoft.com/office/drawing/2014/main" id="{AC8F04F9-FB8A-BFE3-B7A2-FD6B787EA9DB}"/>
              </a:ext>
            </a:extLst>
          </p:cNvPr>
          <p:cNvSpPr txBox="1"/>
          <p:nvPr/>
        </p:nvSpPr>
        <p:spPr>
          <a:xfrm>
            <a:off x="5514177" y="1755015"/>
            <a:ext cx="6038045" cy="84638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Kontrola jakości połączeń: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Weryfikacja jakości połączeń w rozdzielnicach, szafach sterowniczych i panelach, a także połączeń spawanych i lutowanych</a:t>
            </a:r>
            <a:endParaRPr lang="pl-PL" dirty="0"/>
          </a:p>
        </p:txBody>
      </p:sp>
      <p:grpSp>
        <p:nvGrpSpPr>
          <p:cNvPr id="2" name="Grupa 1">
            <a:extLst>
              <a:ext uri="{FF2B5EF4-FFF2-40B4-BE49-F238E27FC236}">
                <a16:creationId xmlns:a16="http://schemas.microsoft.com/office/drawing/2014/main" id="{7910EA3B-5A86-E11C-6EFF-574FF81E3E04}"/>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E163316C-C04E-7150-4844-6542CCBA2C3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C29695CA-4625-6BC3-6CE4-9079D21314D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02</a:t>
              </a:r>
            </a:p>
          </p:txBody>
        </p:sp>
      </p:grpSp>
      <p:pic>
        <p:nvPicPr>
          <p:cNvPr id="3" name="Obraz 2">
            <a:extLst>
              <a:ext uri="{FF2B5EF4-FFF2-40B4-BE49-F238E27FC236}">
                <a16:creationId xmlns:a16="http://schemas.microsoft.com/office/drawing/2014/main" id="{C040B525-4AAB-FABC-401A-5ACDBD431186}"/>
              </a:ext>
            </a:extLst>
          </p:cNvPr>
          <p:cNvPicPr>
            <a:picLocks noChangeAspect="1"/>
          </p:cNvPicPr>
          <p:nvPr/>
        </p:nvPicPr>
        <p:blipFill>
          <a:blip r:embed="rId3"/>
          <a:stretch>
            <a:fillRect/>
          </a:stretch>
        </p:blipFill>
        <p:spPr>
          <a:xfrm>
            <a:off x="956575" y="2437723"/>
            <a:ext cx="3144645" cy="2171700"/>
          </a:xfrm>
          <a:prstGeom prst="rect">
            <a:avLst/>
          </a:prstGeom>
        </p:spPr>
      </p:pic>
      <p:pic>
        <p:nvPicPr>
          <p:cNvPr id="5" name="Obraz 4">
            <a:extLst>
              <a:ext uri="{FF2B5EF4-FFF2-40B4-BE49-F238E27FC236}">
                <a16:creationId xmlns:a16="http://schemas.microsoft.com/office/drawing/2014/main" id="{B32C0086-7B8C-3F5A-1609-15B1340234CD}"/>
              </a:ext>
            </a:extLst>
          </p:cNvPr>
          <p:cNvPicPr>
            <a:picLocks noChangeAspect="1"/>
          </p:cNvPicPr>
          <p:nvPr/>
        </p:nvPicPr>
        <p:blipFill>
          <a:blip r:embed="rId2"/>
          <a:stretch>
            <a:fillRect/>
          </a:stretch>
        </p:blipFill>
        <p:spPr>
          <a:xfrm>
            <a:off x="4902566" y="2639540"/>
            <a:ext cx="384021" cy="384021"/>
          </a:xfrm>
          <a:prstGeom prst="rect">
            <a:avLst/>
          </a:prstGeom>
        </p:spPr>
      </p:pic>
      <p:sp>
        <p:nvSpPr>
          <p:cNvPr id="9" name="pole tekstowe 8">
            <a:extLst>
              <a:ext uri="{FF2B5EF4-FFF2-40B4-BE49-F238E27FC236}">
                <a16:creationId xmlns:a16="http://schemas.microsoft.com/office/drawing/2014/main" id="{4DBEC7B7-DB23-F562-8AC6-BE1CAA0DE238}"/>
              </a:ext>
            </a:extLst>
          </p:cNvPr>
          <p:cNvSpPr txBox="1"/>
          <p:nvPr/>
        </p:nvSpPr>
        <p:spPr>
          <a:xfrm>
            <a:off x="5514176" y="2576376"/>
            <a:ext cx="6038045" cy="784830"/>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Badanie uzwojeń: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Diagnostyka uzwojeń silników i transformatorów w celu wykrycia zwarć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międzyzwojowych</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i oceny ogólnego stanu technicznego.</a:t>
            </a:r>
            <a:endParaRPr lang="pl-PL" dirty="0"/>
          </a:p>
        </p:txBody>
      </p:sp>
      <p:sp>
        <p:nvSpPr>
          <p:cNvPr id="10" name="pole tekstowe 9">
            <a:extLst>
              <a:ext uri="{FF2B5EF4-FFF2-40B4-BE49-F238E27FC236}">
                <a16:creationId xmlns:a16="http://schemas.microsoft.com/office/drawing/2014/main" id="{1532C726-51E0-8432-E7B6-F5F37BE817B6}"/>
              </a:ext>
            </a:extLst>
          </p:cNvPr>
          <p:cNvSpPr txBox="1"/>
          <p:nvPr/>
        </p:nvSpPr>
        <p:spPr>
          <a:xfrm>
            <a:off x="5514176" y="3353928"/>
            <a:ext cx="5965618" cy="784830"/>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Lokalizacja wad: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Szybkie wykrywanie miejsc o podwyższonej rezystancji w szynoprzewodach i złączach śrubowych, które mogą być przyczyną problemów</a:t>
            </a:r>
            <a:endParaRPr lang="pl-PL" dirty="0"/>
          </a:p>
        </p:txBody>
      </p:sp>
      <p:pic>
        <p:nvPicPr>
          <p:cNvPr id="16" name="Obraz 15">
            <a:extLst>
              <a:ext uri="{FF2B5EF4-FFF2-40B4-BE49-F238E27FC236}">
                <a16:creationId xmlns:a16="http://schemas.microsoft.com/office/drawing/2014/main" id="{8E741684-06AE-6C31-9127-37501045EFFB}"/>
              </a:ext>
            </a:extLst>
          </p:cNvPr>
          <p:cNvPicPr>
            <a:picLocks noChangeAspect="1"/>
          </p:cNvPicPr>
          <p:nvPr/>
        </p:nvPicPr>
        <p:blipFill>
          <a:blip r:embed="rId2"/>
          <a:stretch>
            <a:fillRect/>
          </a:stretch>
        </p:blipFill>
        <p:spPr>
          <a:xfrm>
            <a:off x="4902565" y="4157352"/>
            <a:ext cx="384021" cy="384021"/>
          </a:xfrm>
          <a:prstGeom prst="rect">
            <a:avLst/>
          </a:prstGeom>
        </p:spPr>
      </p:pic>
      <p:pic>
        <p:nvPicPr>
          <p:cNvPr id="17" name="Obraz 16">
            <a:extLst>
              <a:ext uri="{FF2B5EF4-FFF2-40B4-BE49-F238E27FC236}">
                <a16:creationId xmlns:a16="http://schemas.microsoft.com/office/drawing/2014/main" id="{58C03D82-8A7A-990E-C9A6-9B7CB0361CD1}"/>
              </a:ext>
            </a:extLst>
          </p:cNvPr>
          <p:cNvPicPr>
            <a:picLocks noChangeAspect="1"/>
          </p:cNvPicPr>
          <p:nvPr/>
        </p:nvPicPr>
        <p:blipFill>
          <a:blip r:embed="rId2"/>
          <a:stretch>
            <a:fillRect/>
          </a:stretch>
        </p:blipFill>
        <p:spPr>
          <a:xfrm>
            <a:off x="4902568" y="4856754"/>
            <a:ext cx="384021" cy="384021"/>
          </a:xfrm>
          <a:prstGeom prst="rect">
            <a:avLst/>
          </a:prstGeom>
        </p:spPr>
      </p:pic>
      <p:sp>
        <p:nvSpPr>
          <p:cNvPr id="20" name="pole tekstowe 19">
            <a:extLst>
              <a:ext uri="{FF2B5EF4-FFF2-40B4-BE49-F238E27FC236}">
                <a16:creationId xmlns:a16="http://schemas.microsoft.com/office/drawing/2014/main" id="{84560087-409C-8662-8E2B-A6DA115FE2AF}"/>
              </a:ext>
            </a:extLst>
          </p:cNvPr>
          <p:cNvSpPr txBox="1"/>
          <p:nvPr/>
        </p:nvSpPr>
        <p:spPr>
          <a:xfrm>
            <a:off x="5514176" y="4766875"/>
            <a:ext cx="5965618" cy="784830"/>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Laboratoria badawcze: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Precyzyjne testowanie elementów elektronicznych, materiałów przewodzących i analiza jakości połączeń w zaawansowanych układach pomiarowych</a:t>
            </a:r>
            <a:endParaRPr lang="pl-PL" dirty="0"/>
          </a:p>
        </p:txBody>
      </p:sp>
    </p:spTree>
    <p:extLst>
      <p:ext uri="{BB962C8B-B14F-4D97-AF65-F5344CB8AC3E}">
        <p14:creationId xmlns:p14="http://schemas.microsoft.com/office/powerpoint/2010/main" val="274069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CD5B-B6C2-4B57-0175-3BD92DA13F3B}"/>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3CB57A9D-8107-D430-7351-BB55CB832DD9}"/>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1FD91A88-1259-1F6A-E06F-7D1D62417D03}"/>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E4C1B197-6F8C-8B65-42D5-D09591F68D40}"/>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A1B8011A-80AD-8E66-288F-C875BBA51AAA}"/>
              </a:ext>
            </a:extLst>
          </p:cNvPr>
          <p:cNvSpPr txBox="1"/>
          <p:nvPr/>
        </p:nvSpPr>
        <p:spPr>
          <a:xfrm>
            <a:off x="860083" y="813252"/>
            <a:ext cx="10502016" cy="692497"/>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Korzyści z dokładnych pomiarów:</a:t>
            </a:r>
          </a:p>
        </p:txBody>
      </p:sp>
      <p:grpSp>
        <p:nvGrpSpPr>
          <p:cNvPr id="13" name="Grupa 12">
            <a:extLst>
              <a:ext uri="{FF2B5EF4-FFF2-40B4-BE49-F238E27FC236}">
                <a16:creationId xmlns:a16="http://schemas.microsoft.com/office/drawing/2014/main" id="{DBD582F6-159E-DE53-043B-19FFD5A2A38D}"/>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30509D25-7761-9F64-F138-6DDA17F16EA2}"/>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D963FB65-DFBD-788C-EE12-153478A1BC2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AA3602FE-F2E5-C7B4-873B-1EAFB0C9184C}"/>
              </a:ext>
            </a:extLst>
          </p:cNvPr>
          <p:cNvPicPr>
            <a:picLocks noChangeAspect="1"/>
          </p:cNvPicPr>
          <p:nvPr/>
        </p:nvPicPr>
        <p:blipFill>
          <a:blip r:embed="rId2"/>
          <a:stretch>
            <a:fillRect/>
          </a:stretch>
        </p:blipFill>
        <p:spPr>
          <a:xfrm>
            <a:off x="4902567" y="1821130"/>
            <a:ext cx="384021" cy="384021"/>
          </a:xfrm>
          <a:prstGeom prst="rect">
            <a:avLst/>
          </a:prstGeom>
        </p:spPr>
      </p:pic>
      <p:pic>
        <p:nvPicPr>
          <p:cNvPr id="19" name="Obraz 18">
            <a:extLst>
              <a:ext uri="{FF2B5EF4-FFF2-40B4-BE49-F238E27FC236}">
                <a16:creationId xmlns:a16="http://schemas.microsoft.com/office/drawing/2014/main" id="{FF9F907E-E9DB-5E81-F4D6-31AFA06B8C73}"/>
              </a:ext>
            </a:extLst>
          </p:cNvPr>
          <p:cNvPicPr>
            <a:picLocks noChangeAspect="1"/>
          </p:cNvPicPr>
          <p:nvPr/>
        </p:nvPicPr>
        <p:blipFill>
          <a:blip r:embed="rId2"/>
          <a:stretch>
            <a:fillRect/>
          </a:stretch>
        </p:blipFill>
        <p:spPr>
          <a:xfrm>
            <a:off x="4902568" y="3399368"/>
            <a:ext cx="384021" cy="384021"/>
          </a:xfrm>
          <a:prstGeom prst="rect">
            <a:avLst/>
          </a:prstGeom>
        </p:spPr>
      </p:pic>
      <p:sp>
        <p:nvSpPr>
          <p:cNvPr id="23" name="pole tekstowe 22">
            <a:extLst>
              <a:ext uri="{FF2B5EF4-FFF2-40B4-BE49-F238E27FC236}">
                <a16:creationId xmlns:a16="http://schemas.microsoft.com/office/drawing/2014/main" id="{1D4495FF-5B80-06C6-69B5-67E0061102FE}"/>
              </a:ext>
            </a:extLst>
          </p:cNvPr>
          <p:cNvSpPr txBox="1"/>
          <p:nvPr/>
        </p:nvSpPr>
        <p:spPr>
          <a:xfrm>
            <a:off x="5514177" y="1755015"/>
            <a:ext cx="6038045" cy="589905"/>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Zapobieganie awariom: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Identyfikacja wadliwych elementów, zanim spowodują awarię.</a:t>
            </a:r>
            <a:endParaRPr lang="pl-PL" dirty="0"/>
          </a:p>
        </p:txBody>
      </p:sp>
      <p:grpSp>
        <p:nvGrpSpPr>
          <p:cNvPr id="2" name="Grupa 1">
            <a:extLst>
              <a:ext uri="{FF2B5EF4-FFF2-40B4-BE49-F238E27FC236}">
                <a16:creationId xmlns:a16="http://schemas.microsoft.com/office/drawing/2014/main" id="{669497CA-61A1-105E-7B00-FA51B3376832}"/>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EDCEEA06-DB19-3CD8-7E12-5855322D4AC7}"/>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116882BE-DD29-6869-DB5E-20B74E0612D1}"/>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03</a:t>
              </a:r>
            </a:p>
          </p:txBody>
        </p:sp>
      </p:grpSp>
      <p:pic>
        <p:nvPicPr>
          <p:cNvPr id="5" name="Obraz 4">
            <a:extLst>
              <a:ext uri="{FF2B5EF4-FFF2-40B4-BE49-F238E27FC236}">
                <a16:creationId xmlns:a16="http://schemas.microsoft.com/office/drawing/2014/main" id="{3A6E6DD6-3858-B453-A507-4E9768A9D0CD}"/>
              </a:ext>
            </a:extLst>
          </p:cNvPr>
          <p:cNvPicPr>
            <a:picLocks noChangeAspect="1"/>
          </p:cNvPicPr>
          <p:nvPr/>
        </p:nvPicPr>
        <p:blipFill>
          <a:blip r:embed="rId2"/>
          <a:stretch>
            <a:fillRect/>
          </a:stretch>
        </p:blipFill>
        <p:spPr>
          <a:xfrm>
            <a:off x="4902566" y="2639540"/>
            <a:ext cx="384021" cy="384021"/>
          </a:xfrm>
          <a:prstGeom prst="rect">
            <a:avLst/>
          </a:prstGeom>
        </p:spPr>
      </p:pic>
      <p:sp>
        <p:nvSpPr>
          <p:cNvPr id="9" name="pole tekstowe 8">
            <a:extLst>
              <a:ext uri="{FF2B5EF4-FFF2-40B4-BE49-F238E27FC236}">
                <a16:creationId xmlns:a16="http://schemas.microsoft.com/office/drawing/2014/main" id="{D25FDD09-63C4-E90D-49CE-F79D8DB2E5D5}"/>
              </a:ext>
            </a:extLst>
          </p:cNvPr>
          <p:cNvSpPr txBox="1"/>
          <p:nvPr/>
        </p:nvSpPr>
        <p:spPr>
          <a:xfrm>
            <a:off x="5514176" y="2576376"/>
            <a:ext cx="6038045" cy="553998"/>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Optymalizacja pracy: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Zapewnienie prawidłowego przepływu prądu, co przekłada się na wydajność i trwałość urządzeń elektrycznych.</a:t>
            </a:r>
            <a:endParaRPr lang="pl-PL" dirty="0"/>
          </a:p>
        </p:txBody>
      </p:sp>
      <p:sp>
        <p:nvSpPr>
          <p:cNvPr id="10" name="pole tekstowe 9">
            <a:extLst>
              <a:ext uri="{FF2B5EF4-FFF2-40B4-BE49-F238E27FC236}">
                <a16:creationId xmlns:a16="http://schemas.microsoft.com/office/drawing/2014/main" id="{35945268-5C0C-A1DC-B5D7-1A26E281EE27}"/>
              </a:ext>
            </a:extLst>
          </p:cNvPr>
          <p:cNvSpPr txBox="1"/>
          <p:nvPr/>
        </p:nvSpPr>
        <p:spPr>
          <a:xfrm>
            <a:off x="5514176" y="3353928"/>
            <a:ext cx="5965618" cy="553998"/>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Zwiększenie bezpieczeństwa: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Eliminacja ryzyka związanego z przegrzewaniem się instalacji i urządzeń. </a:t>
            </a:r>
            <a:endParaRPr lang="pl-PL" dirty="0"/>
          </a:p>
        </p:txBody>
      </p:sp>
      <p:pic>
        <p:nvPicPr>
          <p:cNvPr id="22" name="Obraz 21">
            <a:extLst>
              <a:ext uri="{FF2B5EF4-FFF2-40B4-BE49-F238E27FC236}">
                <a16:creationId xmlns:a16="http://schemas.microsoft.com/office/drawing/2014/main" id="{D438803C-B181-3843-AE2E-335ACAF18416}"/>
              </a:ext>
            </a:extLst>
          </p:cNvPr>
          <p:cNvPicPr>
            <a:picLocks noChangeAspect="1"/>
          </p:cNvPicPr>
          <p:nvPr/>
        </p:nvPicPr>
        <p:blipFill>
          <a:blip r:embed="rId3"/>
          <a:stretch>
            <a:fillRect/>
          </a:stretch>
        </p:blipFill>
        <p:spPr>
          <a:xfrm>
            <a:off x="832353" y="2107700"/>
            <a:ext cx="3455732" cy="2708743"/>
          </a:xfrm>
          <a:prstGeom prst="rect">
            <a:avLst/>
          </a:prstGeom>
        </p:spPr>
      </p:pic>
    </p:spTree>
    <p:extLst>
      <p:ext uri="{BB962C8B-B14F-4D97-AF65-F5344CB8AC3E}">
        <p14:creationId xmlns:p14="http://schemas.microsoft.com/office/powerpoint/2010/main" val="387649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5">
            <a:extLst>
              <a:ext uri="{FF2B5EF4-FFF2-40B4-BE49-F238E27FC236}">
                <a16:creationId xmlns:a16="http://schemas.microsoft.com/office/drawing/2014/main" id="{DAEB70DD-BA4A-964E-8F42-690D07912A92}"/>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E65BCCC5-7FCF-764A-99DB-2FB7B697FD49}"/>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554FDA15-E859-4146-B7D8-431C83338D68}"/>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6AC80836-2B9F-1A45-9731-4862FF0B3451}"/>
              </a:ext>
            </a:extLst>
          </p:cNvPr>
          <p:cNvSpPr txBox="1"/>
          <p:nvPr/>
        </p:nvSpPr>
        <p:spPr>
          <a:xfrm>
            <a:off x="1026088" y="1005840"/>
            <a:ext cx="10226290" cy="1354217"/>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Podział materiałów ze względu na przewodzenie</a:t>
            </a:r>
          </a:p>
        </p:txBody>
      </p:sp>
      <p:grpSp>
        <p:nvGrpSpPr>
          <p:cNvPr id="13" name="Grupa 12">
            <a:extLst>
              <a:ext uri="{FF2B5EF4-FFF2-40B4-BE49-F238E27FC236}">
                <a16:creationId xmlns:a16="http://schemas.microsoft.com/office/drawing/2014/main" id="{E7789111-DF7F-0F49-B73D-1A6C466ACB7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260FAAA6-829E-2E44-93F0-8D431459085B}"/>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C7241C8E-4555-CF41-A198-3A75402892F1}"/>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E9C994E-BAA0-AA4E-B08F-986B97ED059D}"/>
              </a:ext>
            </a:extLst>
          </p:cNvPr>
          <p:cNvPicPr>
            <a:picLocks noChangeAspect="1"/>
          </p:cNvPicPr>
          <p:nvPr/>
        </p:nvPicPr>
        <p:blipFill>
          <a:blip r:embed="rId2"/>
          <a:stretch>
            <a:fillRect/>
          </a:stretch>
        </p:blipFill>
        <p:spPr>
          <a:xfrm>
            <a:off x="6096000" y="2317761"/>
            <a:ext cx="384021" cy="384021"/>
          </a:xfrm>
          <a:prstGeom prst="rect">
            <a:avLst/>
          </a:prstGeom>
        </p:spPr>
      </p:pic>
      <p:sp>
        <p:nvSpPr>
          <p:cNvPr id="23" name="pole tekstowe 22">
            <a:extLst>
              <a:ext uri="{FF2B5EF4-FFF2-40B4-BE49-F238E27FC236}">
                <a16:creationId xmlns:a16="http://schemas.microsoft.com/office/drawing/2014/main" id="{DFF0E50F-128D-A447-A1C2-954E192A9023}"/>
              </a:ext>
            </a:extLst>
          </p:cNvPr>
          <p:cNvSpPr txBox="1"/>
          <p:nvPr/>
        </p:nvSpPr>
        <p:spPr>
          <a:xfrm>
            <a:off x="6652134" y="2269979"/>
            <a:ext cx="4600244" cy="846386"/>
          </a:xfrm>
          <a:prstGeom prst="rect">
            <a:avLst/>
          </a:prstGeom>
          <a:noFill/>
        </p:spPr>
        <p:txBody>
          <a:bodyPr wrap="square" rtlCol="0">
            <a:spAutoFit/>
          </a:bodyPr>
          <a:lstStyle/>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Przewodniki: materiały, których rezystancja jest bardzo niewielka, więc elektrony mogą łatwo się w nich przemieszczać (płynąć). </a:t>
            </a:r>
            <a:endParaRPr lang="pl-PL" dirty="0"/>
          </a:p>
        </p:txBody>
      </p:sp>
      <p:grpSp>
        <p:nvGrpSpPr>
          <p:cNvPr id="2" name="Grupa 1">
            <a:extLst>
              <a:ext uri="{FF2B5EF4-FFF2-40B4-BE49-F238E27FC236}">
                <a16:creationId xmlns:a16="http://schemas.microsoft.com/office/drawing/2014/main" id="{53BC802B-76AE-C743-A7A8-39505597C785}"/>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DB96A3F5-528E-084E-B9D9-8935FDD92FB2}"/>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225978D2-48B0-FC42-97CC-CF55267B0CCC}"/>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04</a:t>
              </a:r>
            </a:p>
          </p:txBody>
        </p:sp>
      </p:grpSp>
      <p:pic>
        <p:nvPicPr>
          <p:cNvPr id="9" name="Obraz 8">
            <a:extLst>
              <a:ext uri="{FF2B5EF4-FFF2-40B4-BE49-F238E27FC236}">
                <a16:creationId xmlns:a16="http://schemas.microsoft.com/office/drawing/2014/main" id="{CD0407E9-48A2-7259-B3BA-C27CD8AF38A4}"/>
              </a:ext>
            </a:extLst>
          </p:cNvPr>
          <p:cNvPicPr>
            <a:picLocks noChangeAspect="1"/>
          </p:cNvPicPr>
          <p:nvPr/>
        </p:nvPicPr>
        <p:blipFill>
          <a:blip r:embed="rId2"/>
          <a:stretch>
            <a:fillRect/>
          </a:stretch>
        </p:blipFill>
        <p:spPr>
          <a:xfrm>
            <a:off x="6096000" y="3287957"/>
            <a:ext cx="384021" cy="384021"/>
          </a:xfrm>
          <a:prstGeom prst="rect">
            <a:avLst/>
          </a:prstGeom>
        </p:spPr>
      </p:pic>
      <p:sp>
        <p:nvSpPr>
          <p:cNvPr id="10" name="pole tekstowe 9">
            <a:extLst>
              <a:ext uri="{FF2B5EF4-FFF2-40B4-BE49-F238E27FC236}">
                <a16:creationId xmlns:a16="http://schemas.microsoft.com/office/drawing/2014/main" id="{8E36BF51-A5BC-A6A4-8512-75064F81B1E5}"/>
              </a:ext>
            </a:extLst>
          </p:cNvPr>
          <p:cNvSpPr txBox="1"/>
          <p:nvPr/>
        </p:nvSpPr>
        <p:spPr>
          <a:xfrm>
            <a:off x="6652134" y="3267721"/>
            <a:ext cx="4600244" cy="784830"/>
          </a:xfrm>
          <a:prstGeom prst="rect">
            <a:avLst/>
          </a:prstGeom>
          <a:noFill/>
        </p:spPr>
        <p:txBody>
          <a:bodyPr wrap="square" rtlCol="0">
            <a:spAutoFit/>
          </a:bodyPr>
          <a:lstStyle/>
          <a:p>
            <a:pPr algn="just"/>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Półprzewodniki: materiały, których przewodność elektryczna znajduje się pomiędzy przewodnikami a izolatorami, a ich właściwości można modyfikować.</a:t>
            </a:r>
          </a:p>
        </p:txBody>
      </p:sp>
      <p:sp>
        <p:nvSpPr>
          <p:cNvPr id="16" name="pole tekstowe 15">
            <a:extLst>
              <a:ext uri="{FF2B5EF4-FFF2-40B4-BE49-F238E27FC236}">
                <a16:creationId xmlns:a16="http://schemas.microsoft.com/office/drawing/2014/main" id="{BEE005FB-2447-D30E-662D-D4418312B170}"/>
              </a:ext>
            </a:extLst>
          </p:cNvPr>
          <p:cNvSpPr txBox="1"/>
          <p:nvPr/>
        </p:nvSpPr>
        <p:spPr>
          <a:xfrm>
            <a:off x="6652134" y="4300810"/>
            <a:ext cx="4600242" cy="553998"/>
          </a:xfrm>
          <a:prstGeom prst="rect">
            <a:avLst/>
          </a:prstGeom>
          <a:noFill/>
        </p:spPr>
        <p:txBody>
          <a:bodyPr wrap="square" rtlCol="0">
            <a:spAutoFit/>
          </a:bodyPr>
          <a:lstStyle/>
          <a:p>
            <a:pPr algn="just"/>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Izolatory: materiały, które stawiają wysoki opór i hamują przepływ elektronów.</a:t>
            </a:r>
          </a:p>
        </p:txBody>
      </p:sp>
      <p:pic>
        <p:nvPicPr>
          <p:cNvPr id="17" name="Obraz 16">
            <a:extLst>
              <a:ext uri="{FF2B5EF4-FFF2-40B4-BE49-F238E27FC236}">
                <a16:creationId xmlns:a16="http://schemas.microsoft.com/office/drawing/2014/main" id="{1CF71C5C-4083-8F74-2FD1-83A087F6FED9}"/>
              </a:ext>
            </a:extLst>
          </p:cNvPr>
          <p:cNvPicPr>
            <a:picLocks noChangeAspect="1"/>
          </p:cNvPicPr>
          <p:nvPr/>
        </p:nvPicPr>
        <p:blipFill>
          <a:blip r:embed="rId2"/>
          <a:stretch>
            <a:fillRect/>
          </a:stretch>
        </p:blipFill>
        <p:spPr>
          <a:xfrm>
            <a:off x="6095999" y="4300810"/>
            <a:ext cx="384021" cy="384021"/>
          </a:xfrm>
          <a:prstGeom prst="rect">
            <a:avLst/>
          </a:prstGeom>
        </p:spPr>
      </p:pic>
      <p:pic>
        <p:nvPicPr>
          <p:cNvPr id="3" name="Obraz 2">
            <a:extLst>
              <a:ext uri="{FF2B5EF4-FFF2-40B4-BE49-F238E27FC236}">
                <a16:creationId xmlns:a16="http://schemas.microsoft.com/office/drawing/2014/main" id="{A9B4F6B1-2067-418A-6C4D-4BE0C30A10AA}"/>
              </a:ext>
            </a:extLst>
          </p:cNvPr>
          <p:cNvPicPr>
            <a:picLocks noChangeAspect="1"/>
          </p:cNvPicPr>
          <p:nvPr/>
        </p:nvPicPr>
        <p:blipFill>
          <a:blip r:embed="rId3"/>
          <a:stretch>
            <a:fillRect/>
          </a:stretch>
        </p:blipFill>
        <p:spPr>
          <a:xfrm>
            <a:off x="1176714" y="2637982"/>
            <a:ext cx="3241377" cy="2996933"/>
          </a:xfrm>
          <a:prstGeom prst="rect">
            <a:avLst/>
          </a:prstGeom>
        </p:spPr>
      </p:pic>
    </p:spTree>
    <p:extLst>
      <p:ext uri="{BB962C8B-B14F-4D97-AF65-F5344CB8AC3E}">
        <p14:creationId xmlns:p14="http://schemas.microsoft.com/office/powerpoint/2010/main" val="787241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DFA06-FFC0-09C0-7EA2-0C932FA429C5}"/>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4DEDEE29-588F-C77C-081A-1DD7C200F075}"/>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ACCF3B3A-E588-778E-6348-3F23E3899C60}"/>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3C8CA670-D1AA-6C9C-8AAF-78900C508A88}"/>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F475DECA-FE44-2D42-03FD-AA6CCE159D78}"/>
              </a:ext>
            </a:extLst>
          </p:cNvPr>
          <p:cNvSpPr txBox="1"/>
          <p:nvPr/>
        </p:nvSpPr>
        <p:spPr>
          <a:xfrm>
            <a:off x="1026088" y="1005840"/>
            <a:ext cx="8190339"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Obowiązujące normy:</a:t>
            </a:r>
          </a:p>
        </p:txBody>
      </p:sp>
      <p:grpSp>
        <p:nvGrpSpPr>
          <p:cNvPr id="13" name="Grupa 12">
            <a:extLst>
              <a:ext uri="{FF2B5EF4-FFF2-40B4-BE49-F238E27FC236}">
                <a16:creationId xmlns:a16="http://schemas.microsoft.com/office/drawing/2014/main" id="{4637F6EB-2B26-578D-9B81-275EEE5E315A}"/>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B9373795-4048-70EB-CE0E-9F2BD45DF732}"/>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1671FA13-E124-2755-F43A-10D32920B5B5}"/>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sp>
        <p:nvSpPr>
          <p:cNvPr id="23" name="pole tekstowe 22">
            <a:extLst>
              <a:ext uri="{FF2B5EF4-FFF2-40B4-BE49-F238E27FC236}">
                <a16:creationId xmlns:a16="http://schemas.microsoft.com/office/drawing/2014/main" id="{E00CDB09-9232-AD16-93F8-52AB2245F271}"/>
              </a:ext>
            </a:extLst>
          </p:cNvPr>
          <p:cNvSpPr txBox="1"/>
          <p:nvPr/>
        </p:nvSpPr>
        <p:spPr>
          <a:xfrm>
            <a:off x="5315743" y="1965195"/>
            <a:ext cx="6082570" cy="3400675"/>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Normy dotyczące pomiarów małych rezystancji zależą od rodzaju pomiaru:</a:t>
            </a:r>
          </a:p>
          <a:p>
            <a:pPr marL="342900" indent="-342900" algn="just">
              <a:lnSpc>
                <a:spcPts val="1960"/>
              </a:lnSpc>
              <a:buAutoNum type="arabicPeriod"/>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Pomiary rezystancji połączeń ochronnych (PE)</a:t>
            </a:r>
          </a:p>
          <a:p>
            <a:pPr algn="just">
              <a:lnSpc>
                <a:spcPts val="1960"/>
              </a:lnSpc>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 Norma: PN-EN 61439-1 - Rezystancja połączenia każdej z dostępnych części przewodzących z zaciskiem zewnętrznego przewodu ochronnego nie może przekraczać 0,1 Ω,</a:t>
            </a:r>
          </a:p>
          <a:p>
            <a:pPr algn="just">
              <a:lnSpc>
                <a:spcPts val="1960"/>
              </a:lnSpc>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2.    Pomiary rezystancji uziemienia:</a:t>
            </a:r>
          </a:p>
          <a:p>
            <a:pPr algn="just">
              <a:lnSpc>
                <a:spcPts val="1960"/>
              </a:lnSpc>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 Norma:  PN-EN 62305 - Rezystancja nie powinna przekraczać 10 Ω,</a:t>
            </a:r>
          </a:p>
          <a:p>
            <a:pPr marL="342900" indent="-342900" algn="just">
              <a:lnSpc>
                <a:spcPts val="1960"/>
              </a:lnSpc>
              <a:buAutoNum type="arabicPeriod" startAt="3"/>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Pomiary rezystancji izolacji:</a:t>
            </a:r>
          </a:p>
          <a:p>
            <a:pPr algn="just">
              <a:lnSpc>
                <a:spcPts val="1960"/>
              </a:lnSpc>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 Norma:   PN-HD 60364-6</a:t>
            </a:r>
          </a:p>
          <a:p>
            <a:pPr algn="just">
              <a:lnSpc>
                <a:spcPts val="1960"/>
              </a:lnSpc>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4. Pomiary rezystancji styków wyłączników WN i SN</a:t>
            </a:r>
          </a:p>
          <a:p>
            <a:pPr marL="285750" indent="-285750" algn="just">
              <a:lnSpc>
                <a:spcPts val="1960"/>
              </a:lnSpc>
              <a:buFontTx/>
              <a:buChar char="-"/>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Norma:   PN-EN 62271 – normy regulujące</a:t>
            </a:r>
          </a:p>
          <a:p>
            <a:pPr marL="285750" indent="-285750" algn="just">
              <a:lnSpc>
                <a:spcPts val="1960"/>
              </a:lnSpc>
              <a:buFontTx/>
              <a:buChar char="-"/>
            </a:pP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Norma:   IEC 60512-2-1 – definiuje metodę pomiarową</a:t>
            </a:r>
          </a:p>
        </p:txBody>
      </p:sp>
      <p:grpSp>
        <p:nvGrpSpPr>
          <p:cNvPr id="2" name="Grupa 1">
            <a:extLst>
              <a:ext uri="{FF2B5EF4-FFF2-40B4-BE49-F238E27FC236}">
                <a16:creationId xmlns:a16="http://schemas.microsoft.com/office/drawing/2014/main" id="{B2E62470-CF18-4A50-9F47-C377C6C182B9}"/>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68E4172B-A4A9-E6D8-DCFA-573BCE14FAE6}"/>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B083C973-988B-4C25-717F-5FD67435C385}"/>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05</a:t>
              </a:r>
            </a:p>
          </p:txBody>
        </p:sp>
      </p:grpSp>
      <p:pic>
        <p:nvPicPr>
          <p:cNvPr id="5" name="Obraz 4">
            <a:extLst>
              <a:ext uri="{FF2B5EF4-FFF2-40B4-BE49-F238E27FC236}">
                <a16:creationId xmlns:a16="http://schemas.microsoft.com/office/drawing/2014/main" id="{34F0104A-7F6A-7720-9098-8F00CA31B99B}"/>
              </a:ext>
            </a:extLst>
          </p:cNvPr>
          <p:cNvPicPr>
            <a:picLocks noChangeAspect="1"/>
          </p:cNvPicPr>
          <p:nvPr/>
        </p:nvPicPr>
        <p:blipFill>
          <a:blip r:embed="rId2"/>
          <a:stretch>
            <a:fillRect/>
          </a:stretch>
        </p:blipFill>
        <p:spPr>
          <a:xfrm>
            <a:off x="1026088" y="2573829"/>
            <a:ext cx="3685998" cy="2456692"/>
          </a:xfrm>
          <a:prstGeom prst="rect">
            <a:avLst/>
          </a:prstGeom>
        </p:spPr>
      </p:pic>
    </p:spTree>
    <p:extLst>
      <p:ext uri="{BB962C8B-B14F-4D97-AF65-F5344CB8AC3E}">
        <p14:creationId xmlns:p14="http://schemas.microsoft.com/office/powerpoint/2010/main" val="2165705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631B3-F118-A217-02AD-1207AAB88AB2}"/>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6A5AE4A3-D97E-478F-E133-36E69C50F8DE}"/>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EB1BE085-533E-294F-4386-4974C1DC967D}"/>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889E7D20-296D-F646-21B2-C4D5E2B7EBC1}"/>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AD99913B-9A46-18AF-DEF8-B38D64166783}"/>
              </a:ext>
            </a:extLst>
          </p:cNvPr>
          <p:cNvSpPr txBox="1"/>
          <p:nvPr/>
        </p:nvSpPr>
        <p:spPr>
          <a:xfrm>
            <a:off x="719628" y="720019"/>
            <a:ext cx="10443295"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Metody pomiaru rezystancji </a:t>
            </a:r>
          </a:p>
        </p:txBody>
      </p:sp>
      <p:grpSp>
        <p:nvGrpSpPr>
          <p:cNvPr id="13" name="Grupa 12">
            <a:extLst>
              <a:ext uri="{FF2B5EF4-FFF2-40B4-BE49-F238E27FC236}">
                <a16:creationId xmlns:a16="http://schemas.microsoft.com/office/drawing/2014/main" id="{A4616997-1498-D120-C730-34DCC39E3CA1}"/>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D91115BD-68F4-FF3B-44AD-63DEE3D445BF}"/>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E48254BB-5BB3-015A-2BDA-BB1C430DB8C4}"/>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659609A-1B48-D287-3100-8AF17FC3F3D8}"/>
              </a:ext>
            </a:extLst>
          </p:cNvPr>
          <p:cNvPicPr>
            <a:picLocks noChangeAspect="1"/>
          </p:cNvPicPr>
          <p:nvPr/>
        </p:nvPicPr>
        <p:blipFill>
          <a:blip r:embed="rId2"/>
          <a:stretch>
            <a:fillRect/>
          </a:stretch>
        </p:blipFill>
        <p:spPr>
          <a:xfrm>
            <a:off x="4281768" y="1895763"/>
            <a:ext cx="384021" cy="384021"/>
          </a:xfrm>
          <a:prstGeom prst="rect">
            <a:avLst/>
          </a:prstGeom>
        </p:spPr>
      </p:pic>
      <p:pic>
        <p:nvPicPr>
          <p:cNvPr id="19" name="Obraz 18">
            <a:extLst>
              <a:ext uri="{FF2B5EF4-FFF2-40B4-BE49-F238E27FC236}">
                <a16:creationId xmlns:a16="http://schemas.microsoft.com/office/drawing/2014/main" id="{2A11B34E-96B6-85B4-7509-CBAABA155381}"/>
              </a:ext>
            </a:extLst>
          </p:cNvPr>
          <p:cNvPicPr>
            <a:picLocks noChangeAspect="1"/>
          </p:cNvPicPr>
          <p:nvPr/>
        </p:nvPicPr>
        <p:blipFill>
          <a:blip r:embed="rId2"/>
          <a:stretch>
            <a:fillRect/>
          </a:stretch>
        </p:blipFill>
        <p:spPr>
          <a:xfrm>
            <a:off x="4281768" y="3377966"/>
            <a:ext cx="384021" cy="384021"/>
          </a:xfrm>
          <a:prstGeom prst="rect">
            <a:avLst/>
          </a:prstGeom>
        </p:spPr>
      </p:pic>
      <p:sp>
        <p:nvSpPr>
          <p:cNvPr id="21" name="pole tekstowe 20">
            <a:extLst>
              <a:ext uri="{FF2B5EF4-FFF2-40B4-BE49-F238E27FC236}">
                <a16:creationId xmlns:a16="http://schemas.microsoft.com/office/drawing/2014/main" id="{FB9553DA-DD33-510C-9179-54C37A6300C4}"/>
              </a:ext>
            </a:extLst>
          </p:cNvPr>
          <p:cNvSpPr txBox="1"/>
          <p:nvPr/>
        </p:nvSpPr>
        <p:spPr>
          <a:xfrm>
            <a:off x="4876379" y="3338164"/>
            <a:ext cx="6375997" cy="1015663"/>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Metoda pośrednia (nazywana też techniczną):</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polega na równoczesnym pomiarze prądu i napięcia płynącego przez badany element za pomocą amperomierza i woltomierza, a następnie obliczeniu rezystancji ze wzoru R= U/I,</a:t>
            </a:r>
          </a:p>
        </p:txBody>
      </p:sp>
      <p:sp>
        <p:nvSpPr>
          <p:cNvPr id="23" name="pole tekstowe 22">
            <a:extLst>
              <a:ext uri="{FF2B5EF4-FFF2-40B4-BE49-F238E27FC236}">
                <a16:creationId xmlns:a16="http://schemas.microsoft.com/office/drawing/2014/main" id="{A8C462AA-7D1C-6A09-83B4-EA375991E1B2}"/>
              </a:ext>
            </a:extLst>
          </p:cNvPr>
          <p:cNvSpPr txBox="1"/>
          <p:nvPr/>
        </p:nvSpPr>
        <p:spPr>
          <a:xfrm>
            <a:off x="4876381" y="1856497"/>
            <a:ext cx="6375997" cy="135934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Metoda bezpośrednia: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polega na odczytaniu wartości rezystancji wprost z przyrządu, jakim jest omomierz</a:t>
            </a:r>
          </a:p>
          <a:p>
            <a:pPr algn="just">
              <a:lnSpc>
                <a:spcPts val="1960"/>
              </a:lnSpc>
            </a:pP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(Rezystancja jest obliczana automatycznie przez przyrząd zgodnie z prawem Ohma, często wyświetlając wynik bezpośrednio na wyświetlaczu),</a:t>
            </a:r>
            <a:endParaRPr lang="pl-PL" dirty="0"/>
          </a:p>
        </p:txBody>
      </p:sp>
      <p:grpSp>
        <p:nvGrpSpPr>
          <p:cNvPr id="2" name="Grupa 1">
            <a:extLst>
              <a:ext uri="{FF2B5EF4-FFF2-40B4-BE49-F238E27FC236}">
                <a16:creationId xmlns:a16="http://schemas.microsoft.com/office/drawing/2014/main" id="{41FC55B3-F0EF-5D97-897E-C77C4E7F70D1}"/>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74F88773-1C08-9136-C919-8FD5B7AF30F3}"/>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B3A92F18-9507-176E-0AB0-B0DB1C2C09DE}"/>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06</a:t>
              </a:r>
            </a:p>
          </p:txBody>
        </p:sp>
      </p:grpSp>
      <p:pic>
        <p:nvPicPr>
          <p:cNvPr id="9" name="Obraz 8">
            <a:extLst>
              <a:ext uri="{FF2B5EF4-FFF2-40B4-BE49-F238E27FC236}">
                <a16:creationId xmlns:a16="http://schemas.microsoft.com/office/drawing/2014/main" id="{DC3A2ED9-6B15-F982-3B90-098E1A460AC1}"/>
              </a:ext>
            </a:extLst>
          </p:cNvPr>
          <p:cNvPicPr>
            <a:picLocks noChangeAspect="1"/>
          </p:cNvPicPr>
          <p:nvPr/>
        </p:nvPicPr>
        <p:blipFill>
          <a:blip r:embed="rId2"/>
          <a:stretch>
            <a:fillRect/>
          </a:stretch>
        </p:blipFill>
        <p:spPr>
          <a:xfrm>
            <a:off x="4281767" y="4476149"/>
            <a:ext cx="384021" cy="384021"/>
          </a:xfrm>
          <a:prstGeom prst="rect">
            <a:avLst/>
          </a:prstGeom>
        </p:spPr>
      </p:pic>
      <p:sp>
        <p:nvSpPr>
          <p:cNvPr id="10" name="pole tekstowe 9">
            <a:extLst>
              <a:ext uri="{FF2B5EF4-FFF2-40B4-BE49-F238E27FC236}">
                <a16:creationId xmlns:a16="http://schemas.microsoft.com/office/drawing/2014/main" id="{7B53C990-5DF8-8E9F-0CC8-72564CC044E5}"/>
              </a:ext>
            </a:extLst>
          </p:cNvPr>
          <p:cNvSpPr txBox="1"/>
          <p:nvPr/>
        </p:nvSpPr>
        <p:spPr>
          <a:xfrm>
            <a:off x="4876381" y="4476149"/>
            <a:ext cx="6375995" cy="1246495"/>
          </a:xfrm>
          <a:prstGeom prst="rect">
            <a:avLst/>
          </a:prstGeom>
          <a:noFill/>
        </p:spPr>
        <p:txBody>
          <a:bodyPr wrap="square" rtlCol="0">
            <a:spAutoFit/>
          </a:bodyPr>
          <a:lstStyle/>
          <a:p>
            <a:pPr algn="just"/>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Metoda zerowa pomiaru rezystancji: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to technika pomiarowa oparta na zerowaniu różnicy między mierzoną wielkością a znaną wartością. Jest to metoda porównawcza, w której szuka się stanu równowagi (zerowego wskazania miernika). Przykładem są mostki oporowe (</a:t>
            </a:r>
            <a:r>
              <a:rPr lang="pl-PL" sz="1500" dirty="0" err="1">
                <a:solidFill>
                  <a:srgbClr val="263779"/>
                </a:solidFill>
                <a:latin typeface="Lato" panose="020F0502020204030203" pitchFamily="34" charset="0"/>
                <a:ea typeface="Lato" panose="020F0502020204030203" pitchFamily="34" charset="0"/>
                <a:cs typeface="Lato" panose="020F0502020204030203" pitchFamily="34" charset="0"/>
              </a:rPr>
              <a:t>Wheatstone'a</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 Kelvina),</a:t>
            </a:r>
          </a:p>
        </p:txBody>
      </p:sp>
      <p:pic>
        <p:nvPicPr>
          <p:cNvPr id="3" name="Obraz 2">
            <a:extLst>
              <a:ext uri="{FF2B5EF4-FFF2-40B4-BE49-F238E27FC236}">
                <a16:creationId xmlns:a16="http://schemas.microsoft.com/office/drawing/2014/main" id="{F2784255-CB26-B85C-2160-889247A0AB1A}"/>
              </a:ext>
            </a:extLst>
          </p:cNvPr>
          <p:cNvPicPr>
            <a:picLocks noChangeAspect="1"/>
          </p:cNvPicPr>
          <p:nvPr/>
        </p:nvPicPr>
        <p:blipFill>
          <a:blip r:embed="rId3"/>
          <a:stretch>
            <a:fillRect/>
          </a:stretch>
        </p:blipFill>
        <p:spPr>
          <a:xfrm>
            <a:off x="598943" y="1675908"/>
            <a:ext cx="2990850" cy="1914525"/>
          </a:xfrm>
          <a:prstGeom prst="rect">
            <a:avLst/>
          </a:prstGeom>
        </p:spPr>
      </p:pic>
      <p:pic>
        <p:nvPicPr>
          <p:cNvPr id="5" name="Obraz 4">
            <a:extLst>
              <a:ext uri="{FF2B5EF4-FFF2-40B4-BE49-F238E27FC236}">
                <a16:creationId xmlns:a16="http://schemas.microsoft.com/office/drawing/2014/main" id="{978B2B7D-29FE-3E27-2466-098BA390774B}"/>
              </a:ext>
            </a:extLst>
          </p:cNvPr>
          <p:cNvPicPr>
            <a:picLocks noChangeAspect="1"/>
          </p:cNvPicPr>
          <p:nvPr/>
        </p:nvPicPr>
        <p:blipFill>
          <a:blip r:embed="rId4"/>
          <a:stretch>
            <a:fillRect/>
          </a:stretch>
        </p:blipFill>
        <p:spPr>
          <a:xfrm>
            <a:off x="1018400" y="3994856"/>
            <a:ext cx="2143125" cy="2143125"/>
          </a:xfrm>
          <a:prstGeom prst="rect">
            <a:avLst/>
          </a:prstGeom>
        </p:spPr>
      </p:pic>
    </p:spTree>
    <p:extLst>
      <p:ext uri="{BB962C8B-B14F-4D97-AF65-F5344CB8AC3E}">
        <p14:creationId xmlns:p14="http://schemas.microsoft.com/office/powerpoint/2010/main" val="398077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8AC85-D1AD-D464-72E9-34E09A0CFD92}"/>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398AC256-DE9B-9ADC-751E-CF71256F454D}"/>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0E9D28DE-5F8A-80FE-5E81-F7F39CDDDEE2}"/>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6208CEDC-D228-13EB-F969-48C5F8BE2AE5}"/>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D6E1E939-89E5-2105-1990-EAA61B8E5F41}"/>
              </a:ext>
            </a:extLst>
          </p:cNvPr>
          <p:cNvSpPr txBox="1"/>
          <p:nvPr/>
        </p:nvSpPr>
        <p:spPr>
          <a:xfrm>
            <a:off x="1026088" y="1005840"/>
            <a:ext cx="5543549" cy="723275"/>
          </a:xfrm>
          <a:prstGeom prst="rect">
            <a:avLst/>
          </a:prstGeom>
          <a:noFill/>
        </p:spPr>
        <p:txBody>
          <a:bodyPr wrap="square" rtlCol="0">
            <a:spAutoFit/>
          </a:bodyPr>
          <a:lstStyle/>
          <a:p>
            <a:r>
              <a:rPr lang="pl-PL" sz="41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Prawo Ohma</a:t>
            </a:r>
          </a:p>
        </p:txBody>
      </p:sp>
      <p:grpSp>
        <p:nvGrpSpPr>
          <p:cNvPr id="13" name="Grupa 12">
            <a:extLst>
              <a:ext uri="{FF2B5EF4-FFF2-40B4-BE49-F238E27FC236}">
                <a16:creationId xmlns:a16="http://schemas.microsoft.com/office/drawing/2014/main" id="{70B47DFF-9BF5-441D-DB23-F6190D778995}"/>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5CB103D5-99B9-4D97-7FFC-9A9BCF784AC5}"/>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79D8EB17-4F8D-A606-E85F-BD040973FFEE}"/>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699EED88-F684-A8BA-8B50-8063588146CE}"/>
              </a:ext>
            </a:extLst>
          </p:cNvPr>
          <p:cNvPicPr>
            <a:picLocks noChangeAspect="1"/>
          </p:cNvPicPr>
          <p:nvPr/>
        </p:nvPicPr>
        <p:blipFill>
          <a:blip r:embed="rId2"/>
          <a:stretch>
            <a:fillRect/>
          </a:stretch>
        </p:blipFill>
        <p:spPr>
          <a:xfrm>
            <a:off x="5477311" y="1979303"/>
            <a:ext cx="384021" cy="384021"/>
          </a:xfrm>
          <a:prstGeom prst="rect">
            <a:avLst/>
          </a:prstGeom>
        </p:spPr>
      </p:pic>
      <p:sp>
        <p:nvSpPr>
          <p:cNvPr id="23" name="pole tekstowe 22">
            <a:extLst>
              <a:ext uri="{FF2B5EF4-FFF2-40B4-BE49-F238E27FC236}">
                <a16:creationId xmlns:a16="http://schemas.microsoft.com/office/drawing/2014/main" id="{B858F45F-CCF7-2A2E-C8D8-0182C8B6991C}"/>
              </a:ext>
            </a:extLst>
          </p:cNvPr>
          <p:cNvSpPr txBox="1"/>
          <p:nvPr/>
        </p:nvSpPr>
        <p:spPr>
          <a:xfrm>
            <a:off x="6096000" y="1979303"/>
            <a:ext cx="5156377" cy="1102866"/>
          </a:xfrm>
          <a:prstGeom prst="rect">
            <a:avLst/>
          </a:prstGeom>
          <a:noFill/>
        </p:spPr>
        <p:txBody>
          <a:bodyPr wrap="square" rtlCol="0">
            <a:spAutoFit/>
          </a:bodyPr>
          <a:lstStyle/>
          <a:p>
            <a:pPr algn="just">
              <a:lnSpc>
                <a:spcPts val="1960"/>
              </a:lnSpc>
            </a:pPr>
            <a:r>
              <a:rPr lang="pl-PL" sz="1500" b="1" dirty="0">
                <a:solidFill>
                  <a:srgbClr val="263779"/>
                </a:solidFill>
                <a:latin typeface="Lato" panose="020F0502020204030203" pitchFamily="34" charset="0"/>
                <a:ea typeface="Lato" panose="020F0502020204030203" pitchFamily="34" charset="0"/>
                <a:cs typeface="Lato" panose="020F0502020204030203" pitchFamily="34" charset="0"/>
              </a:rPr>
              <a:t>Prawo Ohma: </a:t>
            </a:r>
            <a:r>
              <a:rPr lang="pl-PL" sz="1500" dirty="0">
                <a:solidFill>
                  <a:srgbClr val="263779"/>
                </a:solidFill>
                <a:latin typeface="Lato" panose="020F0502020204030203" pitchFamily="34" charset="0"/>
                <a:ea typeface="Lato" panose="020F0502020204030203" pitchFamily="34" charset="0"/>
                <a:cs typeface="Lato" panose="020F0502020204030203" pitchFamily="34" charset="0"/>
              </a:rPr>
              <a:t>stwierdza, że natężenie prądu płynącego przez przewodnik jest wprost proporcjonalne do napięcia między jego końcami i odwrotnie proporcjonalne do oporu tego przewodnika</a:t>
            </a:r>
            <a:endParaRPr lang="pl-PL" dirty="0"/>
          </a:p>
        </p:txBody>
      </p:sp>
      <p:grpSp>
        <p:nvGrpSpPr>
          <p:cNvPr id="2" name="Grupa 1">
            <a:extLst>
              <a:ext uri="{FF2B5EF4-FFF2-40B4-BE49-F238E27FC236}">
                <a16:creationId xmlns:a16="http://schemas.microsoft.com/office/drawing/2014/main" id="{BD0763BA-BA3E-E034-D012-5F6AC21688F6}"/>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57355132-3713-A262-8BA7-557D75D06ED1}"/>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91334A6B-D4BC-68B7-067F-7F202FEEB54A}"/>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07</a:t>
              </a:r>
            </a:p>
          </p:txBody>
        </p:sp>
      </p:grpSp>
      <p:sp>
        <p:nvSpPr>
          <p:cNvPr id="10" name="pole tekstowe 9">
            <a:extLst>
              <a:ext uri="{FF2B5EF4-FFF2-40B4-BE49-F238E27FC236}">
                <a16:creationId xmlns:a16="http://schemas.microsoft.com/office/drawing/2014/main" id="{A4CF308B-429D-2926-2718-181DCBBE56C4}"/>
              </a:ext>
            </a:extLst>
          </p:cNvPr>
          <p:cNvSpPr txBox="1"/>
          <p:nvPr/>
        </p:nvSpPr>
        <p:spPr>
          <a:xfrm>
            <a:off x="5820411" y="3097561"/>
            <a:ext cx="5156378" cy="2462213"/>
          </a:xfrm>
          <a:prstGeom prst="rect">
            <a:avLst/>
          </a:prstGeom>
          <a:noFill/>
        </p:spPr>
        <p:txBody>
          <a:bodyPr wrap="square" rtlCol="0">
            <a:spAutoFit/>
          </a:bodyPr>
          <a:lstStyle/>
          <a:p>
            <a:pPr marL="285750" indent="-285750" algn="just">
              <a:buFontTx/>
              <a:buChar char="-"/>
            </a:pP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Zależność: </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Im większe napięcie (U, tym większe natężenie prądu (I)) przy stałym oporze (R). Im większy opór (R), tym mniejsze natężenie prądu (I) przy stałym napięciu.</a:t>
            </a:r>
          </a:p>
          <a:p>
            <a:pPr marL="285750" indent="-285750" algn="just">
              <a:buFontTx/>
              <a:buChar char="-"/>
            </a:pPr>
            <a:endParaRPr lang="pl-PL" sz="1400"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285750" indent="-285750" algn="just">
              <a:buFontTx/>
              <a:buChar char="-"/>
            </a:pP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Definicja jednostki: </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1 om (1 </a:t>
            </a:r>
            <a:r>
              <a:rPr lang="el-GR" sz="1400" dirty="0">
                <a:solidFill>
                  <a:srgbClr val="263779"/>
                </a:solidFill>
                <a:latin typeface="Lato" panose="020F0502020204030203" pitchFamily="34" charset="0"/>
                <a:ea typeface="Lato" panose="020F0502020204030203" pitchFamily="34" charset="0"/>
                <a:cs typeface="Lato" panose="020F0502020204030203" pitchFamily="34" charset="0"/>
              </a:rPr>
              <a:t>Ω</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 to opór, przy którym napięcie 1 wolta (1V) powoduje przepływ prądu o natężeniu 1 ampera (1A).</a:t>
            </a:r>
          </a:p>
          <a:p>
            <a:pPr marL="285750" indent="-285750" algn="just">
              <a:buFontTx/>
              <a:buChar char="-"/>
            </a:pPr>
            <a:endParaRPr lang="pl-PL" sz="1400" dirty="0">
              <a:solidFill>
                <a:srgbClr val="263779"/>
              </a:solidFill>
              <a:latin typeface="Lato" panose="020F0502020204030203" pitchFamily="34" charset="0"/>
              <a:ea typeface="Lato" panose="020F0502020204030203" pitchFamily="34" charset="0"/>
              <a:cs typeface="Lato" panose="020F0502020204030203" pitchFamily="34" charset="0"/>
            </a:endParaRPr>
          </a:p>
          <a:p>
            <a:pPr marL="285750" indent="-285750" algn="just">
              <a:buFontTx/>
              <a:buChar char="-"/>
            </a:pP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Zastosowanie: </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Prawo Ohma jest fundamentalne w elektrotechnice i elektronice, umożliwiając analizę i obliczenia w obwodach elektrycznych.</a:t>
            </a:r>
          </a:p>
        </p:txBody>
      </p:sp>
      <p:pic>
        <p:nvPicPr>
          <p:cNvPr id="5" name="Obraz 4">
            <a:extLst>
              <a:ext uri="{FF2B5EF4-FFF2-40B4-BE49-F238E27FC236}">
                <a16:creationId xmlns:a16="http://schemas.microsoft.com/office/drawing/2014/main" id="{DD0F1DC9-0EEB-9FA0-BEDB-E52E2CE5F5EC}"/>
              </a:ext>
            </a:extLst>
          </p:cNvPr>
          <p:cNvPicPr>
            <a:picLocks noChangeAspect="1"/>
          </p:cNvPicPr>
          <p:nvPr/>
        </p:nvPicPr>
        <p:blipFill>
          <a:blip r:embed="rId3"/>
          <a:stretch>
            <a:fillRect/>
          </a:stretch>
        </p:blipFill>
        <p:spPr>
          <a:xfrm>
            <a:off x="746346" y="1979303"/>
            <a:ext cx="4072617" cy="3067243"/>
          </a:xfrm>
          <a:prstGeom prst="rect">
            <a:avLst/>
          </a:prstGeom>
        </p:spPr>
      </p:pic>
      <p:sp>
        <p:nvSpPr>
          <p:cNvPr id="17" name="pole tekstowe 16">
            <a:extLst>
              <a:ext uri="{FF2B5EF4-FFF2-40B4-BE49-F238E27FC236}">
                <a16:creationId xmlns:a16="http://schemas.microsoft.com/office/drawing/2014/main" id="{907434A6-C862-85ED-775F-19BA1737403D}"/>
              </a:ext>
            </a:extLst>
          </p:cNvPr>
          <p:cNvSpPr txBox="1"/>
          <p:nvPr/>
        </p:nvSpPr>
        <p:spPr>
          <a:xfrm>
            <a:off x="841357" y="5112068"/>
            <a:ext cx="2952045" cy="215444"/>
          </a:xfrm>
          <a:prstGeom prst="rect">
            <a:avLst/>
          </a:prstGeom>
          <a:noFill/>
        </p:spPr>
        <p:txBody>
          <a:bodyPr wrap="square" rtlCol="0">
            <a:spAutoFit/>
          </a:bodyPr>
          <a:lstStyle/>
          <a:p>
            <a:r>
              <a:rPr lang="pl-PL" sz="800" dirty="0"/>
              <a:t>https://elektrykapradnietyka.com/</a:t>
            </a:r>
          </a:p>
        </p:txBody>
      </p:sp>
    </p:spTree>
    <p:extLst>
      <p:ext uri="{BB962C8B-B14F-4D97-AF65-F5344CB8AC3E}">
        <p14:creationId xmlns:p14="http://schemas.microsoft.com/office/powerpoint/2010/main" val="63205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29C3-3155-ECB7-D9D7-4A81FCBEF481}"/>
            </a:ext>
          </a:extLst>
        </p:cNvPr>
        <p:cNvGrpSpPr/>
        <p:nvPr/>
      </p:nvGrpSpPr>
      <p:grpSpPr>
        <a:xfrm>
          <a:off x="0" y="0"/>
          <a:ext cx="0" cy="0"/>
          <a:chOff x="0" y="0"/>
          <a:chExt cx="0" cy="0"/>
        </a:xfrm>
      </p:grpSpPr>
      <p:grpSp>
        <p:nvGrpSpPr>
          <p:cNvPr id="6" name="Grupa 5">
            <a:extLst>
              <a:ext uri="{FF2B5EF4-FFF2-40B4-BE49-F238E27FC236}">
                <a16:creationId xmlns:a16="http://schemas.microsoft.com/office/drawing/2014/main" id="{E292EB3F-A49C-BD6B-627D-B09C2BE94BEB}"/>
              </a:ext>
            </a:extLst>
          </p:cNvPr>
          <p:cNvGrpSpPr/>
          <p:nvPr/>
        </p:nvGrpSpPr>
        <p:grpSpPr>
          <a:xfrm>
            <a:off x="0" y="419558"/>
            <a:ext cx="6751057" cy="142043"/>
            <a:chOff x="-4028" y="438181"/>
            <a:chExt cx="6751057" cy="142043"/>
          </a:xfrm>
        </p:grpSpPr>
        <p:cxnSp>
          <p:nvCxnSpPr>
            <p:cNvPr id="7" name="Łącznik prosty 6">
              <a:extLst>
                <a:ext uri="{FF2B5EF4-FFF2-40B4-BE49-F238E27FC236}">
                  <a16:creationId xmlns:a16="http://schemas.microsoft.com/office/drawing/2014/main" id="{F37CAE78-EB8A-E1AC-1988-06749450B6BD}"/>
                </a:ext>
              </a:extLst>
            </p:cNvPr>
            <p:cNvCxnSpPr>
              <a:cxnSpLocks/>
            </p:cNvCxnSpPr>
            <p:nvPr/>
          </p:nvCxnSpPr>
          <p:spPr>
            <a:xfrm>
              <a:off x="-4028" y="506027"/>
              <a:ext cx="675105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8" name="Łącznik prosty 7">
              <a:extLst>
                <a:ext uri="{FF2B5EF4-FFF2-40B4-BE49-F238E27FC236}">
                  <a16:creationId xmlns:a16="http://schemas.microsoft.com/office/drawing/2014/main" id="{FE1A6F91-94B6-02C4-7C60-75B1C76C0FE6}"/>
                </a:ext>
              </a:extLst>
            </p:cNvPr>
            <p:cNvCxnSpPr/>
            <p:nvPr/>
          </p:nvCxnSpPr>
          <p:spPr>
            <a:xfrm>
              <a:off x="6747029" y="438181"/>
              <a:ext cx="0" cy="142043"/>
            </a:xfrm>
            <a:prstGeom prst="line">
              <a:avLst/>
            </a:prstGeom>
            <a:ln w="19050">
              <a:solidFill>
                <a:srgbClr val="606060"/>
              </a:solidFill>
            </a:ln>
          </p:spPr>
          <p:style>
            <a:lnRef idx="1">
              <a:schemeClr val="dk1"/>
            </a:lnRef>
            <a:fillRef idx="0">
              <a:schemeClr val="dk1"/>
            </a:fillRef>
            <a:effectRef idx="0">
              <a:schemeClr val="dk1"/>
            </a:effectRef>
            <a:fontRef idx="minor">
              <a:schemeClr val="tx1"/>
            </a:fontRef>
          </p:style>
        </p:cxnSp>
      </p:grpSp>
      <p:sp>
        <p:nvSpPr>
          <p:cNvPr id="12" name="pole tekstowe 11">
            <a:extLst>
              <a:ext uri="{FF2B5EF4-FFF2-40B4-BE49-F238E27FC236}">
                <a16:creationId xmlns:a16="http://schemas.microsoft.com/office/drawing/2014/main" id="{2C77DC8A-6C5D-D3FC-B85F-60B42C601146}"/>
              </a:ext>
            </a:extLst>
          </p:cNvPr>
          <p:cNvSpPr txBox="1"/>
          <p:nvPr/>
        </p:nvSpPr>
        <p:spPr>
          <a:xfrm>
            <a:off x="492282" y="810238"/>
            <a:ext cx="10299449" cy="1292662"/>
          </a:xfrm>
          <a:prstGeom prst="rect">
            <a:avLst/>
          </a:prstGeom>
          <a:noFill/>
        </p:spPr>
        <p:txBody>
          <a:bodyPr wrap="square" rtlCol="0">
            <a:spAutoFit/>
          </a:bodyPr>
          <a:lstStyle/>
          <a:p>
            <a:r>
              <a:rPr lang="pl-PL" sz="3900" b="1" dirty="0">
                <a:solidFill>
                  <a:srgbClr val="263779"/>
                </a:solidFill>
                <a:latin typeface="Lato Black" panose="020F0502020204030203" pitchFamily="34" charset="0"/>
                <a:ea typeface="Lato Black" panose="020F0502020204030203" pitchFamily="34" charset="0"/>
                <a:cs typeface="Lato Black" panose="020F0502020204030203" pitchFamily="34" charset="0"/>
              </a:rPr>
              <a:t>Równoległe i szeregowe łączenie rezystorów – rezystancja zastępcza obwodu</a:t>
            </a:r>
          </a:p>
        </p:txBody>
      </p:sp>
      <p:grpSp>
        <p:nvGrpSpPr>
          <p:cNvPr id="13" name="Grupa 12">
            <a:extLst>
              <a:ext uri="{FF2B5EF4-FFF2-40B4-BE49-F238E27FC236}">
                <a16:creationId xmlns:a16="http://schemas.microsoft.com/office/drawing/2014/main" id="{1ADF5E61-28EE-710F-1FFD-9E6DCA94C072}"/>
              </a:ext>
            </a:extLst>
          </p:cNvPr>
          <p:cNvGrpSpPr/>
          <p:nvPr/>
        </p:nvGrpSpPr>
        <p:grpSpPr>
          <a:xfrm rot="10800000">
            <a:off x="6760582" y="6296399"/>
            <a:ext cx="5431418" cy="142043"/>
            <a:chOff x="1315611" y="435006"/>
            <a:chExt cx="5431418" cy="142043"/>
          </a:xfrm>
        </p:grpSpPr>
        <p:cxnSp>
          <p:nvCxnSpPr>
            <p:cNvPr id="14" name="Łącznik prosty 13">
              <a:extLst>
                <a:ext uri="{FF2B5EF4-FFF2-40B4-BE49-F238E27FC236}">
                  <a16:creationId xmlns:a16="http://schemas.microsoft.com/office/drawing/2014/main" id="{2D8D4933-7BF8-0C92-98E4-7B36F242BF08}"/>
                </a:ext>
              </a:extLst>
            </p:cNvPr>
            <p:cNvCxnSpPr>
              <a:cxnSpLocks/>
            </p:cNvCxnSpPr>
            <p:nvPr/>
          </p:nvCxnSpPr>
          <p:spPr>
            <a:xfrm rot="10800000" flipH="1">
              <a:off x="1315611" y="506027"/>
              <a:ext cx="5431417" cy="0"/>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cxnSp>
          <p:nvCxnSpPr>
            <p:cNvPr id="15" name="Łącznik prosty 14">
              <a:extLst>
                <a:ext uri="{FF2B5EF4-FFF2-40B4-BE49-F238E27FC236}">
                  <a16:creationId xmlns:a16="http://schemas.microsoft.com/office/drawing/2014/main" id="{72A09B7B-6DEB-89ED-402E-50A8DDA20EDC}"/>
                </a:ext>
              </a:extLst>
            </p:cNvPr>
            <p:cNvCxnSpPr/>
            <p:nvPr/>
          </p:nvCxnSpPr>
          <p:spPr>
            <a:xfrm>
              <a:off x="6747029" y="435006"/>
              <a:ext cx="0" cy="142043"/>
            </a:xfrm>
            <a:prstGeom prst="line">
              <a:avLst/>
            </a:prstGeom>
            <a:ln w="19050">
              <a:solidFill>
                <a:srgbClr val="263779"/>
              </a:solidFill>
            </a:ln>
          </p:spPr>
          <p:style>
            <a:lnRef idx="1">
              <a:schemeClr val="dk1"/>
            </a:lnRef>
            <a:fillRef idx="0">
              <a:schemeClr val="dk1"/>
            </a:fillRef>
            <a:effectRef idx="0">
              <a:schemeClr val="dk1"/>
            </a:effectRef>
            <a:fontRef idx="minor">
              <a:schemeClr val="tx1"/>
            </a:fontRef>
          </p:style>
        </p:cxnSp>
      </p:grpSp>
      <p:pic>
        <p:nvPicPr>
          <p:cNvPr id="18" name="Obraz 17">
            <a:extLst>
              <a:ext uri="{FF2B5EF4-FFF2-40B4-BE49-F238E27FC236}">
                <a16:creationId xmlns:a16="http://schemas.microsoft.com/office/drawing/2014/main" id="{7E12971C-E386-C35E-3F73-BC56B6F41BCD}"/>
              </a:ext>
            </a:extLst>
          </p:cNvPr>
          <p:cNvPicPr>
            <a:picLocks noChangeAspect="1"/>
          </p:cNvPicPr>
          <p:nvPr/>
        </p:nvPicPr>
        <p:blipFill>
          <a:blip r:embed="rId2"/>
          <a:stretch>
            <a:fillRect/>
          </a:stretch>
        </p:blipFill>
        <p:spPr>
          <a:xfrm>
            <a:off x="4970471" y="2295277"/>
            <a:ext cx="384021" cy="384021"/>
          </a:xfrm>
          <a:prstGeom prst="rect">
            <a:avLst/>
          </a:prstGeom>
        </p:spPr>
      </p:pic>
      <p:sp>
        <p:nvSpPr>
          <p:cNvPr id="23" name="pole tekstowe 22">
            <a:extLst>
              <a:ext uri="{FF2B5EF4-FFF2-40B4-BE49-F238E27FC236}">
                <a16:creationId xmlns:a16="http://schemas.microsoft.com/office/drawing/2014/main" id="{742FD144-AE44-4360-2D56-97813134C800}"/>
              </a:ext>
            </a:extLst>
          </p:cNvPr>
          <p:cNvSpPr txBox="1"/>
          <p:nvPr/>
        </p:nvSpPr>
        <p:spPr>
          <a:xfrm>
            <a:off x="5517042" y="2245914"/>
            <a:ext cx="6064316" cy="1612557"/>
          </a:xfrm>
          <a:prstGeom prst="rect">
            <a:avLst/>
          </a:prstGeom>
          <a:noFill/>
        </p:spPr>
        <p:txBody>
          <a:bodyPr wrap="square" rtlCol="0">
            <a:spAutoFit/>
          </a:bodyPr>
          <a:lstStyle/>
          <a:p>
            <a:pPr algn="just">
              <a:lnSpc>
                <a:spcPts val="1960"/>
              </a:lnSpc>
            </a:pP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Połączenie szeregowe:</a:t>
            </a:r>
          </a:p>
          <a:p>
            <a:pPr algn="just">
              <a:lnSpc>
                <a:spcPts val="1960"/>
              </a:lnSpc>
            </a:pPr>
            <a:endParaRPr lang="pl-PL" sz="8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Charakterystyka: </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Rezystory są połączone jeden po drugim, tworząc jedną ścieżkę dla prądu. Przez wszystkie rezystory płynie ten sam prąd.</a:t>
            </a:r>
            <a:endParaRPr lang="pl-PL" sz="8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endParaRPr lang="pl-PL" sz="1400"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lnSpc>
                <a:spcPts val="1960"/>
              </a:lnSpc>
            </a:pP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Obliczanie rezystancji zastępczej: </a:t>
            </a:r>
            <a:r>
              <a:rPr lang="pl-PL" sz="1400" b="1" dirty="0" err="1">
                <a:solidFill>
                  <a:srgbClr val="263779"/>
                </a:solidFill>
                <a:latin typeface="Lato" panose="020F0502020204030203" pitchFamily="34" charset="0"/>
                <a:ea typeface="Lato" panose="020F0502020204030203" pitchFamily="34" charset="0"/>
                <a:cs typeface="Lato" panose="020F0502020204030203" pitchFamily="34" charset="0"/>
              </a:rPr>
              <a:t>R</a:t>
            </a:r>
            <a:r>
              <a:rPr lang="pl-PL" sz="1400" b="1" baseline="-25000" dirty="0" err="1">
                <a:solidFill>
                  <a:srgbClr val="263779"/>
                </a:solidFill>
                <a:latin typeface="Lato" panose="020F0502020204030203" pitchFamily="34" charset="0"/>
                <a:ea typeface="Lato" panose="020F0502020204030203" pitchFamily="34" charset="0"/>
                <a:cs typeface="Lato" panose="020F0502020204030203" pitchFamily="34" charset="0"/>
              </a:rPr>
              <a:t>z</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1</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2</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3</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n</a:t>
            </a:r>
            <a:endParaRPr lang="pl-PL" sz="1400" dirty="0"/>
          </a:p>
        </p:txBody>
      </p:sp>
      <p:grpSp>
        <p:nvGrpSpPr>
          <p:cNvPr id="2" name="Grupa 1">
            <a:extLst>
              <a:ext uri="{FF2B5EF4-FFF2-40B4-BE49-F238E27FC236}">
                <a16:creationId xmlns:a16="http://schemas.microsoft.com/office/drawing/2014/main" id="{711E5D7D-E4E8-F3E5-6E07-8EDBF5B21D37}"/>
              </a:ext>
            </a:extLst>
          </p:cNvPr>
          <p:cNvGrpSpPr/>
          <p:nvPr/>
        </p:nvGrpSpPr>
        <p:grpSpPr>
          <a:xfrm>
            <a:off x="11084833" y="0"/>
            <a:ext cx="790916" cy="776133"/>
            <a:chOff x="11084833" y="0"/>
            <a:chExt cx="790916" cy="776133"/>
          </a:xfrm>
        </p:grpSpPr>
        <p:sp>
          <p:nvSpPr>
            <p:cNvPr id="11" name="Prostokąt 10">
              <a:extLst>
                <a:ext uri="{FF2B5EF4-FFF2-40B4-BE49-F238E27FC236}">
                  <a16:creationId xmlns:a16="http://schemas.microsoft.com/office/drawing/2014/main" id="{CEA79164-422B-A883-99D1-28C659E9871F}"/>
                </a:ext>
              </a:extLst>
            </p:cNvPr>
            <p:cNvSpPr/>
            <p:nvPr/>
          </p:nvSpPr>
          <p:spPr>
            <a:xfrm>
              <a:off x="11084833" y="0"/>
              <a:ext cx="790916" cy="776133"/>
            </a:xfrm>
            <a:prstGeom prst="rect">
              <a:avLst/>
            </a:prstGeom>
            <a:solidFill>
              <a:srgbClr val="C01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ole tekstowe 24">
              <a:extLst>
                <a:ext uri="{FF2B5EF4-FFF2-40B4-BE49-F238E27FC236}">
                  <a16:creationId xmlns:a16="http://schemas.microsoft.com/office/drawing/2014/main" id="{236B7D36-DFCD-7311-58D5-B3FD26A2D333}"/>
                </a:ext>
              </a:extLst>
            </p:cNvPr>
            <p:cNvSpPr txBox="1"/>
            <p:nvPr/>
          </p:nvSpPr>
          <p:spPr>
            <a:xfrm>
              <a:off x="11252378" y="157233"/>
              <a:ext cx="520563" cy="461665"/>
            </a:xfrm>
            <a:prstGeom prst="rect">
              <a:avLst/>
            </a:prstGeom>
            <a:noFill/>
          </p:spPr>
          <p:txBody>
            <a:bodyPr wrap="square" rtlCol="0">
              <a:spAutoFit/>
            </a:bodyPr>
            <a:lstStyle/>
            <a:p>
              <a:r>
                <a:rPr lang="pl-PL" sz="2400" dirty="0">
                  <a:solidFill>
                    <a:schemeClr val="bg1"/>
                  </a:solidFill>
                </a:rPr>
                <a:t>08</a:t>
              </a:r>
            </a:p>
          </p:txBody>
        </p:sp>
      </p:grpSp>
      <p:pic>
        <p:nvPicPr>
          <p:cNvPr id="21" name="Obraz 20">
            <a:extLst>
              <a:ext uri="{FF2B5EF4-FFF2-40B4-BE49-F238E27FC236}">
                <a16:creationId xmlns:a16="http://schemas.microsoft.com/office/drawing/2014/main" id="{EC6C1DD6-5E80-BF9A-8B82-DAF5E07E63CC}"/>
              </a:ext>
            </a:extLst>
          </p:cNvPr>
          <p:cNvPicPr>
            <a:picLocks noChangeAspect="1"/>
          </p:cNvPicPr>
          <p:nvPr/>
        </p:nvPicPr>
        <p:blipFill>
          <a:blip r:embed="rId2"/>
          <a:stretch>
            <a:fillRect/>
          </a:stretch>
        </p:blipFill>
        <p:spPr>
          <a:xfrm>
            <a:off x="4928225" y="4140449"/>
            <a:ext cx="384021" cy="384021"/>
          </a:xfrm>
          <a:prstGeom prst="rect">
            <a:avLst/>
          </a:prstGeom>
        </p:spPr>
      </p:pic>
      <p:sp>
        <p:nvSpPr>
          <p:cNvPr id="26" name="pole tekstowe 25">
            <a:extLst>
              <a:ext uri="{FF2B5EF4-FFF2-40B4-BE49-F238E27FC236}">
                <a16:creationId xmlns:a16="http://schemas.microsoft.com/office/drawing/2014/main" id="{BD748549-E2A4-F71E-5F58-42DBB10B3CBD}"/>
              </a:ext>
            </a:extLst>
          </p:cNvPr>
          <p:cNvSpPr txBox="1"/>
          <p:nvPr/>
        </p:nvSpPr>
        <p:spPr>
          <a:xfrm>
            <a:off x="5517041" y="4133983"/>
            <a:ext cx="6064317" cy="1600438"/>
          </a:xfrm>
          <a:prstGeom prst="rect">
            <a:avLst/>
          </a:prstGeom>
          <a:noFill/>
        </p:spPr>
        <p:txBody>
          <a:bodyPr wrap="square" rtlCol="0">
            <a:spAutoFit/>
          </a:bodyPr>
          <a:lstStyle/>
          <a:p>
            <a:pPr algn="just"/>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Połączenie równoległe:</a:t>
            </a:r>
          </a:p>
          <a:p>
            <a:pPr algn="just"/>
            <a:endParaRPr lang="pl-PL" sz="1400" b="1" dirty="0">
              <a:solidFill>
                <a:srgbClr val="263779"/>
              </a:solidFill>
              <a:latin typeface="Lato" panose="020F0502020204030203" pitchFamily="34" charset="0"/>
              <a:ea typeface="Lato" panose="020F0502020204030203" pitchFamily="34" charset="0"/>
              <a:cs typeface="Lato" panose="020F0502020204030203" pitchFamily="34" charset="0"/>
            </a:endParaRPr>
          </a:p>
          <a:p>
            <a:pPr algn="just"/>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Charakterystyka: </a:t>
            </a:r>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Rezystory są podłączone równocześnie między te same dwa węzły (punkty obwodu), a prąd dzieli się między nie.</a:t>
            </a:r>
          </a:p>
          <a:p>
            <a:pPr algn="just"/>
            <a:r>
              <a:rPr lang="pl-PL" sz="1400" dirty="0">
                <a:solidFill>
                  <a:srgbClr val="263779"/>
                </a:solidFill>
                <a:latin typeface="Lato" panose="020F0502020204030203" pitchFamily="34" charset="0"/>
                <a:ea typeface="Lato" panose="020F0502020204030203" pitchFamily="34" charset="0"/>
                <a:cs typeface="Lato" panose="020F0502020204030203" pitchFamily="34" charset="0"/>
              </a:rPr>
              <a:t>Napięcie na wszystkich rezystorach jest takie samo.</a:t>
            </a:r>
          </a:p>
          <a:p>
            <a:pPr algn="just"/>
            <a:endParaRPr lang="pl-PL" sz="1400" dirty="0">
              <a:solidFill>
                <a:srgbClr val="263779"/>
              </a:solidFill>
              <a:latin typeface="Lato" panose="020F0502020204030203" pitchFamily="34" charset="0"/>
              <a:ea typeface="Lato" panose="020F0502020204030203" pitchFamily="34" charset="0"/>
              <a:cs typeface="Lato" panose="020F0502020204030203" pitchFamily="34" charset="0"/>
            </a:endParaRPr>
          </a:p>
          <a:p>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Obliczanie rezystancji zastępczej: 1/</a:t>
            </a:r>
            <a:r>
              <a:rPr lang="pl-PL" sz="1400" b="1" dirty="0" err="1">
                <a:solidFill>
                  <a:srgbClr val="263779"/>
                </a:solidFill>
                <a:latin typeface="Lato" panose="020F0502020204030203" pitchFamily="34" charset="0"/>
                <a:ea typeface="Lato" panose="020F0502020204030203" pitchFamily="34" charset="0"/>
                <a:cs typeface="Lato" panose="020F0502020204030203" pitchFamily="34" charset="0"/>
              </a:rPr>
              <a:t>R</a:t>
            </a:r>
            <a:r>
              <a:rPr lang="pl-PL" sz="1400" b="1" baseline="-25000" dirty="0" err="1">
                <a:solidFill>
                  <a:srgbClr val="263779"/>
                </a:solidFill>
                <a:latin typeface="Lato" panose="020F0502020204030203" pitchFamily="34" charset="0"/>
                <a:ea typeface="Lato" panose="020F0502020204030203" pitchFamily="34" charset="0"/>
                <a:cs typeface="Lato" panose="020F0502020204030203" pitchFamily="34" charset="0"/>
              </a:rPr>
              <a:t>z</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 1/R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1</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 + 1/R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2</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 + 1/R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3</a:t>
            </a:r>
            <a:r>
              <a:rPr lang="pl-PL" sz="1400" b="1" dirty="0">
                <a:solidFill>
                  <a:srgbClr val="263779"/>
                </a:solidFill>
                <a:latin typeface="Lato" panose="020F0502020204030203" pitchFamily="34" charset="0"/>
                <a:ea typeface="Lato" panose="020F0502020204030203" pitchFamily="34" charset="0"/>
                <a:cs typeface="Lato" panose="020F0502020204030203" pitchFamily="34" charset="0"/>
              </a:rPr>
              <a:t> +  …   … + 1/R</a:t>
            </a:r>
            <a:r>
              <a:rPr lang="pl-PL" sz="1400" b="1" baseline="-25000" dirty="0">
                <a:solidFill>
                  <a:srgbClr val="263779"/>
                </a:solidFill>
                <a:latin typeface="Lato" panose="020F0502020204030203" pitchFamily="34" charset="0"/>
                <a:ea typeface="Lato" panose="020F0502020204030203" pitchFamily="34" charset="0"/>
                <a:cs typeface="Lato" panose="020F0502020204030203" pitchFamily="34" charset="0"/>
              </a:rPr>
              <a:t>n</a:t>
            </a:r>
            <a:endParaRPr lang="pl-PL" sz="1400" dirty="0">
              <a:solidFill>
                <a:srgbClr val="263779"/>
              </a:solidFill>
              <a:latin typeface="Lato" panose="020F0502020204030203" pitchFamily="34" charset="0"/>
              <a:ea typeface="Lato" panose="020F0502020204030203" pitchFamily="34" charset="0"/>
              <a:cs typeface="Lato" panose="020F0502020204030203" pitchFamily="34" charset="0"/>
            </a:endParaRPr>
          </a:p>
        </p:txBody>
      </p:sp>
      <p:pic>
        <p:nvPicPr>
          <p:cNvPr id="10" name="Obraz 9">
            <a:extLst>
              <a:ext uri="{FF2B5EF4-FFF2-40B4-BE49-F238E27FC236}">
                <a16:creationId xmlns:a16="http://schemas.microsoft.com/office/drawing/2014/main" id="{D5B8B2BF-778E-2D42-EFDD-EF826EE88CB9}"/>
              </a:ext>
            </a:extLst>
          </p:cNvPr>
          <p:cNvPicPr>
            <a:picLocks noChangeAspect="1"/>
          </p:cNvPicPr>
          <p:nvPr/>
        </p:nvPicPr>
        <p:blipFill>
          <a:blip r:embed="rId3"/>
          <a:stretch>
            <a:fillRect/>
          </a:stretch>
        </p:blipFill>
        <p:spPr>
          <a:xfrm>
            <a:off x="681418" y="4055602"/>
            <a:ext cx="3694958" cy="1825003"/>
          </a:xfrm>
          <a:prstGeom prst="rect">
            <a:avLst/>
          </a:prstGeom>
        </p:spPr>
      </p:pic>
      <p:pic>
        <p:nvPicPr>
          <p:cNvPr id="20" name="Obraz 19">
            <a:extLst>
              <a:ext uri="{FF2B5EF4-FFF2-40B4-BE49-F238E27FC236}">
                <a16:creationId xmlns:a16="http://schemas.microsoft.com/office/drawing/2014/main" id="{3D8C26BD-4EB0-5029-FA50-64B9E8A4C13F}"/>
              </a:ext>
            </a:extLst>
          </p:cNvPr>
          <p:cNvPicPr>
            <a:picLocks noChangeAspect="1"/>
          </p:cNvPicPr>
          <p:nvPr/>
        </p:nvPicPr>
        <p:blipFill>
          <a:blip r:embed="rId4"/>
          <a:stretch>
            <a:fillRect/>
          </a:stretch>
        </p:blipFill>
        <p:spPr>
          <a:xfrm>
            <a:off x="610642" y="2531276"/>
            <a:ext cx="3836510" cy="991751"/>
          </a:xfrm>
          <a:prstGeom prst="rect">
            <a:avLst/>
          </a:prstGeom>
        </p:spPr>
      </p:pic>
    </p:spTree>
    <p:extLst>
      <p:ext uri="{BB962C8B-B14F-4D97-AF65-F5344CB8AC3E}">
        <p14:creationId xmlns:p14="http://schemas.microsoft.com/office/powerpoint/2010/main" val="360818964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980</Words>
  <Application>Microsoft Office PowerPoint</Application>
  <PresentationFormat>Panoramiczny</PresentationFormat>
  <Paragraphs>83</Paragraphs>
  <Slides>14</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Arial</vt:lpstr>
      <vt:lpstr>Calibri</vt:lpstr>
      <vt:lpstr>Calibri Light</vt:lpstr>
      <vt:lpstr>Lato</vt:lpstr>
      <vt:lpstr>Lato Black</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Natalia Szczesniak</dc:creator>
  <cp:lastModifiedBy>Domagała Daniel (TD OWR)</cp:lastModifiedBy>
  <cp:revision>88</cp:revision>
  <dcterms:created xsi:type="dcterms:W3CDTF">2022-04-01T12:42:11Z</dcterms:created>
  <dcterms:modified xsi:type="dcterms:W3CDTF">2025-11-03T12:09:16Z</dcterms:modified>
</cp:coreProperties>
</file>