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60" r:id="rId2"/>
    <p:sldId id="264" r:id="rId3"/>
    <p:sldId id="261" r:id="rId4"/>
    <p:sldId id="267" r:id="rId5"/>
    <p:sldId id="265" r:id="rId6"/>
    <p:sldId id="266" r:id="rId7"/>
    <p:sldId id="271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9" r:id="rId20"/>
    <p:sldId id="288" r:id="rId21"/>
    <p:sldId id="290" r:id="rId22"/>
    <p:sldId id="291" r:id="rId23"/>
    <p:sldId id="292" r:id="rId24"/>
    <p:sldId id="293" r:id="rId25"/>
    <p:sldId id="276" r:id="rId26"/>
    <p:sldId id="275" r:id="rId2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3779"/>
    <a:srgbClr val="C01422"/>
    <a:srgbClr val="606060"/>
    <a:srgbClr val="9D9D9C"/>
    <a:srgbClr val="413C3B"/>
    <a:srgbClr val="EDEDED"/>
    <a:srgbClr val="3C3C3B"/>
    <a:srgbClr val="F2A20F"/>
    <a:srgbClr val="5757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"/>
    <p:restoredTop sz="96038"/>
  </p:normalViewPr>
  <p:slideViewPr>
    <p:cSldViewPr snapToGrid="0" snapToObjects="1">
      <p:cViewPr varScale="1">
        <p:scale>
          <a:sx n="70" d="100"/>
          <a:sy n="70" d="100"/>
        </p:scale>
        <p:origin x="8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B0D34F-417C-AE4D-A296-57DC498886C3}" type="datetimeFigureOut">
              <a:rPr lang="pl-PL" smtClean="0"/>
              <a:t>28.01.2026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29775-2EC1-1643-B165-0F40371334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3976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100736-5EA1-724E-9DA7-54484B9070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49BA4B4-1332-8943-83D6-C653B3E9D1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1945ED8-445C-FE45-8587-5ED6DAED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28B-91DF-8443-AC68-CB05F3F1656F}" type="datetimeFigureOut">
              <a:rPr lang="pl-PL" smtClean="0"/>
              <a:t>28.01.2026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2106BFC-AC66-1A48-BD43-C1BEB31E4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B75F6D8-CC7A-0647-B88D-BF269D368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AE8-95DE-8241-9F6C-E6E8F7EB6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8139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000BB4-4BE1-D749-BB16-C38037C4C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D899929-8C3C-BE4F-8D5F-0B368119A7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E993B5-F419-3B45-B5C9-47596C681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28B-91DF-8443-AC68-CB05F3F1656F}" type="datetimeFigureOut">
              <a:rPr lang="pl-PL" smtClean="0"/>
              <a:t>28.01.2026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6A62634-D625-B049-B36C-13444D390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CD8FD9D-BB7D-994D-AB25-73E593DDB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AE8-95DE-8241-9F6C-E6E8F7EB6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0550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A1AAA8B-ABF9-F748-8915-29608D29A5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57999D9-0743-BA4E-8105-B13A769068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B495DC4-74DD-8D47-A3C8-489312B98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28B-91DF-8443-AC68-CB05F3F1656F}" type="datetimeFigureOut">
              <a:rPr lang="pl-PL" smtClean="0"/>
              <a:t>28.01.2026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1A7A8F0-094E-B64D-B62E-D9119FDDE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70B6255-87F6-464C-A9D5-08FB87861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AE8-95DE-8241-9F6C-E6E8F7EB6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6606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51BB7F-B071-D149-B6B1-1C66A7E9D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0A5EC3F-D301-DD48-B464-B83DA8A24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B26216A-7D4D-E348-9C93-0AAA4EB81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28B-91DF-8443-AC68-CB05F3F1656F}" type="datetimeFigureOut">
              <a:rPr lang="pl-PL" smtClean="0"/>
              <a:t>28.01.2026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905C2ED-13F7-ED42-90E3-D80636800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0254899-8356-8A4B-9FB5-1059A9036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AE8-95DE-8241-9F6C-E6E8F7EB6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8630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766AEA-B3C6-2E41-B663-030EA6364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36AB6E5-4279-AB44-B040-0EE18B6EA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BBF0A51-E286-4542-9AF4-BE3E251E8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28B-91DF-8443-AC68-CB05F3F1656F}" type="datetimeFigureOut">
              <a:rPr lang="pl-PL" smtClean="0"/>
              <a:t>28.01.2026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51AF7AE-6532-7B40-BD61-CBAACADA2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174342C-DCCA-1742-BFCE-E8BB75A4E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AE8-95DE-8241-9F6C-E6E8F7EB6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9947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FD8457-4ADC-9648-B5FB-5B26F94D3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9515D3A-D49C-B04A-80B6-0DE4D57060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B295A65-450B-5D44-A07D-F4614FE4B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C88E6EB-E8AE-BE4C-AD00-A173E15E8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28B-91DF-8443-AC68-CB05F3F1656F}" type="datetimeFigureOut">
              <a:rPr lang="pl-PL" smtClean="0"/>
              <a:t>28.01.2026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8EBACDB-DCF2-0C40-80CA-36F9F8969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6319B3A-58B4-3D4E-A3D3-45D34908D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AE8-95DE-8241-9F6C-E6E8F7EB6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169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5D07EE-C0A5-8C48-A7EC-72B1DDD26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6E2D3BB-7762-CF46-805B-DCDA1489A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6291E7A-5716-8541-ACF2-69C850A448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5DBC725-838A-B54B-9A2F-B4F9B90AB3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F255A36-FB89-2B4E-A85F-1DC7402BE0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87D894CA-117D-4844-8B86-8893B3AD9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28B-91DF-8443-AC68-CB05F3F1656F}" type="datetimeFigureOut">
              <a:rPr lang="pl-PL" smtClean="0"/>
              <a:t>28.01.2026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F4DD826E-00C7-7647-B54D-6A915217C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B4034F10-ED48-504C-B122-44A5A4B44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AE8-95DE-8241-9F6C-E6E8F7EB6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837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8566D5-C519-664C-9D77-F63C01B64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D4104F2-5417-C445-BC6D-B7CCF7EEA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28B-91DF-8443-AC68-CB05F3F1656F}" type="datetimeFigureOut">
              <a:rPr lang="pl-PL" smtClean="0"/>
              <a:t>28.01.2026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8258EE4-AACA-EA4E-86AC-B4F08B178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4FE6859-C8E3-3D4E-BD5C-C98F7B72F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AE8-95DE-8241-9F6C-E6E8F7EB6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7471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83412E8-551F-AB43-B41B-BF1D93398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28B-91DF-8443-AC68-CB05F3F1656F}" type="datetimeFigureOut">
              <a:rPr lang="pl-PL" smtClean="0"/>
              <a:t>28.01.2026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13F31A8-C331-9A43-B863-A9E555670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7BFF5DD-623A-CB42-A5BB-A259AB7DF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AE8-95DE-8241-9F6C-E6E8F7EB6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6803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519021-04D2-534F-817D-44EAD8723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68BF58-5BAE-E245-BD37-DA2C3BF7F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729FE48-44CA-A241-AB28-BBCAF17489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3831B05-4D43-AC4C-821C-BBF70DFEA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28B-91DF-8443-AC68-CB05F3F1656F}" type="datetimeFigureOut">
              <a:rPr lang="pl-PL" smtClean="0"/>
              <a:t>28.01.2026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CE87433-72AF-4849-A45B-91CD6E37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4E9A5A7-8C26-474C-933C-77AF9D49C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AE8-95DE-8241-9F6C-E6E8F7EB6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5535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A12C1E-2506-FD49-9B86-0E081A417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FB29314-3561-7C4F-B77E-3A0358E412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E03512D-D811-284B-9B7F-C6A171C64A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2183B87-E4CB-E942-893B-168A8A903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28B-91DF-8443-AC68-CB05F3F1656F}" type="datetimeFigureOut">
              <a:rPr lang="pl-PL" smtClean="0"/>
              <a:t>28.01.2026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6884435-23D0-7842-82E9-82118BEFC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62AD7E0-D4AA-2545-9C00-C0A27B19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AE8-95DE-8241-9F6C-E6E8F7EB6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9688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8E6B2F9-291C-5848-9EF7-1EAF277DC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B844749-CF95-474B-BE0B-4F2130D0F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F612289-B8F6-374A-85EF-549BE902F4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E928B-91DF-8443-AC68-CB05F3F1656F}" type="datetimeFigureOut">
              <a:rPr lang="pl-PL" smtClean="0"/>
              <a:t>28.01.2026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BDD5FDD-9A1B-7341-ABC2-9FEB39A78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D292D30-B915-CE41-87DD-A4DF8ADA01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E9AE8-95DE-8241-9F6C-E6E8F7EB6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80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a 21">
            <a:extLst>
              <a:ext uri="{FF2B5EF4-FFF2-40B4-BE49-F238E27FC236}">
                <a16:creationId xmlns:a16="http://schemas.microsoft.com/office/drawing/2014/main" id="{05C18C66-BE88-F141-86A4-E85C44AE91FA}"/>
              </a:ext>
            </a:extLst>
          </p:cNvPr>
          <p:cNvGrpSpPr/>
          <p:nvPr/>
        </p:nvGrpSpPr>
        <p:grpSpPr>
          <a:xfrm>
            <a:off x="4660692" y="456266"/>
            <a:ext cx="1252016" cy="142043"/>
            <a:chOff x="4660692" y="456266"/>
            <a:chExt cx="1252016" cy="142043"/>
          </a:xfrm>
        </p:grpSpPr>
        <p:cxnSp>
          <p:nvCxnSpPr>
            <p:cNvPr id="19" name="Łącznik prosty 18">
              <a:extLst>
                <a:ext uri="{FF2B5EF4-FFF2-40B4-BE49-F238E27FC236}">
                  <a16:creationId xmlns:a16="http://schemas.microsoft.com/office/drawing/2014/main" id="{75EFA76C-A79C-B744-A3F5-984016FF76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60692" y="519343"/>
              <a:ext cx="1252016" cy="7944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Łącznik prosty 20">
              <a:extLst>
                <a:ext uri="{FF2B5EF4-FFF2-40B4-BE49-F238E27FC236}">
                  <a16:creationId xmlns:a16="http://schemas.microsoft.com/office/drawing/2014/main" id="{A390CB6F-AD4A-1E46-9675-1C2F980F291C}"/>
                </a:ext>
              </a:extLst>
            </p:cNvPr>
            <p:cNvCxnSpPr/>
            <p:nvPr/>
          </p:nvCxnSpPr>
          <p:spPr>
            <a:xfrm>
              <a:off x="5912708" y="45626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25211729-48F2-7E4B-949B-651DDA477AB3}"/>
              </a:ext>
            </a:extLst>
          </p:cNvPr>
          <p:cNvSpPr txBox="1"/>
          <p:nvPr/>
        </p:nvSpPr>
        <p:spPr>
          <a:xfrm>
            <a:off x="5684856" y="1973447"/>
            <a:ext cx="5238966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C0142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Pomiary ochrony przeciwporażeniowej dla słupów WN</a:t>
            </a:r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DB108BC1-F9BE-014F-8917-AA8DB363DA7D}"/>
              </a:ext>
            </a:extLst>
          </p:cNvPr>
          <p:cNvGrpSpPr/>
          <p:nvPr/>
        </p:nvGrpSpPr>
        <p:grpSpPr>
          <a:xfrm>
            <a:off x="9658905" y="506027"/>
            <a:ext cx="1904260" cy="6004480"/>
            <a:chOff x="9658905" y="506027"/>
            <a:chExt cx="1904260" cy="6004480"/>
          </a:xfrm>
        </p:grpSpPr>
        <p:cxnSp>
          <p:nvCxnSpPr>
            <p:cNvPr id="24" name="Łącznik prosty 23">
              <a:extLst>
                <a:ext uri="{FF2B5EF4-FFF2-40B4-BE49-F238E27FC236}">
                  <a16:creationId xmlns:a16="http://schemas.microsoft.com/office/drawing/2014/main" id="{B9B298CE-99EE-C941-90EA-4C9B29F330C8}"/>
                </a:ext>
              </a:extLst>
            </p:cNvPr>
            <p:cNvCxnSpPr/>
            <p:nvPr/>
          </p:nvCxnSpPr>
          <p:spPr>
            <a:xfrm>
              <a:off x="9658905" y="6431872"/>
              <a:ext cx="1899821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Łącznik prosty 25">
              <a:extLst>
                <a:ext uri="{FF2B5EF4-FFF2-40B4-BE49-F238E27FC236}">
                  <a16:creationId xmlns:a16="http://schemas.microsoft.com/office/drawing/2014/main" id="{8A251E88-A3C3-4C4F-819A-F31C5990E78C}"/>
                </a:ext>
              </a:extLst>
            </p:cNvPr>
            <p:cNvCxnSpPr>
              <a:cxnSpLocks/>
            </p:cNvCxnSpPr>
            <p:nvPr/>
          </p:nvCxnSpPr>
          <p:spPr>
            <a:xfrm>
              <a:off x="11563165" y="506027"/>
              <a:ext cx="0" cy="5925845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Łącznik prosty 31">
              <a:extLst>
                <a:ext uri="{FF2B5EF4-FFF2-40B4-BE49-F238E27FC236}">
                  <a16:creationId xmlns:a16="http://schemas.microsoft.com/office/drawing/2014/main" id="{12EAD400-6E47-A848-86D2-917037633EA6}"/>
                </a:ext>
              </a:extLst>
            </p:cNvPr>
            <p:cNvCxnSpPr/>
            <p:nvPr/>
          </p:nvCxnSpPr>
          <p:spPr>
            <a:xfrm>
              <a:off x="10861829" y="519343"/>
              <a:ext cx="69689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Łącznik prosty 33">
              <a:extLst>
                <a:ext uri="{FF2B5EF4-FFF2-40B4-BE49-F238E27FC236}">
                  <a16:creationId xmlns:a16="http://schemas.microsoft.com/office/drawing/2014/main" id="{FF267435-9DE0-4A40-8037-3980BA25DAA1}"/>
                </a:ext>
              </a:extLst>
            </p:cNvPr>
            <p:cNvCxnSpPr/>
            <p:nvPr/>
          </p:nvCxnSpPr>
          <p:spPr>
            <a:xfrm>
              <a:off x="9663344" y="6355148"/>
              <a:ext cx="0" cy="155359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4102002F-BCEF-49D3-1934-49BC8BC84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312" y="265504"/>
            <a:ext cx="4217402" cy="52356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8868C47-7171-8F8F-8692-18AC8FAB1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87" y="797915"/>
            <a:ext cx="4048787" cy="285776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7C369A1-412B-D605-DF4E-ADA900C5E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546" y="4110273"/>
            <a:ext cx="2933271" cy="222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74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2B2AA-5F6C-C3EE-0FAA-26B7C8DE8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8E013A34-207F-422E-9DDC-FD0F6E48867D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7931E94F-E9CC-28D6-0983-50AB8DCBDA2E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F1DF14E4-7B2F-3719-E517-58E01032B30B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B0BBF3D-91D9-011A-20BE-5CD6BA4D05D6}"/>
              </a:ext>
            </a:extLst>
          </p:cNvPr>
          <p:cNvSpPr txBox="1"/>
          <p:nvPr/>
        </p:nvSpPr>
        <p:spPr>
          <a:xfrm>
            <a:off x="1026088" y="1005840"/>
            <a:ext cx="1005874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Metoda </a:t>
            </a:r>
            <a:r>
              <a:rPr lang="pl-PL" sz="4100" b="1" dirty="0" err="1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Wennera</a:t>
            </a:r>
            <a:endParaRPr lang="pl-PL" sz="4100" b="1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08CBC9E7-869E-614C-60FD-710B06EBE15B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2D289479-2789-F295-3BF1-0530E32C4903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2F5A2970-9BFD-BD8C-1715-2EE51334E4DF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" name="Grupa 1">
            <a:extLst>
              <a:ext uri="{FF2B5EF4-FFF2-40B4-BE49-F238E27FC236}">
                <a16:creationId xmlns:a16="http://schemas.microsoft.com/office/drawing/2014/main" id="{D20A2EAA-AE96-F347-77F7-2FD89567CBC0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08308FCB-D2CC-BCBF-3154-E4FE00CCB667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378948CA-5754-2B96-9601-6CC626BC5FD8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09</a:t>
              </a:r>
            </a:p>
          </p:txBody>
        </p:sp>
      </p:grpSp>
      <p:pic>
        <p:nvPicPr>
          <p:cNvPr id="17" name="Obraz 16">
            <a:extLst>
              <a:ext uri="{FF2B5EF4-FFF2-40B4-BE49-F238E27FC236}">
                <a16:creationId xmlns:a16="http://schemas.microsoft.com/office/drawing/2014/main" id="{13EF2A5C-874C-95E7-27A1-554FC9AA8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592" y="1800137"/>
            <a:ext cx="9327255" cy="3542563"/>
          </a:xfrm>
          <a:prstGeom prst="rect">
            <a:avLst/>
          </a:prstGeom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id="{A47B01B0-5D02-93D4-20D5-50D584C1E473}"/>
              </a:ext>
            </a:extLst>
          </p:cNvPr>
          <p:cNvSpPr txBox="1"/>
          <p:nvPr/>
        </p:nvSpPr>
        <p:spPr>
          <a:xfrm>
            <a:off x="1424593" y="5465232"/>
            <a:ext cx="3746847" cy="312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pl-PL" sz="1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Zdjęcia firma SONEL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1A704E25-2C2F-EDBF-3ED4-20D1B05EF0F6}"/>
              </a:ext>
            </a:extLst>
          </p:cNvPr>
          <p:cNvSpPr txBox="1"/>
          <p:nvPr/>
        </p:nvSpPr>
        <p:spPr>
          <a:xfrm>
            <a:off x="7248840" y="5470736"/>
            <a:ext cx="3503007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Metoda </a:t>
            </a:r>
            <a:r>
              <a:rPr lang="pl-PL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Wennera</a:t>
            </a: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rozstaw sond</a:t>
            </a:r>
          </a:p>
        </p:txBody>
      </p:sp>
    </p:spTree>
    <p:extLst>
      <p:ext uri="{BB962C8B-B14F-4D97-AF65-F5344CB8AC3E}">
        <p14:creationId xmlns:p14="http://schemas.microsoft.com/office/powerpoint/2010/main" val="715106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CDC9E-CAF9-0FB8-D176-E8B8E3BA7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BDA8BB22-DD95-BAD6-350D-B3BEADBC81C1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E1699FCC-5B24-E99B-FA90-C07BC3C85BA9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0C8BD493-4A0C-FDF6-2B82-8EFB2A78A7BD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E1813CF-EB24-51D4-01FE-BFA8E29BA868}"/>
              </a:ext>
            </a:extLst>
          </p:cNvPr>
          <p:cNvSpPr txBox="1"/>
          <p:nvPr/>
        </p:nvSpPr>
        <p:spPr>
          <a:xfrm>
            <a:off x="923280" y="754938"/>
            <a:ext cx="1005874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Metoda </a:t>
            </a:r>
            <a:r>
              <a:rPr lang="pl-PL" sz="4100" b="1" dirty="0" err="1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Wennera</a:t>
            </a:r>
            <a:endParaRPr lang="pl-PL" sz="4100" b="1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2AAF1CD0-0E13-3B55-0759-2FB100EEAA25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BCF972F8-4CAA-B142-6194-85C1E22A8352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ECABC64D-8262-339D-6265-E75AD8BB5724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39F4F729-EAD1-9CD5-BC73-EDD68B84F3B6}"/>
              </a:ext>
            </a:extLst>
          </p:cNvPr>
          <p:cNvSpPr txBox="1"/>
          <p:nvPr/>
        </p:nvSpPr>
        <p:spPr>
          <a:xfrm>
            <a:off x="5562492" y="5832880"/>
            <a:ext cx="4814918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Metoda </a:t>
            </a:r>
            <a:r>
              <a:rPr lang="pl-PL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Wennera</a:t>
            </a: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układ sond pomiarowych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ECFE937B-CA8E-25A7-CEA3-B4B97914E295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F2097C9D-24FF-D008-FF34-AC50122C2D64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08B67BB0-3410-37DC-9F55-D3A396EEA068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pic>
        <p:nvPicPr>
          <p:cNvPr id="19" name="Obraz 18">
            <a:extLst>
              <a:ext uri="{FF2B5EF4-FFF2-40B4-BE49-F238E27FC236}">
                <a16:creationId xmlns:a16="http://schemas.microsoft.com/office/drawing/2014/main" id="{D9609B14-E0E9-827C-AB5A-36AC686B5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0" y="1613216"/>
            <a:ext cx="8168639" cy="4083333"/>
          </a:xfrm>
          <a:prstGeom prst="rect">
            <a:avLst/>
          </a:prstGeom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id="{12135F20-F04A-C6FF-0F68-BCE50297AF7E}"/>
              </a:ext>
            </a:extLst>
          </p:cNvPr>
          <p:cNvSpPr txBox="1"/>
          <p:nvPr/>
        </p:nvSpPr>
        <p:spPr>
          <a:xfrm>
            <a:off x="1814590" y="5792926"/>
            <a:ext cx="3746847" cy="312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pl-PL" sz="1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Zdjęcia firma SONEL</a:t>
            </a:r>
          </a:p>
        </p:txBody>
      </p:sp>
    </p:spTree>
    <p:extLst>
      <p:ext uri="{BB962C8B-B14F-4D97-AF65-F5344CB8AC3E}">
        <p14:creationId xmlns:p14="http://schemas.microsoft.com/office/powerpoint/2010/main" val="735802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779F9-CA06-4A5D-3442-62D1DFDB3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B4A8F58C-A2D6-8A70-9DAD-A5356814157F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4F452A94-C0F1-4B56-0299-C3C9EAF56376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3C016FCE-2965-CCAF-2B84-861A55327C45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04F99B7B-84DB-5980-72B9-05CBFDD8B5B7}"/>
              </a:ext>
            </a:extLst>
          </p:cNvPr>
          <p:cNvSpPr txBox="1"/>
          <p:nvPr/>
        </p:nvSpPr>
        <p:spPr>
          <a:xfrm>
            <a:off x="923280" y="754938"/>
            <a:ext cx="1005874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Metoda </a:t>
            </a:r>
            <a:r>
              <a:rPr lang="pl-PL" sz="4100" b="1" dirty="0" err="1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Wennera</a:t>
            </a:r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- obliczenia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6520C44A-59ED-78D7-DA25-8C61DA09F850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32360273-4612-11AA-2DA2-4EA6AE01548F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17BB15D4-C90F-AF33-FC04-E8AC30F0D675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pole tekstowe 22">
                <a:extLst>
                  <a:ext uri="{FF2B5EF4-FFF2-40B4-BE49-F238E27FC236}">
                    <a16:creationId xmlns:a16="http://schemas.microsoft.com/office/drawing/2014/main" id="{A30A4E5E-F4C3-9ABD-68CB-6192B3BFF36B}"/>
                  </a:ext>
                </a:extLst>
              </p:cNvPr>
              <p:cNvSpPr txBox="1"/>
              <p:nvPr/>
            </p:nvSpPr>
            <p:spPr>
              <a:xfrm>
                <a:off x="1054500" y="2000552"/>
                <a:ext cx="3992988" cy="1073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000" b="1" i="1">
                          <a:latin typeface="Cambria Math" panose="02040503050406030204" pitchFamily="18" charset="0"/>
                        </a:rPr>
                        <m:t>𝛒</m:t>
                      </m:r>
                      <m:r>
                        <a:rPr lang="pl-PL" sz="2000" b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l-PL" sz="2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sz="2000" b="1" i="1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pl-PL" sz="2000" b="1" i="1">
                              <a:latin typeface="Cambria Math" panose="02040503050406030204" pitchFamily="18" charset="0"/>
                            </a:rPr>
                            <m:t>𝝅</m:t>
                          </m:r>
                          <m:r>
                            <a:rPr lang="pl-PL" sz="2000" b="1" i="1">
                              <a:latin typeface="Cambria Math" panose="02040503050406030204" pitchFamily="18" charset="0"/>
                            </a:rPr>
                            <m:t>𝒂𝑹</m:t>
                          </m:r>
                        </m:num>
                        <m:den>
                          <m:r>
                            <a:rPr lang="pl-PL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pl-PL" sz="20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pl-PL" sz="20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l-PL" sz="20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pl-PL" sz="2000" b="1" i="1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pl-PL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pl-PL" sz="20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l-PL" sz="2000" b="1" i="1">
                                          <a:latin typeface="Cambria Math" panose="02040503050406030204" pitchFamily="18" charset="0"/>
                                        </a:rPr>
                                        <m:t>𝒂</m:t>
                                      </m:r>
                                    </m:e>
                                    <m:sup>
                                      <m:r>
                                        <a:rPr lang="pl-PL" sz="2000" b="1" i="1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pl-PL" sz="2000" b="1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pl-PL" sz="2000" b="1" i="1"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  <m:sSup>
                                    <m:sSupPr>
                                      <m:ctrlPr>
                                        <a:rPr lang="pl-PL" sz="20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l-PL" sz="2000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p>
                                      <m:r>
                                        <a:rPr lang="pl-PL" sz="2000" b="1" i="1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  <m:r>
                            <a:rPr lang="pl-PL" sz="2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pl-PL" sz="20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l-PL" sz="20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pl-PL" sz="2000" b="1" i="1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pl-PL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pl-PL" sz="20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l-PL" sz="2000" b="1" i="1">
                                          <a:latin typeface="Cambria Math" panose="02040503050406030204" pitchFamily="18" charset="0"/>
                                        </a:rPr>
                                        <m:t>𝟒</m:t>
                                      </m:r>
                                      <m:r>
                                        <a:rPr lang="pl-PL" sz="2000" b="1" i="1">
                                          <a:latin typeface="Cambria Math" panose="02040503050406030204" pitchFamily="18" charset="0"/>
                                        </a:rPr>
                                        <m:t>𝒂</m:t>
                                      </m:r>
                                    </m:e>
                                    <m:sup>
                                      <m:r>
                                        <a:rPr lang="pl-PL" sz="2000" b="1" i="1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pl-PL" sz="2000" b="1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pl-PL" sz="2000" b="1" i="1"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  <m:sSup>
                                    <m:sSupPr>
                                      <m:ctrlPr>
                                        <a:rPr lang="pl-PL" sz="20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l-PL" sz="2000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p>
                                      <m:r>
                                        <a:rPr lang="pl-PL" sz="2000" b="1" i="1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</m:den>
                      </m:f>
                    </m:oMath>
                  </m:oMathPara>
                </a14:m>
                <a:endParaRPr lang="pl-PL" sz="2000" b="1" dirty="0"/>
              </a:p>
            </p:txBody>
          </p:sp>
        </mc:Choice>
        <mc:Fallback xmlns="">
          <p:sp>
            <p:nvSpPr>
              <p:cNvPr id="23" name="pole tekstowe 22">
                <a:extLst>
                  <a:ext uri="{FF2B5EF4-FFF2-40B4-BE49-F238E27FC236}">
                    <a16:creationId xmlns:a16="http://schemas.microsoft.com/office/drawing/2014/main" id="{A30A4E5E-F4C3-9ABD-68CB-6192B3BFF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500" y="2000552"/>
                <a:ext cx="3992988" cy="107356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upa 1">
            <a:extLst>
              <a:ext uri="{FF2B5EF4-FFF2-40B4-BE49-F238E27FC236}">
                <a16:creationId xmlns:a16="http://schemas.microsoft.com/office/drawing/2014/main" id="{FDEB851E-81A4-6698-61E4-5A117FEBA520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21915E4A-0E55-16AF-2F93-435C3DEE2AB8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FCB75E60-7D3E-C85E-5E73-2EC49A768AB3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990EEDF-FB33-7014-6D6F-6C06D962915F}"/>
              </a:ext>
            </a:extLst>
          </p:cNvPr>
          <p:cNvSpPr txBox="1"/>
          <p:nvPr/>
        </p:nvSpPr>
        <p:spPr>
          <a:xfrm>
            <a:off x="1289196" y="1576469"/>
            <a:ext cx="399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Wartość rezystywności wyznaczamy ze wzoru: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0F3E6BC-27FE-CB92-0913-BBA14DDB7CA6}"/>
              </a:ext>
            </a:extLst>
          </p:cNvPr>
          <p:cNvSpPr txBox="1"/>
          <p:nvPr/>
        </p:nvSpPr>
        <p:spPr>
          <a:xfrm>
            <a:off x="5675267" y="1576469"/>
            <a:ext cx="5409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Dzięki temu, że układ jest symetryczny i </a:t>
            </a:r>
            <a:r>
              <a:rPr lang="pl-PL" sz="1600" b="1" dirty="0"/>
              <a:t>a&gt;h </a:t>
            </a:r>
            <a:r>
              <a:rPr lang="pl-PL" sz="1600" dirty="0"/>
              <a:t>możemy uprościć: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48ACA6EA-B2A4-50AA-8DE5-04165E636F4E}"/>
                  </a:ext>
                </a:extLst>
              </p:cNvPr>
              <p:cNvSpPr txBox="1"/>
              <p:nvPr/>
            </p:nvSpPr>
            <p:spPr>
              <a:xfrm>
                <a:off x="5952652" y="1995052"/>
                <a:ext cx="39929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000" b="1" i="1">
                          <a:latin typeface="Cambria Math" panose="02040503050406030204" pitchFamily="18" charset="0"/>
                        </a:rPr>
                        <m:t>𝛒</m:t>
                      </m:r>
                      <m:r>
                        <a:rPr lang="pl-PL" sz="2000" b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l-PL" sz="200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pl-PL" sz="2000" b="1" i="1">
                          <a:latin typeface="Cambria Math" panose="02040503050406030204" pitchFamily="18" charset="0"/>
                        </a:rPr>
                        <m:t>𝛑</m:t>
                      </m:r>
                      <m:r>
                        <a:rPr lang="pl-PL" sz="2000" b="1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pl-PL" sz="2000" b="1" i="1"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pl-PL" sz="2000" b="1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pl-PL" sz="2000" b="1" i="1">
                          <a:latin typeface="Cambria Math" panose="02040503050406030204" pitchFamily="18" charset="0"/>
                        </a:rPr>
                        <m:t>𝐑</m:t>
                      </m:r>
                    </m:oMath>
                  </m:oMathPara>
                </a14:m>
                <a:endParaRPr lang="pl-PL" sz="2000" b="1" dirty="0"/>
              </a:p>
              <a:p>
                <a:endParaRPr lang="pl-PL" sz="1600" dirty="0"/>
              </a:p>
            </p:txBody>
          </p:sp>
        </mc:Choice>
        <mc:Fallback xmlns="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48ACA6EA-B2A4-50AA-8DE5-04165E636F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2652" y="1995052"/>
                <a:ext cx="3992988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pole tekstowe 9">
            <a:extLst>
              <a:ext uri="{FF2B5EF4-FFF2-40B4-BE49-F238E27FC236}">
                <a16:creationId xmlns:a16="http://schemas.microsoft.com/office/drawing/2014/main" id="{4F0F09DE-14DC-7E5F-B6E2-1C19B93720E0}"/>
              </a:ext>
            </a:extLst>
          </p:cNvPr>
          <p:cNvSpPr txBox="1"/>
          <p:nvPr/>
        </p:nvSpPr>
        <p:spPr>
          <a:xfrm>
            <a:off x="5675266" y="2548604"/>
            <a:ext cx="5409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lub gdy </a:t>
            </a:r>
            <a:r>
              <a:rPr lang="pl-PL" sz="1600" b="1" dirty="0"/>
              <a:t>a&lt;h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pole tekstowe 15">
                <a:extLst>
                  <a:ext uri="{FF2B5EF4-FFF2-40B4-BE49-F238E27FC236}">
                    <a16:creationId xmlns:a16="http://schemas.microsoft.com/office/drawing/2014/main" id="{7DA435B0-2F8A-AB5F-7C9C-1BCBB103FAAC}"/>
                  </a:ext>
                </a:extLst>
              </p:cNvPr>
              <p:cNvSpPr txBox="1"/>
              <p:nvPr/>
            </p:nvSpPr>
            <p:spPr>
              <a:xfrm>
                <a:off x="5952652" y="2932265"/>
                <a:ext cx="39929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000" b="1" i="1" smtClean="0">
                          <a:latin typeface="Cambria Math" panose="02040503050406030204" pitchFamily="18" charset="0"/>
                        </a:rPr>
                        <m:t>𝛒</m:t>
                      </m:r>
                      <m:r>
                        <a:rPr lang="pl-PL" sz="2000" b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l-PL" sz="2000" b="1" i="0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pl-PL" sz="2000" b="1" i="1">
                          <a:latin typeface="Cambria Math" panose="02040503050406030204" pitchFamily="18" charset="0"/>
                        </a:rPr>
                        <m:t>𝛑</m:t>
                      </m:r>
                      <m:r>
                        <a:rPr lang="pl-PL" sz="2000" b="1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pl-PL" sz="2000" b="1" i="1"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pl-PL" sz="2000" b="1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pl-PL" sz="2000" b="1" i="1">
                          <a:latin typeface="Cambria Math" panose="02040503050406030204" pitchFamily="18" charset="0"/>
                        </a:rPr>
                        <m:t>𝐑</m:t>
                      </m:r>
                    </m:oMath>
                  </m:oMathPara>
                </a14:m>
                <a:endParaRPr lang="pl-PL" sz="2000" b="1" dirty="0"/>
              </a:p>
              <a:p>
                <a:endParaRPr lang="pl-PL" sz="1600" dirty="0"/>
              </a:p>
            </p:txBody>
          </p:sp>
        </mc:Choice>
        <mc:Fallback xmlns="">
          <p:sp>
            <p:nvSpPr>
              <p:cNvPr id="16" name="pole tekstowe 15">
                <a:extLst>
                  <a:ext uri="{FF2B5EF4-FFF2-40B4-BE49-F238E27FC236}">
                    <a16:creationId xmlns:a16="http://schemas.microsoft.com/office/drawing/2014/main" id="{7DA435B0-2F8A-AB5F-7C9C-1BCBB103FA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2652" y="2932265"/>
                <a:ext cx="3992988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pole tekstowe 16">
                <a:extLst>
                  <a:ext uri="{FF2B5EF4-FFF2-40B4-BE49-F238E27FC236}">
                    <a16:creationId xmlns:a16="http://schemas.microsoft.com/office/drawing/2014/main" id="{43989579-D8B6-3B66-050A-749E2D6439F6}"/>
                  </a:ext>
                </a:extLst>
              </p:cNvPr>
              <p:cNvSpPr txBox="1"/>
              <p:nvPr/>
            </p:nvSpPr>
            <p:spPr>
              <a:xfrm>
                <a:off x="5675267" y="3461540"/>
                <a:ext cx="428559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600" dirty="0"/>
                  <a:t>gdzie: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l-PL" sz="1600">
                        <a:latin typeface="Cambria Math" panose="02040503050406030204" pitchFamily="18" charset="0"/>
                      </a:rPr>
                      <m:t>ρ</m:t>
                    </m:r>
                    <m:r>
                      <a:rPr lang="pl-PL" sz="16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pl-PL" sz="1600" b="0" i="0" smtClean="0">
                        <a:latin typeface="Cambria Math" panose="02040503050406030204" pitchFamily="18" charset="0"/>
                      </a:rPr>
                      <m:t>rezystywno</m:t>
                    </m:r>
                    <m:r>
                      <a:rPr lang="pl-PL" sz="1600" b="0" i="0" smtClean="0">
                        <a:latin typeface="Cambria Math" panose="02040503050406030204" pitchFamily="18" charset="0"/>
                      </a:rPr>
                      <m:t>ść </m:t>
                    </m:r>
                    <m:r>
                      <m:rPr>
                        <m:sty m:val="p"/>
                      </m:rPr>
                      <a:rPr lang="pl-PL" sz="1600" b="0" i="0" smtClean="0">
                        <a:latin typeface="Cambria Math" panose="02040503050406030204" pitchFamily="18" charset="0"/>
                      </a:rPr>
                      <m:t>gruntu</m:t>
                    </m:r>
                    <m:r>
                      <a:rPr lang="pl-PL" sz="1600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pl-PL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sz="1600" b="0" i="1" smtClean="0">
                            <a:latin typeface="Cambria Math" panose="02040503050406030204" pitchFamily="18" charset="0"/>
                          </a:rPr>
                          <m:t>Ω</m:t>
                        </m:r>
                        <m:r>
                          <a:rPr lang="pl-PL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</m:oMath>
                </a14:m>
                <a:endParaRPr lang="pl-PL" sz="1600" b="0" dirty="0"/>
              </a:p>
              <a:p>
                <a:r>
                  <a:rPr lang="pl-PL" sz="1600" dirty="0"/>
                  <a:t>            R – wartość rezystancji [</a:t>
                </a:r>
                <a:r>
                  <a:rPr lang="el-GR" sz="1600" dirty="0"/>
                  <a:t>Ω</a:t>
                </a:r>
                <a:r>
                  <a:rPr lang="pl-PL" sz="1600" dirty="0"/>
                  <a:t>]</a:t>
                </a:r>
              </a:p>
              <a:p>
                <a:r>
                  <a:rPr lang="pl-PL" sz="1600" dirty="0"/>
                  <a:t>            a – odległość pomiędzy elektrodami [m]</a:t>
                </a:r>
              </a:p>
              <a:p>
                <a:r>
                  <a:rPr lang="pl-PL" sz="1600" dirty="0"/>
                  <a:t>            h – głębokość pogrążenia sond [m] </a:t>
                </a:r>
              </a:p>
            </p:txBody>
          </p:sp>
        </mc:Choice>
        <mc:Fallback xmlns="">
          <p:sp>
            <p:nvSpPr>
              <p:cNvPr id="17" name="pole tekstowe 16">
                <a:extLst>
                  <a:ext uri="{FF2B5EF4-FFF2-40B4-BE49-F238E27FC236}">
                    <a16:creationId xmlns:a16="http://schemas.microsoft.com/office/drawing/2014/main" id="{43989579-D8B6-3B66-050A-749E2D6439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5267" y="3461540"/>
                <a:ext cx="4285597" cy="1077218"/>
              </a:xfrm>
              <a:prstGeom prst="rect">
                <a:avLst/>
              </a:prstGeom>
              <a:blipFill>
                <a:blip r:embed="rId5"/>
                <a:stretch>
                  <a:fillRect l="-853" t="-1695" b="-6215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pole tekstowe 17">
            <a:extLst>
              <a:ext uri="{FF2B5EF4-FFF2-40B4-BE49-F238E27FC236}">
                <a16:creationId xmlns:a16="http://schemas.microsoft.com/office/drawing/2014/main" id="{AC02EF0C-6C59-0452-A9AD-26F5A92CBB7C}"/>
              </a:ext>
            </a:extLst>
          </p:cNvPr>
          <p:cNvSpPr txBox="1"/>
          <p:nvPr/>
        </p:nvSpPr>
        <p:spPr>
          <a:xfrm>
            <a:off x="1158036" y="5221950"/>
            <a:ext cx="100943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Przy metodzie uproszczonej głębokość </a:t>
            </a:r>
            <a:r>
              <a:rPr lang="pl-PL" sz="1600" b="1" dirty="0"/>
              <a:t>h</a:t>
            </a:r>
            <a:r>
              <a:rPr lang="pl-PL" sz="1600" dirty="0"/>
              <a:t> na której mierzymy rezystywność wynosi miedzy </a:t>
            </a:r>
            <a:r>
              <a:rPr lang="pl-PL" sz="1600" b="1" dirty="0"/>
              <a:t>0,7a</a:t>
            </a:r>
            <a:r>
              <a:rPr lang="pl-PL" sz="1600" dirty="0"/>
              <a:t> do </a:t>
            </a:r>
            <a:r>
              <a:rPr lang="pl-PL" sz="1600" b="1" dirty="0"/>
              <a:t>a</a:t>
            </a:r>
            <a:r>
              <a:rPr lang="pl-PL" sz="1600" dirty="0"/>
              <a:t> zależnie od źródeł: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IEEE </a:t>
            </a:r>
            <a:r>
              <a:rPr lang="pl-PL" sz="1600" dirty="0" err="1"/>
              <a:t>Std</a:t>
            </a:r>
            <a:r>
              <a:rPr lang="pl-PL" sz="1600" dirty="0"/>
              <a:t> 81 IEEE Guide for </a:t>
            </a:r>
            <a:r>
              <a:rPr lang="pl-PL" sz="1600" dirty="0" err="1"/>
              <a:t>Measuring</a:t>
            </a:r>
            <a:r>
              <a:rPr lang="pl-PL" sz="1600" dirty="0"/>
              <a:t> Earth </a:t>
            </a:r>
            <a:r>
              <a:rPr lang="pl-PL" sz="1600" dirty="0" err="1"/>
              <a:t>Resistivity</a:t>
            </a:r>
            <a:r>
              <a:rPr lang="pl-PL" sz="1600" dirty="0"/>
              <a:t> </a:t>
            </a:r>
            <a:r>
              <a:rPr lang="pl-PL" sz="1600" b="1" dirty="0"/>
              <a:t>h=a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Książka G.F. </a:t>
            </a:r>
            <a:r>
              <a:rPr lang="pl-PL" sz="1600" dirty="0" err="1"/>
              <a:t>Tagg</a:t>
            </a:r>
            <a:r>
              <a:rPr lang="pl-PL" sz="1600" dirty="0"/>
              <a:t> „Earth </a:t>
            </a:r>
            <a:r>
              <a:rPr lang="pl-PL" sz="1600" dirty="0" err="1"/>
              <a:t>Resistances</a:t>
            </a:r>
            <a:r>
              <a:rPr lang="pl-PL" sz="1600" dirty="0"/>
              <a:t>” </a:t>
            </a:r>
            <a:r>
              <a:rPr lang="pl-PL" sz="1600" b="1" dirty="0"/>
              <a:t>h=0,75a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Instrukcje przyrządów pomiarowych – zazwyczaj </a:t>
            </a:r>
            <a:r>
              <a:rPr lang="pl-PL" sz="1600" b="1" dirty="0"/>
              <a:t>h=0,7a</a:t>
            </a:r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D10C1E56-343D-06E5-524E-FAC1A204BF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948" y="3153562"/>
            <a:ext cx="4898748" cy="206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00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CDEC7-445C-13D0-DD71-87388231B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E27FC660-0374-FBAD-1B4A-1B12B47793E3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E5525F69-DFB3-0E58-74FF-09683D76AA19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69A1F4B8-46D4-0EC8-05A2-4C6987249A42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2144618-7CA9-9A07-E439-B6408B556F61}"/>
              </a:ext>
            </a:extLst>
          </p:cNvPr>
          <p:cNvSpPr txBox="1"/>
          <p:nvPr/>
        </p:nvSpPr>
        <p:spPr>
          <a:xfrm>
            <a:off x="776976" y="487404"/>
            <a:ext cx="1005874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Jak już znamy rezystywność.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FAC230E4-6B16-E6C1-4804-2E3EEABC05F2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40123760-C6BA-2F97-FF52-D66CAEB45866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BB012F9D-6A70-A00A-4B95-2DBE282D1D2D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9757726F-A7B5-6BC5-9581-34C392D84C8B}"/>
              </a:ext>
            </a:extLst>
          </p:cNvPr>
          <p:cNvSpPr txBox="1"/>
          <p:nvPr/>
        </p:nvSpPr>
        <p:spPr>
          <a:xfrm>
            <a:off x="6876288" y="1144015"/>
            <a:ext cx="4736409" cy="4931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1960"/>
              </a:lnSpc>
              <a:buAutoNum type="arabicPeriod"/>
            </a:pPr>
            <a:r>
              <a:rPr lang="pl-PL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PN: Instalacje elektryczne </a:t>
            </a:r>
            <a:r>
              <a:rPr lang="pl-PL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nn</a:t>
            </a:r>
            <a:endParaRPr lang="pl-PL" sz="1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 algn="just">
              <a:lnSpc>
                <a:spcPts val="1960"/>
              </a:lnSpc>
              <a:buAutoNum type="arabicPeriod"/>
            </a:pPr>
            <a:r>
              <a:rPr lang="pl-PL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PN: Uziemienie instalacji elektroenergetycznych prądu przemiennego o napięciu wyższym od 1kV</a:t>
            </a:r>
          </a:p>
          <a:p>
            <a:pPr marL="342900" indent="-342900" algn="just">
              <a:lnSpc>
                <a:spcPts val="1960"/>
              </a:lnSpc>
              <a:buAutoNum type="arabicPeriod"/>
            </a:pPr>
            <a:r>
              <a:rPr lang="pl-PL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PN: Elektroenergetyczne linie napowietrzne prądu przemiennego powyżej 1kV</a:t>
            </a:r>
          </a:p>
          <a:p>
            <a:pPr marL="342900" indent="-342900" algn="just">
              <a:lnSpc>
                <a:spcPts val="1960"/>
              </a:lnSpc>
              <a:buAutoNum type="arabicPeriod"/>
            </a:pPr>
            <a:r>
              <a:rPr lang="pl-PL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Wołkowiński</a:t>
            </a:r>
            <a:r>
              <a:rPr lang="pl-PL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Uziemienia urządzeń elektroenergetycznych (1967r)</a:t>
            </a:r>
          </a:p>
          <a:p>
            <a:pPr marL="342900" indent="-342900" algn="just">
              <a:lnSpc>
                <a:spcPts val="1960"/>
              </a:lnSpc>
              <a:buAutoNum type="arabicPeriod"/>
            </a:pPr>
            <a:r>
              <a:rPr lang="pl-PL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Markiewicz, </a:t>
            </a:r>
            <a:r>
              <a:rPr lang="pl-PL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Klajn</a:t>
            </a:r>
            <a:r>
              <a:rPr lang="pl-PL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Uziemienia. Układy </a:t>
            </a:r>
            <a:r>
              <a:rPr lang="pl-PL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uziomowe</a:t>
            </a:r>
            <a:r>
              <a:rPr lang="pl-PL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(2004r)</a:t>
            </a:r>
          </a:p>
          <a:p>
            <a:pPr marL="342900" indent="-342900" algn="just">
              <a:lnSpc>
                <a:spcPts val="1960"/>
              </a:lnSpc>
              <a:buAutoNum type="arabicPeriod"/>
            </a:pPr>
            <a:r>
              <a:rPr lang="pl-PL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BS (Standardy Brytyjskie): 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code of practice for protective earthing of electrical installation</a:t>
            </a:r>
            <a:r>
              <a:rPr lang="pl-PL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(kodeks postępowania dla bezpiecznego uziemienia instalacji elektrycznych)</a:t>
            </a:r>
          </a:p>
          <a:p>
            <a:pPr marL="342900" indent="-342900" algn="just">
              <a:lnSpc>
                <a:spcPts val="1960"/>
              </a:lnSpc>
              <a:buAutoNum type="arabicPeriod"/>
            </a:pPr>
            <a:r>
              <a:rPr lang="pl-PL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IEEE (Instytut Inżynierów Elektryków i Elektroników): 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guide for safety in ac substation grounding</a:t>
            </a:r>
            <a:r>
              <a:rPr lang="pl-PL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(poradnik bezpiecznego uziemienia stacji prądu przemiennego)</a:t>
            </a:r>
          </a:p>
          <a:p>
            <a:pPr marL="342900" indent="-342900" algn="just">
              <a:lnSpc>
                <a:spcPts val="1960"/>
              </a:lnSpc>
              <a:buAutoNum type="arabicPeriod"/>
            </a:pPr>
            <a:r>
              <a:rPr lang="pl-PL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IEEE: 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recommended practice for grounding of industrial and commercial power systems</a:t>
            </a:r>
            <a:r>
              <a:rPr lang="pl-PL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(rekomendowane praktyki uziemień przemysłowych i komercyjnych systemów zasilających)</a:t>
            </a:r>
          </a:p>
          <a:p>
            <a:pPr marL="342900" indent="-342900" algn="just">
              <a:lnSpc>
                <a:spcPts val="1960"/>
              </a:lnSpc>
              <a:buAutoNum type="arabicPeriod"/>
            </a:pPr>
            <a:r>
              <a:rPr lang="pl-PL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MIL-HDBK  (</a:t>
            </a:r>
            <a:r>
              <a:rPr lang="pl-PL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Military</a:t>
            </a:r>
            <a:r>
              <a:rPr lang="pl-PL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Handbook</a:t>
            </a:r>
            <a:r>
              <a:rPr lang="pl-PL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): 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grounding bonding and shielding for electronic equipment and facilities</a:t>
            </a:r>
            <a:r>
              <a:rPr lang="pl-PL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(uziemienie i ochrona urządzeń elektronicznych i obiektów.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D3D91F55-0973-59BC-73A5-38B754255D21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D24509B9-66CA-1B64-71CB-103540F1D79F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7F91682E-F5AE-9743-6050-836BABF0A5B4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8D612A9C-C6FA-547D-0531-1AFE03F71929}"/>
              </a:ext>
            </a:extLst>
          </p:cNvPr>
          <p:cNvSpPr txBox="1"/>
          <p:nvPr/>
        </p:nvSpPr>
        <p:spPr>
          <a:xfrm>
            <a:off x="392337" y="5380799"/>
            <a:ext cx="3746847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pl-PL" sz="1000" dirty="0"/>
              <a:t>Źródło: rst.pl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52688A7-2813-7BEB-51F1-0D696EC11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37" y="1458155"/>
            <a:ext cx="6358716" cy="398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39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AD067-FA2C-AA47-989D-8A083383B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ACED0975-6D14-5291-8283-72DDAB481C16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ED290E92-9AE6-E146-7E7C-98BFF30038B2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31DFE3AE-14C3-2ECC-502D-0E58F5B72CA0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377F640-EF3A-4F73-0C08-BFD47BA8D9E7}"/>
              </a:ext>
            </a:extLst>
          </p:cNvPr>
          <p:cNvSpPr txBox="1"/>
          <p:nvPr/>
        </p:nvSpPr>
        <p:spPr>
          <a:xfrm>
            <a:off x="1026088" y="1005840"/>
            <a:ext cx="1005874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Pomiary rezystancji uziemienia: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FDBC71AE-ECCA-3E0F-F964-6B6CAD84CBA3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92DF102D-3F99-0442-F58D-80425521B2F1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559F3CB8-A765-BAD6-B42D-2B8033AA2868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A857D0E9-6BD3-C340-4FFB-18FA80E5C503}"/>
              </a:ext>
            </a:extLst>
          </p:cNvPr>
          <p:cNvSpPr txBox="1"/>
          <p:nvPr/>
        </p:nvSpPr>
        <p:spPr>
          <a:xfrm>
            <a:off x="4901185" y="2235487"/>
            <a:ext cx="5989316" cy="2658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pl-PL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Metody pomiarów rezystancji uziemień:</a:t>
            </a:r>
          </a:p>
          <a:p>
            <a:pPr algn="just">
              <a:lnSpc>
                <a:spcPts val="1960"/>
              </a:lnSpc>
            </a:pPr>
            <a:endParaRPr lang="pl-PL" sz="24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lnSpc>
                <a:spcPts val="196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Metoda techniczna 3-przewodowa</a:t>
            </a:r>
          </a:p>
          <a:p>
            <a:pPr marL="285750" indent="-285750" algn="just">
              <a:lnSpc>
                <a:spcPts val="1960"/>
              </a:lnSpc>
              <a:buFont typeface="Arial" panose="020B0604020202020204" pitchFamily="34" charset="0"/>
              <a:buChar char="•"/>
            </a:pPr>
            <a:endParaRPr lang="pl-PL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lnSpc>
                <a:spcPts val="196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Metoda techniczna 4-przewodowa</a:t>
            </a:r>
          </a:p>
          <a:p>
            <a:pPr marL="285750" indent="-285750" algn="just">
              <a:lnSpc>
                <a:spcPts val="1960"/>
              </a:lnSpc>
              <a:buFont typeface="Arial" panose="020B0604020202020204" pitchFamily="34" charset="0"/>
              <a:buChar char="•"/>
            </a:pPr>
            <a:endParaRPr lang="pl-PL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lnSpc>
                <a:spcPts val="196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Metoda techniczna cęgowa</a:t>
            </a:r>
          </a:p>
          <a:p>
            <a:pPr marL="285750" indent="-285750" algn="just">
              <a:lnSpc>
                <a:spcPts val="1960"/>
              </a:lnSpc>
              <a:buFont typeface="Arial" panose="020B0604020202020204" pitchFamily="34" charset="0"/>
              <a:buChar char="•"/>
            </a:pPr>
            <a:endParaRPr lang="pl-PL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lnSpc>
                <a:spcPts val="196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Metoda udarowa</a:t>
            </a:r>
          </a:p>
          <a:p>
            <a:pPr algn="just">
              <a:lnSpc>
                <a:spcPts val="1960"/>
              </a:lnSpc>
            </a:pPr>
            <a:endParaRPr lang="pl-PL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26F5E7C0-C87A-2461-9DEC-E4F871C5F3D9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A7966368-DBB7-496F-4C5D-A8E36BAADEE2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D3CA5FF7-0B72-0A09-23E8-BBE669F049F9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6410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344A7-0360-3885-C234-B315756AC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81C479C6-A1CA-6264-78A0-AB6E2C777411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A1F5F6C8-6834-F1B9-D59A-FDAAD8E7A65E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24C067DF-A2C8-B808-8074-3D35272358F8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B983D29-5A53-708E-F3C1-2B737C265BA5}"/>
              </a:ext>
            </a:extLst>
          </p:cNvPr>
          <p:cNvSpPr txBox="1"/>
          <p:nvPr/>
        </p:nvSpPr>
        <p:spPr>
          <a:xfrm>
            <a:off x="888928" y="692663"/>
            <a:ext cx="1005874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Pomiary rezystancji uziemienia: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3A9A8CED-576F-7EB8-FA90-C04F4822D4C3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1642B18F-D19E-91AB-4E97-2A70B43E0001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14DF600B-C9C8-62EF-348F-3D1C9A0849D1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AD3A7773-98F0-9BE1-09CA-06983106967A}"/>
              </a:ext>
            </a:extLst>
          </p:cNvPr>
          <p:cNvSpPr txBox="1"/>
          <p:nvPr/>
        </p:nvSpPr>
        <p:spPr>
          <a:xfrm>
            <a:off x="4069081" y="1486959"/>
            <a:ext cx="5998460" cy="4951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Ważne czynniki wpływające na pomiar:</a:t>
            </a:r>
          </a:p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pl-PL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Zawilgocenie gruntu</a:t>
            </a: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jest kluczowym czynnikiem, który wpływa na wyniki pomiarów – niski poziom wilgoci podnosi rezystancję, a wysoki ją obniża. </a:t>
            </a:r>
          </a:p>
          <a:p>
            <a:endParaRPr lang="pl-PL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pl-PL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Prądy błądzące</a:t>
            </a: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: mogące powodować błędy pomiarowe, aby zniwelować ten </a:t>
            </a:r>
            <a:r>
              <a:rPr lang="pl-PL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bład</a:t>
            </a: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stosuje się prąd pomiarowy o innej częstotliwości niż sieć 50 </a:t>
            </a:r>
            <a:r>
              <a:rPr lang="pl-PL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Hz</a:t>
            </a: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 jej harmoniczne. </a:t>
            </a:r>
          </a:p>
          <a:p>
            <a:endParaRPr lang="pl-PL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pl-PL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Rezystancja elektrod pomocniczych</a:t>
            </a: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: zbyt wysoka rezystancja sond może również wpływać na błędy w pomiarach. </a:t>
            </a:r>
          </a:p>
          <a:p>
            <a:endParaRPr lang="pl-PL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pl-PL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Umiejscowienie sondy napięciowej</a:t>
            </a: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: bardzo ważne jest, aby sonda napięciowa znajdowała się w strefie potencjału zerowego, co jest możliwe do zweryfikowania poprzez wykonanie pomiaru w różnych miejscach. </a:t>
            </a:r>
          </a:p>
          <a:p>
            <a:pPr algn="just">
              <a:lnSpc>
                <a:spcPts val="1960"/>
              </a:lnSpc>
            </a:pPr>
            <a:endParaRPr lang="pl-PL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04743B55-83A8-774A-CC54-1267E8532A5D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1744738D-593E-699F-466A-9BE9B187B86F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B24D7B4D-424F-5481-85C7-360C8994F9A0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2669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AA583-3C38-94EA-46A4-10F1C8CE1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4774710F-302A-6173-7A21-4D506D63B9EA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F6704385-7A44-E3A9-B658-8FDA1535146C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33A94465-6581-E792-2242-35B1F2155A6D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12163CB0-61E8-79EE-9FF9-856053F25395}"/>
              </a:ext>
            </a:extLst>
          </p:cNvPr>
          <p:cNvSpPr txBox="1"/>
          <p:nvPr/>
        </p:nvSpPr>
        <p:spPr>
          <a:xfrm>
            <a:off x="888928" y="692663"/>
            <a:ext cx="1005874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Pomiary rezystancji uziemienia: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E5AA7F3F-07B4-040B-1FF8-B42FD335CD4E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508D99D0-B8C4-C94B-05C4-A108A668034F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0A28FA58-A489-2FD0-7353-9826D5E5142E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959F2F91-02F7-596B-5D9F-74A9460FBA71}"/>
              </a:ext>
            </a:extLst>
          </p:cNvPr>
          <p:cNvSpPr txBox="1"/>
          <p:nvPr/>
        </p:nvSpPr>
        <p:spPr>
          <a:xfrm>
            <a:off x="5551932" y="1621196"/>
            <a:ext cx="604062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Metoda 3p (trójprzewodowa)</a:t>
            </a:r>
          </a:p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pl-PL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Pomiary rezystancji uziemienia metodą 3p (3-przewodową), nazywamy również metodą spadku potencjału.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Jest to techniczna metoda pomiaru pojedynczych uziemień z użyciem miernika rezystancji uziemień oraz dwóch sond pomocniczych: prądowej i napięciowej.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Miernik generuje prąd przez uziemienie do sondy prądowej, a następnie mierzy spadek napięcia między uziemieniem a sondą napięciową.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Pozwala to na wyznaczenie rezystancji uziemienia.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Metodę tą stosujemy do pomiarów pojedynczych uziemień w celu uzyskania wiarygodnych wyników.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Schemat pomiarowy określa norma PN-HD 60364-6 z 2008r.</a:t>
            </a:r>
            <a:endParaRPr lang="pl-PL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23D57AEB-C96F-98CA-2955-1BD26483F834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4F3AD411-7DA5-05B3-0245-09D4BB24EDBF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D49DCCEA-2321-46D4-2202-16592CB1BB6E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15</a:t>
              </a:r>
            </a:p>
          </p:txBody>
        </p:sp>
      </p:grpSp>
      <p:pic>
        <p:nvPicPr>
          <p:cNvPr id="1026" name="Picture 2" descr="Pomiar rezystancji uziemienia – Micromat – Zakład automatyki przemysłowej">
            <a:extLst>
              <a:ext uri="{FF2B5EF4-FFF2-40B4-BE49-F238E27FC236}">
                <a16:creationId xmlns:a16="http://schemas.microsoft.com/office/drawing/2014/main" id="{B7E8B201-CD47-BAD1-D855-1453A77AF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" y="2112963"/>
            <a:ext cx="4882383" cy="317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393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2D94A-7331-7F42-0BFF-0D4F252B0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B7B197F5-D30A-5A36-D589-862AFF554E3A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80D45CC2-14EE-8EA7-1FDF-8A36F2D60AC0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0E9DFEC0-5E62-CBFA-C82D-B9A58D0E1E6F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65F2CAB-B4F1-5A40-21F6-9DF0029194DD}"/>
              </a:ext>
            </a:extLst>
          </p:cNvPr>
          <p:cNvSpPr txBox="1"/>
          <p:nvPr/>
        </p:nvSpPr>
        <p:spPr>
          <a:xfrm>
            <a:off x="888928" y="692663"/>
            <a:ext cx="1005874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Pomiary rezystancji uziemienia: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9BF7664A-42EC-4D55-2BC1-D369FF063680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FDB57D02-09E8-458F-CFD9-9AA9E4E71E78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CF4DE5B7-69D9-7E36-D806-606DE9ECE1DA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CD810163-14FD-029A-AADC-E0BA3A58C1ED}"/>
              </a:ext>
            </a:extLst>
          </p:cNvPr>
          <p:cNvSpPr txBox="1"/>
          <p:nvPr/>
        </p:nvSpPr>
        <p:spPr>
          <a:xfrm>
            <a:off x="5551932" y="1621196"/>
            <a:ext cx="604062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Rozmieszczenie sond pomiarowych</a:t>
            </a:r>
          </a:p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pl-PL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Wydaje się często, że prościej być nie może, instrukcje mierników prezentują schemat w bardzo podobny sposób zakładając p=20 m, d=40 m, lub p=25, d=50 m.</a:t>
            </a:r>
          </a:p>
          <a:p>
            <a:r>
              <a:rPr lang="pl-PL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Niestety jest to bardzo częsty błąd, który popełniamy później wykonując pomiary.</a:t>
            </a:r>
          </a:p>
          <a:p>
            <a:r>
              <a:rPr lang="pl-PL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Wyznaczenie odległości sond prądowej i napięciowej stanowi często spore wyzwanie, a odległości podane przez producentów musimy często traktować jako niezbędne minimum, mimo to w wielu przypadkach będą one wystarczające.</a:t>
            </a:r>
            <a:endParaRPr lang="pl-PL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507BB174-5711-799D-A2CC-329E758E8EF3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9E9771ED-5F9C-C69C-C3C5-0FBE4695FB45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78A01407-B088-3F1C-11C6-C716846DAD89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16</a:t>
              </a:r>
            </a:p>
          </p:txBody>
        </p:sp>
      </p:grpSp>
      <p:pic>
        <p:nvPicPr>
          <p:cNvPr id="1028" name="Picture 4" descr="Pomiar rezystancji uziemień rozległych metodą nachylenia zbocza |  elektro.info">
            <a:extLst>
              <a:ext uri="{FF2B5EF4-FFF2-40B4-BE49-F238E27FC236}">
                <a16:creationId xmlns:a16="http://schemas.microsoft.com/office/drawing/2014/main" id="{1D80D696-5989-72F8-6690-095207779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1875677"/>
            <a:ext cx="4557661" cy="225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472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6C9E5-8C86-D6EB-7296-C513BA352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66F4A2E4-8A99-DE6A-415C-BA129740F7D2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505C3571-15D5-A9FA-327D-9CC22ABE88AD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BD2B3000-BCC4-ED86-583C-31A3510A5B4C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088D4234-6E23-CEB1-FD07-1D1DDF81EE0B}"/>
              </a:ext>
            </a:extLst>
          </p:cNvPr>
          <p:cNvSpPr txBox="1"/>
          <p:nvPr/>
        </p:nvSpPr>
        <p:spPr>
          <a:xfrm>
            <a:off x="888928" y="692663"/>
            <a:ext cx="1005874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Pomiary rezystancji uziemienia: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E2622CB6-7C9B-D974-E9B3-99C08A1E5D37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DDCBF592-9E03-CEB7-A813-54897F32A775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5212C667-A280-99DC-EC9C-ADFF1FBB28F6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70695AA6-5105-FB17-67FF-0463DD236DEA}"/>
              </a:ext>
            </a:extLst>
          </p:cNvPr>
          <p:cNvSpPr txBox="1"/>
          <p:nvPr/>
        </p:nvSpPr>
        <p:spPr>
          <a:xfrm>
            <a:off x="5115210" y="1621196"/>
            <a:ext cx="64773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Strefa zerowego potencjału</a:t>
            </a:r>
          </a:p>
          <a:p>
            <a:endParaRPr lang="pl-PL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pl-PL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Strefa zerowego potencjału, znana również jako strefa ziemi odniesienia lub potencjału zerowego, to miejsce w pobliżu uziemienia podczas jego pomiaru, w którym napięcie uziemieniowe jest praktycznie równe zero. Jest to kluczowe pojęcie. szczególnie podczas badania rezystancji uziemienia, ponieważ umieszczenie sondy napięciowej w tej strefie zapewnia dokładność pomiaru napięcia uziemieniowego. </a:t>
            </a:r>
          </a:p>
          <a:p>
            <a:r>
              <a:rPr lang="pl-PL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Najczęściej użytkownik otrzymuje jedynie ogólną informacją, która prowadzi do błędnych wniosków, że sondy, niezależnie od rodzaju badanego uziemienia, zawsze rozmieszczamy w równych odległościach ok. 20 m (25 m)) oraz dodatkowo (w normie), że sondę środkową (napięciową) podczas pomiarów należy przesunąć o 6m w kierunku badanego uziemienia a następnie o 6 m w kierunku sondy prądowej, od środka układu pomiarowego. Przesuwanie sondy napięciowej ma na celu weryfikację czy znajduje się ona w obszarze potencjału zerowego, co determinuje prawidłowy pomiar.</a:t>
            </a:r>
          </a:p>
          <a:p>
            <a:r>
              <a:rPr lang="pl-PL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Ugruntowanie przez lata takiego podejścia skutkuje jedynie tym, że pomiarowiec w pocie czoła przestawia sondę napięciową podczas pomiarów i za każdym razem otrzymuje inny wynik rezystancji uziemienia nie bardzo zdając sobie sprawę z tego, że znajduje się np. w obszarze potencjału badanego uziomu lub potencjale sondy prądowej. Pomiar w takim przypadku jest praktycznie niemożliwy do przeprowadzenia.</a:t>
            </a:r>
          </a:p>
          <a:p>
            <a:endParaRPr lang="pl-PL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0CFC397C-24C1-3BF3-A263-23260A11CDAA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4DB2E87F-C6AA-5247-F9F9-9EC328C69DCD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853F868C-0B3A-B757-5559-EC9FD04A8573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17</a:t>
              </a:r>
            </a:p>
          </p:txBody>
        </p:sp>
      </p:grpSp>
      <p:pic>
        <p:nvPicPr>
          <p:cNvPr id="2052" name="Picture 4" descr="Metoda techniczna pomiaru rezystancji uziemienia | elektro.info">
            <a:extLst>
              <a:ext uri="{FF2B5EF4-FFF2-40B4-BE49-F238E27FC236}">
                <a16:creationId xmlns:a16="http://schemas.microsoft.com/office/drawing/2014/main" id="{63C9CDCC-8991-1429-B299-81A86CB4D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75" y="1752136"/>
            <a:ext cx="4427027" cy="304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424E9E58-FCB7-B205-53BE-A4F1395B6011}"/>
              </a:ext>
            </a:extLst>
          </p:cNvPr>
          <p:cNvSpPr txBox="1"/>
          <p:nvPr/>
        </p:nvSpPr>
        <p:spPr>
          <a:xfrm>
            <a:off x="1050850" y="4800460"/>
            <a:ext cx="17557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Elektro.info</a:t>
            </a:r>
            <a:endParaRPr lang="pl-PL" sz="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505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D9B69-FEA4-BD10-ECD9-23965F029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ED51693F-FF40-7BB4-A9C2-CF2D53AEC0A2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80B09216-9CB3-2BE8-E22F-C00D2106C309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4759D43F-4C78-E912-8E1B-5D21FF872547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1492079C-DF6E-1D94-FA11-8DC0C47FE9D2}"/>
              </a:ext>
            </a:extLst>
          </p:cNvPr>
          <p:cNvSpPr txBox="1"/>
          <p:nvPr/>
        </p:nvSpPr>
        <p:spPr>
          <a:xfrm>
            <a:off x="888928" y="692663"/>
            <a:ext cx="1005874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Pomiary rezystancji uziemienia: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73BAE941-E5BD-BCBF-F7BE-7E9D23AB4B51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A26842A7-D460-87B0-7DA2-28F89850B540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FAF775CD-EB94-7813-2B2B-928EC4CF0080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8C01FDE4-2D32-8C1D-20CE-D6070499CD1C}"/>
              </a:ext>
            </a:extLst>
          </p:cNvPr>
          <p:cNvSpPr txBox="1"/>
          <p:nvPr/>
        </p:nvSpPr>
        <p:spPr>
          <a:xfrm>
            <a:off x="5115210" y="1621196"/>
            <a:ext cx="6477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Strefa zerowego potencjału – skąd wiemy?</a:t>
            </a:r>
          </a:p>
          <a:p>
            <a:endParaRPr lang="pl-PL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pl-PL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 wyjaśnienia tego zjawiska wykorzystajmy przykład uziemienia, którym będzie półsfera.</a:t>
            </a:r>
          </a:p>
          <a:p>
            <a:endParaRPr lang="pl-PL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CBF0F524-677B-728D-FA26-8312B457A6AE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4FAFDFE0-8A54-6019-0D6A-82B1BFB60C75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2B79C040-34F4-B07C-17F2-7328EA8BABFF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18</a:t>
              </a:r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010D491C-454E-97EE-2331-A54399F8E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2" y="1736621"/>
            <a:ext cx="2600688" cy="1800476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482CE45C-D3CF-D836-C44A-D2C218970A53}"/>
              </a:ext>
            </a:extLst>
          </p:cNvPr>
          <p:cNvSpPr txBox="1"/>
          <p:nvPr/>
        </p:nvSpPr>
        <p:spPr>
          <a:xfrm>
            <a:off x="3375528" y="2542844"/>
            <a:ext cx="4207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Obliczenie rezystancji takiego uziemienia o promieniu r w stosunku do punktu znajdującego się w nieskończoności, przedstawiamy wzorem:</a:t>
            </a:r>
            <a:endParaRPr lang="pl-PL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9793625-8AE9-34EC-D7A0-1C4078B3F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152" y="2370853"/>
            <a:ext cx="1292352" cy="70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419C593F-E5B6-6269-5BFC-D42B7257D831}"/>
              </a:ext>
            </a:extLst>
          </p:cNvPr>
          <p:cNvSpPr txBox="1"/>
          <p:nvPr/>
        </p:nvSpPr>
        <p:spPr>
          <a:xfrm>
            <a:off x="3375528" y="3275438"/>
            <a:ext cx="420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Dla punktu w odległości d od rozpatrywanego uziemienia rezystancja będzie obliczona ze wzoru:</a:t>
            </a:r>
            <a:endParaRPr lang="pl-PL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2A6822C9-6FD3-2C38-82E6-81CC35995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152" y="3158019"/>
            <a:ext cx="1615260" cy="70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BE546D01-34A7-4C05-5403-9C7FB2CAE99E}"/>
              </a:ext>
            </a:extLst>
          </p:cNvPr>
          <p:cNvSpPr txBox="1"/>
          <p:nvPr/>
        </p:nvSpPr>
        <p:spPr>
          <a:xfrm>
            <a:off x="5548967" y="4469392"/>
            <a:ext cx="4207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Zakładając stałą rezystywność gruntu 𝛒 = 100Ωm oraz promień uziemienia r = 0,5 m obliczona rezystancja w nieskończoności R∞ przyjmie wartość ~31,83Ω:</a:t>
            </a:r>
            <a:endParaRPr lang="pl-PL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0ACE226B-8A9E-9F79-0E7C-586B5CBB8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442" y="3792554"/>
            <a:ext cx="4515768" cy="263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68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EF60A-3C22-D1CF-38FB-9CC798C70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304D9E9C-1636-EC1D-6C94-99F3FD49E415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56A4E76C-83E0-8FFC-0645-AA47A0F05D6B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6EFFE12F-4E94-6564-0987-05E174E27151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84336BF-3425-628F-2FDE-A9ED6352A994}"/>
              </a:ext>
            </a:extLst>
          </p:cNvPr>
          <p:cNvSpPr txBox="1"/>
          <p:nvPr/>
        </p:nvSpPr>
        <p:spPr>
          <a:xfrm>
            <a:off x="1026088" y="1005840"/>
            <a:ext cx="675105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Czym są pomiary ochrony przeciwporażeniowej?</a:t>
            </a:r>
            <a:endParaRPr lang="pl-PL" sz="4100" b="1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C18530CB-F4BA-70A4-DE7B-1F83256B0CF5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DEEAE7DF-874F-5EAE-8E7F-18C786AE8657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59C17ACA-1A61-785A-84EA-A7DC513C2047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8" name="Obraz 17">
            <a:extLst>
              <a:ext uri="{FF2B5EF4-FFF2-40B4-BE49-F238E27FC236}">
                <a16:creationId xmlns:a16="http://schemas.microsoft.com/office/drawing/2014/main" id="{FC669DEA-DDDD-A35F-71DE-C5EEBAFB3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2690" y="2883777"/>
            <a:ext cx="384021" cy="384021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F2723E59-7459-2FF3-4545-FE9A7BFDE7B0}"/>
              </a:ext>
            </a:extLst>
          </p:cNvPr>
          <p:cNvSpPr txBox="1"/>
          <p:nvPr/>
        </p:nvSpPr>
        <p:spPr>
          <a:xfrm>
            <a:off x="7141021" y="2883777"/>
            <a:ext cx="421995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pl-PL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Pomiary ochrony przeciwporażeniowej dla słupów WN, dzielimy na dwa osobne zagadnienia.</a:t>
            </a:r>
          </a:p>
          <a:p>
            <a:pPr algn="just">
              <a:lnSpc>
                <a:spcPts val="1960"/>
              </a:lnSpc>
            </a:pPr>
            <a:endParaRPr lang="pl-PL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lnSpc>
                <a:spcPts val="1960"/>
              </a:lnSpc>
              <a:buFont typeface="Arial" panose="020B0604020202020204" pitchFamily="34" charset="0"/>
              <a:buChar char="•"/>
            </a:pPr>
            <a:r>
              <a:rPr lang="pl-PL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Pomiary rezystancji uziemiania</a:t>
            </a:r>
          </a:p>
          <a:p>
            <a:pPr marL="285750" indent="-285750" algn="just">
              <a:lnSpc>
                <a:spcPts val="1960"/>
              </a:lnSpc>
              <a:buFont typeface="Arial" panose="020B0604020202020204" pitchFamily="34" charset="0"/>
              <a:buChar char="•"/>
            </a:pPr>
            <a:endParaRPr lang="pl-PL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lnSpc>
                <a:spcPts val="1960"/>
              </a:lnSpc>
              <a:buFont typeface="Arial" panose="020B0604020202020204" pitchFamily="34" charset="0"/>
              <a:buChar char="•"/>
            </a:pPr>
            <a:r>
              <a:rPr lang="pl-PL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Pomiary napięć rażeniowych dotykowych oraz napięć krokowych.</a:t>
            </a:r>
          </a:p>
          <a:p>
            <a:pPr algn="just">
              <a:lnSpc>
                <a:spcPts val="1960"/>
              </a:lnSpc>
            </a:pPr>
            <a:endParaRPr lang="pl-PL" dirty="0"/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B622F8F1-0D66-03F2-EAA6-A8B72B62A885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8B8C1D3D-D08E-08F0-405A-386623BB5F9F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FCDF9174-E119-2A7C-2C8B-801C237A888F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01</a:t>
              </a:r>
            </a:p>
          </p:txBody>
        </p:sp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C1DF4447-048F-3DD9-3232-4B9F2ED17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19" y="2717483"/>
            <a:ext cx="5223547" cy="33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00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72FBB-F9C4-2E24-356A-3B57EC98F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A2556D23-265D-F67A-E57A-FC023793A2A4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1620C51E-3021-F879-2A14-71E65BB47CF5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4E354D6C-8D7C-321D-FBE5-289FD449B0F4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8B0272F-3FD0-5D07-7DA8-E11CCFB5734F}"/>
              </a:ext>
            </a:extLst>
          </p:cNvPr>
          <p:cNvSpPr txBox="1"/>
          <p:nvPr/>
        </p:nvSpPr>
        <p:spPr>
          <a:xfrm>
            <a:off x="888928" y="692663"/>
            <a:ext cx="1005874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Pomiary rezystancji uziemienia: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C368F4A1-1B5C-F0F1-77D1-9423DCA44618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184276F2-E35E-FB49-E16A-4875E041B422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B6B7E438-2E60-82C7-4D98-0ED23E40842D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7A476E84-77F4-FC16-D6DB-E53A42067A98}"/>
              </a:ext>
            </a:extLst>
          </p:cNvPr>
          <p:cNvSpPr txBox="1"/>
          <p:nvPr/>
        </p:nvSpPr>
        <p:spPr>
          <a:xfrm>
            <a:off x="6142142" y="2441223"/>
            <a:ext cx="533814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Zgodnie z prawem Ohma, rezystancja uziemienia wynika z przepływającego prądu w obwodzie i napięcia zmierzonego na badanym uziemieniu.</a:t>
            </a:r>
          </a:p>
          <a:p>
            <a:r>
              <a:rPr lang="pl-PL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tu pojawia się pierwsza i właściwie najbardziej zasadnicza cecha miernika do takich badań: moc przetwornicy. </a:t>
            </a:r>
          </a:p>
          <a:p>
            <a:r>
              <a:rPr lang="pl-PL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Bardzo istotna jest tutaj wiedza, jaki prąd i napięcie mogą zostać wytworzone przez przyrząd. </a:t>
            </a:r>
          </a:p>
          <a:p>
            <a:r>
              <a:rPr lang="pl-PL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Napięcie pomiarowe jest uregulowane normą PN-EN 61557-5 i ze względów bezpieczeństwa może wynosić 50 V RMS. </a:t>
            </a:r>
          </a:p>
          <a:p>
            <a:r>
              <a:rPr lang="pl-PL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Jeśli jednak pomiary prowadzone są na terenach rolnych bądź tam, gdzie przebywają zwierzęta gospodarcze, to wówczas miernik musi posiadać możliwość wyboru napięcia o wartości 25 V RMS . </a:t>
            </a:r>
          </a:p>
          <a:p>
            <a:r>
              <a:rPr lang="pl-PL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Oczywiście miernikiem, który ma tylko napięcie 25 V, możemy wykonywać pomiary wszędzie, jednak w większości przypadków poza wspominanymi obszarami agrarnymi łatwiej jest wykonywać pomiary przyrządem, który ma większą moc. </a:t>
            </a:r>
          </a:p>
          <a:p>
            <a:r>
              <a:rPr lang="pl-PL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Zatem najlepszym rozwiązaniem jest posiadanie możliwości wyboru napięcia pomiarowego.</a:t>
            </a:r>
            <a:endParaRPr lang="pl-PL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C48EE9C2-8E62-312A-F496-4962E5B4FB80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08FC3515-F38C-6FD0-145E-3A38B16BD720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85EDC5B5-0F2E-F354-8A88-80CB582D4B84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19</a:t>
              </a:r>
            </a:p>
          </p:txBody>
        </p:sp>
      </p:grpSp>
      <p:pic>
        <p:nvPicPr>
          <p:cNvPr id="27" name="Obraz 26">
            <a:extLst>
              <a:ext uri="{FF2B5EF4-FFF2-40B4-BE49-F238E27FC236}">
                <a16:creationId xmlns:a16="http://schemas.microsoft.com/office/drawing/2014/main" id="{E55ADAD9-E7B5-98A8-B6E4-DD3BF095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13" y="1621197"/>
            <a:ext cx="3742517" cy="1991134"/>
          </a:xfrm>
          <a:prstGeom prst="rect">
            <a:avLst/>
          </a:prstGeom>
        </p:spPr>
      </p:pic>
      <p:sp>
        <p:nvSpPr>
          <p:cNvPr id="28" name="pole tekstowe 27">
            <a:extLst>
              <a:ext uri="{FF2B5EF4-FFF2-40B4-BE49-F238E27FC236}">
                <a16:creationId xmlns:a16="http://schemas.microsoft.com/office/drawing/2014/main" id="{C93696C7-136B-F961-558F-BF6EF383F735}"/>
              </a:ext>
            </a:extLst>
          </p:cNvPr>
          <p:cNvSpPr txBox="1"/>
          <p:nvPr/>
        </p:nvSpPr>
        <p:spPr>
          <a:xfrm>
            <a:off x="6236761" y="1856448"/>
            <a:ext cx="3742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Skoro wiemy to mierzymy!</a:t>
            </a:r>
          </a:p>
          <a:p>
            <a:endParaRPr lang="pl-PL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47FA8E8E-2217-3C02-567F-7F2355345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52" y="3817587"/>
            <a:ext cx="3851679" cy="208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pole tekstowe 29">
            <a:extLst>
              <a:ext uri="{FF2B5EF4-FFF2-40B4-BE49-F238E27FC236}">
                <a16:creationId xmlns:a16="http://schemas.microsoft.com/office/drawing/2014/main" id="{66910623-3150-6063-AD16-D6D88FE263E1}"/>
              </a:ext>
            </a:extLst>
          </p:cNvPr>
          <p:cNvSpPr txBox="1"/>
          <p:nvPr/>
        </p:nvSpPr>
        <p:spPr>
          <a:xfrm>
            <a:off x="4676661" y="2983240"/>
            <a:ext cx="1129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Metoda 3P</a:t>
            </a:r>
          </a:p>
          <a:p>
            <a:endParaRPr lang="pl-PL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8C893201-C82C-811E-831C-DBAB5F20ADC8}"/>
              </a:ext>
            </a:extLst>
          </p:cNvPr>
          <p:cNvSpPr txBox="1"/>
          <p:nvPr/>
        </p:nvSpPr>
        <p:spPr>
          <a:xfrm>
            <a:off x="4676661" y="5499281"/>
            <a:ext cx="985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Metoda 4P</a:t>
            </a:r>
          </a:p>
        </p:txBody>
      </p:sp>
    </p:spTree>
    <p:extLst>
      <p:ext uri="{BB962C8B-B14F-4D97-AF65-F5344CB8AC3E}">
        <p14:creationId xmlns:p14="http://schemas.microsoft.com/office/powerpoint/2010/main" val="3384580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707D8-012A-E6A4-807C-362C9C83B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ADFB0C47-39C5-C44C-1A78-6F280EB3394A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A19A8FF1-BB33-10DB-0325-9025A1036910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0A9BFD83-7796-A37B-74E4-C52F878AB4EC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2F59CD5-3897-EC40-D8B2-415A2B065AD9}"/>
              </a:ext>
            </a:extLst>
          </p:cNvPr>
          <p:cNvSpPr txBox="1"/>
          <p:nvPr/>
        </p:nvSpPr>
        <p:spPr>
          <a:xfrm>
            <a:off x="888928" y="692663"/>
            <a:ext cx="1005874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Pomiary rezystancji uziemienia: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887D7C0B-7838-43F4-8430-227837CE9C11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C7B6F51F-12CE-072D-592C-EC6A96DEAC97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47D03DE7-294E-67B2-5394-9092269D93EA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2AE3D5A1-719B-2327-D708-867482556DA7}"/>
              </a:ext>
            </a:extLst>
          </p:cNvPr>
          <p:cNvSpPr txBox="1"/>
          <p:nvPr/>
        </p:nvSpPr>
        <p:spPr>
          <a:xfrm>
            <a:off x="6142142" y="2441223"/>
            <a:ext cx="533814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 wykonaniu pomiarów nie możemy zapomnieć o współczynniku sezonowych zmian rezystywności gruntu </a:t>
            </a:r>
            <a:r>
              <a:rPr lang="pl-PL" sz="12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</a:t>
            </a:r>
            <a:r>
              <a:rPr lang="pl-PL" sz="1200" baseline="-25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</a:t>
            </a:r>
            <a:r>
              <a:rPr lang="pl-PL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ponieważ wartość rezystancji uziemienia jest wprost proporcjonalna do rezystywności gruntu.</a:t>
            </a:r>
          </a:p>
          <a:p>
            <a:r>
              <a:rPr lang="pl-PL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Otrzymane wyniki mnożymy przez współczynnik </a:t>
            </a:r>
            <a:r>
              <a:rPr lang="pl-PL" sz="12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</a:t>
            </a:r>
            <a:r>
              <a:rPr lang="pl-PL" sz="1200" baseline="-25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</a:t>
            </a:r>
            <a:r>
              <a:rPr lang="pl-PL" sz="1200" baseline="-2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pl-PL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pl-PL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pl-PL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pl-PL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pl-PL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pl-PL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Opis do tabeli:</a:t>
            </a:r>
          </a:p>
          <a:p>
            <a:endParaRPr lang="pl-PL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28600" indent="-228600">
              <a:buFontTx/>
              <a:buAutoNum type="alphaLcParenR"/>
            </a:pPr>
            <a:r>
              <a:rPr lang="pl-PL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okresie od czerwca do września (włącznie), z wyjątkiem okresów po długotrwałych opadach.</a:t>
            </a:r>
          </a:p>
          <a:p>
            <a:pPr marL="228600" indent="-228600">
              <a:buAutoNum type="alphaLcParenR"/>
            </a:pPr>
            <a:r>
              <a:rPr lang="pl-PL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Poza okresem zaliczonym do a), z wyjątkiem trzydniowych okresów po długotrwałych opadach lub stopnieniu się śniegu.</a:t>
            </a:r>
          </a:p>
          <a:p>
            <a:pPr marL="228600" indent="-228600">
              <a:buAutoNum type="alphaLcParenR"/>
            </a:pPr>
            <a:r>
              <a:rPr lang="pl-PL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okresie trzech dni po długotrwałych opadach lub stopieniu się śniegu.</a:t>
            </a:r>
          </a:p>
          <a:p>
            <a:pPr marL="228600" indent="-228600">
              <a:buAutoNum type="alphaLcParenR"/>
            </a:pPr>
            <a:endParaRPr lang="pl-PL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pl-PL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66B5656A-28B6-816E-3109-A9E281097021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C0A822BC-0BFA-9D51-A890-83B05527EFD8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086BA9BC-A8DD-E388-286F-D18F9FECCEA9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20</a:t>
              </a:r>
            </a:p>
          </p:txBody>
        </p:sp>
      </p:grp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C6D14334-078E-E7B2-D354-E6002BC441AA}"/>
              </a:ext>
            </a:extLst>
          </p:cNvPr>
          <p:cNvSpPr txBox="1"/>
          <p:nvPr/>
        </p:nvSpPr>
        <p:spPr>
          <a:xfrm>
            <a:off x="6236761" y="1856448"/>
            <a:ext cx="3742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co z wynikami?</a:t>
            </a:r>
          </a:p>
          <a:p>
            <a:endParaRPr lang="pl-PL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59CB6DB4-D3FE-26D3-7C83-86F1741E4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51" y="1856448"/>
            <a:ext cx="5199703" cy="2620784"/>
          </a:xfrm>
          <a:prstGeom prst="rect">
            <a:avLst/>
          </a:prstGeom>
        </p:spPr>
      </p:pic>
      <p:sp>
        <p:nvSpPr>
          <p:cNvPr id="26" name="pole tekstowe 25">
            <a:extLst>
              <a:ext uri="{FF2B5EF4-FFF2-40B4-BE49-F238E27FC236}">
                <a16:creationId xmlns:a16="http://schemas.microsoft.com/office/drawing/2014/main" id="{1E83A24C-77B7-947D-28CD-F8F186D67252}"/>
              </a:ext>
            </a:extLst>
          </p:cNvPr>
          <p:cNvSpPr txBox="1"/>
          <p:nvPr/>
        </p:nvSpPr>
        <p:spPr>
          <a:xfrm>
            <a:off x="462051" y="4608490"/>
            <a:ext cx="5106108" cy="30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pl-PL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Współczynniki sezonowych zmian zastępczej rezystywności gruntu</a:t>
            </a:r>
          </a:p>
        </p:txBody>
      </p:sp>
    </p:spTree>
    <p:extLst>
      <p:ext uri="{BB962C8B-B14F-4D97-AF65-F5344CB8AC3E}">
        <p14:creationId xmlns:p14="http://schemas.microsoft.com/office/powerpoint/2010/main" val="239745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19F08-672D-10F5-FACD-A54CBFC9A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7F2F5DF9-C654-0C9D-5614-365BF3C932A6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E2EF1D3E-792C-399C-8F96-C0D2FA7FD132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D4429B7D-C535-47DD-226F-FAA30AA7132E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9C68A31-DC26-79C6-3329-FBE46DFB85DA}"/>
              </a:ext>
            </a:extLst>
          </p:cNvPr>
          <p:cNvSpPr txBox="1"/>
          <p:nvPr/>
        </p:nvSpPr>
        <p:spPr>
          <a:xfrm>
            <a:off x="888928" y="692663"/>
            <a:ext cx="1005874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Pomiary rezystancji uziemienia: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3EF9D182-718C-2CFE-2C5F-5D2BFE828037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0EBB3F0A-F8A0-F220-6C19-46BFD8D6CB52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98B3B966-3C8E-BF89-C52A-068A54692AD6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356480D6-0CF4-D809-8E53-A2BAECF72535}"/>
              </a:ext>
            </a:extLst>
          </p:cNvPr>
          <p:cNvSpPr txBox="1"/>
          <p:nvPr/>
        </p:nvSpPr>
        <p:spPr>
          <a:xfrm>
            <a:off x="6142142" y="2441223"/>
            <a:ext cx="533814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Obiekty mieszkalne i użyteczności publicznej: Ogólne kryterium stanowi wartość maksymalna 10 Ω.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Instalacje odgromowe (LPS): Zgodnie z normą PN-EN 62305-3, rezystancja uziemienia nie powinna przekraczać 10 Ω dla zapewnienia skutecznej ochrony przed wyładowaniami atmosferycznymi.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Stacje elektroenergetyczne i obiekty specjalne: W tych przypadkach wymagane są znacznie ostrzejsze kryteria, a rezystancja może nie przekraczać 1 Ω.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Instalacje przemysłowe: Mogą mieć wymagania na poziomie do 5 Ω</a:t>
            </a:r>
          </a:p>
          <a:p>
            <a:endParaRPr lang="pl-PL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0A353FA8-8B62-FC2B-E363-B2B8F8EAD342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C58887BF-E9B8-D262-BB11-D15D70B526E4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90157A5D-7BA9-AA89-AC52-65CB0A49BA0E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21</a:t>
              </a:r>
            </a:p>
          </p:txBody>
        </p:sp>
      </p:grp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7E06695D-327F-219E-7EA9-8465B08DC9B7}"/>
              </a:ext>
            </a:extLst>
          </p:cNvPr>
          <p:cNvSpPr txBox="1"/>
          <p:nvPr/>
        </p:nvSpPr>
        <p:spPr>
          <a:xfrm>
            <a:off x="6236761" y="1856448"/>
            <a:ext cx="4609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Kryteria dla różnych typów obiektów</a:t>
            </a:r>
            <a:endParaRPr lang="pl-PL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16DBD21-B809-E424-639B-30238A01D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928" y="2256558"/>
            <a:ext cx="4415535" cy="2369763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0BF162ED-AFDF-AA88-0B44-B7F98D37A666}"/>
              </a:ext>
            </a:extLst>
          </p:cNvPr>
          <p:cNvSpPr txBox="1"/>
          <p:nvPr/>
        </p:nvSpPr>
        <p:spPr>
          <a:xfrm>
            <a:off x="6142142" y="5210463"/>
            <a:ext cx="1892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PN-EN 62305-3</a:t>
            </a:r>
          </a:p>
        </p:txBody>
      </p:sp>
    </p:spTree>
    <p:extLst>
      <p:ext uri="{BB962C8B-B14F-4D97-AF65-F5344CB8AC3E}">
        <p14:creationId xmlns:p14="http://schemas.microsoft.com/office/powerpoint/2010/main" val="704808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954490-7310-C798-CAD1-CA5DDEEBA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6E43CFC3-FB03-4321-FB2D-DDF951F7682C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EB4C197C-1374-C74F-84CF-D698266F4BBC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E7D66B45-FE0B-B641-788E-4C3DAAE6B355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16396EC-DCC5-CDC3-3BF9-885B8D501027}"/>
              </a:ext>
            </a:extLst>
          </p:cNvPr>
          <p:cNvSpPr txBox="1"/>
          <p:nvPr/>
        </p:nvSpPr>
        <p:spPr>
          <a:xfrm>
            <a:off x="888928" y="692663"/>
            <a:ext cx="1005874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Pomiary napięć rażeniowych: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90409366-0C45-0875-4C8F-61ECBBEAAE2B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DDDE77B6-8905-4D15-75CC-9DB6248D0BDB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1491E41B-8590-FDBC-3416-0C9AD74FFA26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F8B101A2-35B4-1CD9-70CB-021F1DD7C975}"/>
              </a:ext>
            </a:extLst>
          </p:cNvPr>
          <p:cNvSpPr txBox="1"/>
          <p:nvPr/>
        </p:nvSpPr>
        <p:spPr>
          <a:xfrm>
            <a:off x="888929" y="1630386"/>
            <a:ext cx="707651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Podział napięć rażenia:</a:t>
            </a:r>
          </a:p>
          <a:p>
            <a:endParaRPr lang="pl-PL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Napięcie dotykowe (gdy mamy do czynienia z kontaktem bezpośrednim człowieka z obiektem pod napięciem - droga przepływu prądu </a:t>
            </a:r>
            <a:r>
              <a:rPr lang="pl-PL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rażeniowego</a:t>
            </a:r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zależy od tego, którą częścią ciała dotkniemy obiektu - najczęściej jest to ręka - noga)</a:t>
            </a:r>
          </a:p>
          <a:p>
            <a:endParaRPr lang="pl-PL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Napięcie krokowe (gdy nie mamy do czynienia z bezpośrednim kontaktem z obiektem pod napięciem, lecz różnica potencjału pomiędzy punktami, w których nasze stopy stykają się z podłożem jest na tyle duża, że powoduje przepływ prądu </a:t>
            </a:r>
            <a:r>
              <a:rPr lang="pl-PL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rażeniowego</a:t>
            </a:r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na drodze noga - noga).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D8037C9C-C52B-5A38-EF3E-B1B8387EF20C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2C7880CF-92A1-3B4D-BDC9-8ACF58785FF5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17220DFC-8E30-88E6-FF4E-359C313CD96E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23</a:t>
              </a:r>
            </a:p>
          </p:txBody>
        </p:sp>
      </p:grpSp>
      <p:sp>
        <p:nvSpPr>
          <p:cNvPr id="5" name="Rectangle 2">
            <a:extLst>
              <a:ext uri="{FF2B5EF4-FFF2-40B4-BE49-F238E27FC236}">
                <a16:creationId xmlns:a16="http://schemas.microsoft.com/office/drawing/2014/main" id="{77E9C828-5D24-8A3D-1EC1-E95537622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pl-PL" altLang="pl-PL" sz="6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9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9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Roboto" panose="02000000000000000000" pitchFamily="2" charset="0"/>
                <a:cs typeface="Arial" panose="020B0604020202020204" pitchFamily="34" charset="0"/>
              </a:rPr>
              <a:t>Rozkład potencjału w otoczeniu obiektu elektroenergetycznego z zaznaczonymi wartościami napięć dotykowych (Uc) i krokowych (Us)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7" name="Picture 3" descr="Rozkład potencjału w otoczeniu obiektu elektroenergetycznego">
            <a:extLst>
              <a:ext uri="{FF2B5EF4-FFF2-40B4-BE49-F238E27FC236}">
                <a16:creationId xmlns:a16="http://schemas.microsoft.com/office/drawing/2014/main" id="{2EC86373-A66F-C89D-FB32-D46621AAC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720" y="2063172"/>
            <a:ext cx="3360543" cy="336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65D5AB65-0F9A-6930-66DD-916150981C78}"/>
              </a:ext>
            </a:extLst>
          </p:cNvPr>
          <p:cNvSpPr txBox="1"/>
          <p:nvPr/>
        </p:nvSpPr>
        <p:spPr>
          <a:xfrm>
            <a:off x="8187944" y="5494741"/>
            <a:ext cx="23733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/>
              <a:t>www.merserwis.pl</a:t>
            </a:r>
          </a:p>
        </p:txBody>
      </p:sp>
    </p:spTree>
    <p:extLst>
      <p:ext uri="{BB962C8B-B14F-4D97-AF65-F5344CB8AC3E}">
        <p14:creationId xmlns:p14="http://schemas.microsoft.com/office/powerpoint/2010/main" val="2059546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0462C-E576-72CB-515B-F01BFDD78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5982AFE8-20BB-82BE-9FC2-C359AB3FC30C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2E719165-0A61-E722-724A-C0BAE20538BC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18B8AE91-FF88-B3B6-C5CB-48CD4CEF60FA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B2B400A-F54B-9A09-D77D-9245CEC328B9}"/>
              </a:ext>
            </a:extLst>
          </p:cNvPr>
          <p:cNvSpPr txBox="1"/>
          <p:nvPr/>
        </p:nvSpPr>
        <p:spPr>
          <a:xfrm>
            <a:off x="888928" y="692663"/>
            <a:ext cx="1005874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Pomiary napięć rażeniowych: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8C0EBA6D-5DED-B5A7-ECDE-5B0E29A2ED56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C0963D47-AE1E-AA1E-91BD-05BB9019EFE8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E4C23745-EEF9-8C6E-5D29-171A99A9AC2D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E2335FCE-AA13-7B03-B821-D7C78DA7B0C4}"/>
              </a:ext>
            </a:extLst>
          </p:cNvPr>
          <p:cNvSpPr txBox="1"/>
          <p:nvPr/>
        </p:nvSpPr>
        <p:spPr>
          <a:xfrm>
            <a:off x="722376" y="2441223"/>
            <a:ext cx="107579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Pomiary napięcia rażenia to pomiary różnicy potencjałów pomiędzy dwoma punktami, w kontakcie z którymi, jednocześnie może znaleźć się człowiek. </a:t>
            </a:r>
          </a:p>
          <a:p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Różnica ta spowodowana jest przepływem prądu doziemnego o dużej wartości (np. wskutek zwarcia linii przesyłowej z konstrukcją słupa). </a:t>
            </a:r>
          </a:p>
          <a:p>
            <a:r>
              <a:rPr lang="pl-PL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Elementy systemów zasilania, takie jak stacje energetyczne, podstacje, stacje trakcyjne, słupy energetyczne i inne elementy systemów zasilania, są szczególnie narażone na występowanie tych napięć, co wymaga cyklicznego wykonywania precyzyjnych i stabilnych pomiarów.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94F30FBC-C3C3-59A3-690B-4D4B2E54F11A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CA98D568-E668-BD5C-9FDF-F5E23D7E22E4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1DAD30A0-07BB-EEB6-B062-7304680FE768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72331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42E15-5DB7-33BB-9168-9BD347A82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a 21">
            <a:extLst>
              <a:ext uri="{FF2B5EF4-FFF2-40B4-BE49-F238E27FC236}">
                <a16:creationId xmlns:a16="http://schemas.microsoft.com/office/drawing/2014/main" id="{BE135D9A-C735-9461-2FDB-0BFD7233DC08}"/>
              </a:ext>
            </a:extLst>
          </p:cNvPr>
          <p:cNvGrpSpPr/>
          <p:nvPr/>
        </p:nvGrpSpPr>
        <p:grpSpPr>
          <a:xfrm>
            <a:off x="4660692" y="456266"/>
            <a:ext cx="1252016" cy="142043"/>
            <a:chOff x="4660692" y="456266"/>
            <a:chExt cx="1252016" cy="142043"/>
          </a:xfrm>
        </p:grpSpPr>
        <p:cxnSp>
          <p:nvCxnSpPr>
            <p:cNvPr id="19" name="Łącznik prosty 18">
              <a:extLst>
                <a:ext uri="{FF2B5EF4-FFF2-40B4-BE49-F238E27FC236}">
                  <a16:creationId xmlns:a16="http://schemas.microsoft.com/office/drawing/2014/main" id="{D6F9008B-52CC-158D-6AF3-C265000D9D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60692" y="519343"/>
              <a:ext cx="1252016" cy="7944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Łącznik prosty 20">
              <a:extLst>
                <a:ext uri="{FF2B5EF4-FFF2-40B4-BE49-F238E27FC236}">
                  <a16:creationId xmlns:a16="http://schemas.microsoft.com/office/drawing/2014/main" id="{2AF7B897-F534-E7D0-AA26-CCAA970E374F}"/>
                </a:ext>
              </a:extLst>
            </p:cNvPr>
            <p:cNvCxnSpPr/>
            <p:nvPr/>
          </p:nvCxnSpPr>
          <p:spPr>
            <a:xfrm>
              <a:off x="5912708" y="45626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8" name="Grupa 37">
            <a:extLst>
              <a:ext uri="{FF2B5EF4-FFF2-40B4-BE49-F238E27FC236}">
                <a16:creationId xmlns:a16="http://schemas.microsoft.com/office/drawing/2014/main" id="{7DA6F9FF-CCAD-C062-46D2-FCAF4D13B8F1}"/>
              </a:ext>
            </a:extLst>
          </p:cNvPr>
          <p:cNvGrpSpPr/>
          <p:nvPr/>
        </p:nvGrpSpPr>
        <p:grpSpPr>
          <a:xfrm>
            <a:off x="9658905" y="506027"/>
            <a:ext cx="1904260" cy="6004480"/>
            <a:chOff x="9658905" y="506027"/>
            <a:chExt cx="1904260" cy="6004480"/>
          </a:xfrm>
        </p:grpSpPr>
        <p:cxnSp>
          <p:nvCxnSpPr>
            <p:cNvPr id="24" name="Łącznik prosty 23">
              <a:extLst>
                <a:ext uri="{FF2B5EF4-FFF2-40B4-BE49-F238E27FC236}">
                  <a16:creationId xmlns:a16="http://schemas.microsoft.com/office/drawing/2014/main" id="{79E3A4DB-CEB6-1E4C-F096-8306992E986F}"/>
                </a:ext>
              </a:extLst>
            </p:cNvPr>
            <p:cNvCxnSpPr/>
            <p:nvPr/>
          </p:nvCxnSpPr>
          <p:spPr>
            <a:xfrm>
              <a:off x="9658905" y="6431872"/>
              <a:ext cx="1899821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Łącznik prosty 25">
              <a:extLst>
                <a:ext uri="{FF2B5EF4-FFF2-40B4-BE49-F238E27FC236}">
                  <a16:creationId xmlns:a16="http://schemas.microsoft.com/office/drawing/2014/main" id="{A77B305B-0203-F957-C122-DD659C685822}"/>
                </a:ext>
              </a:extLst>
            </p:cNvPr>
            <p:cNvCxnSpPr>
              <a:cxnSpLocks/>
            </p:cNvCxnSpPr>
            <p:nvPr/>
          </p:nvCxnSpPr>
          <p:spPr>
            <a:xfrm>
              <a:off x="11563165" y="506027"/>
              <a:ext cx="0" cy="5925845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Łącznik prosty 31">
              <a:extLst>
                <a:ext uri="{FF2B5EF4-FFF2-40B4-BE49-F238E27FC236}">
                  <a16:creationId xmlns:a16="http://schemas.microsoft.com/office/drawing/2014/main" id="{45BDB891-471F-D999-C698-BD9A9EE9AC2A}"/>
                </a:ext>
              </a:extLst>
            </p:cNvPr>
            <p:cNvCxnSpPr/>
            <p:nvPr/>
          </p:nvCxnSpPr>
          <p:spPr>
            <a:xfrm>
              <a:off x="10861829" y="519343"/>
              <a:ext cx="69689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Łącznik prosty 33">
              <a:extLst>
                <a:ext uri="{FF2B5EF4-FFF2-40B4-BE49-F238E27FC236}">
                  <a16:creationId xmlns:a16="http://schemas.microsoft.com/office/drawing/2014/main" id="{6B85A46E-E3B6-79C2-5F1E-64FA2A5BA19A}"/>
                </a:ext>
              </a:extLst>
            </p:cNvPr>
            <p:cNvCxnSpPr/>
            <p:nvPr/>
          </p:nvCxnSpPr>
          <p:spPr>
            <a:xfrm>
              <a:off x="9663344" y="6355148"/>
              <a:ext cx="0" cy="155359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3F752934-6177-D8A0-EE08-6AE4E40CA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312" y="265504"/>
            <a:ext cx="4217402" cy="52356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D4E641E-FABE-CC20-A7DA-1B96A7C23876}"/>
              </a:ext>
            </a:extLst>
          </p:cNvPr>
          <p:cNvSpPr txBox="1"/>
          <p:nvPr/>
        </p:nvSpPr>
        <p:spPr>
          <a:xfrm>
            <a:off x="6390992" y="2390695"/>
            <a:ext cx="3133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b="1" dirty="0">
                <a:solidFill>
                  <a:srgbClr val="C0142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Pytania?</a:t>
            </a:r>
          </a:p>
        </p:txBody>
      </p:sp>
      <p:pic>
        <p:nvPicPr>
          <p:cNvPr id="1026" name="Picture 2" descr="Znak zapytania Darmowe zdjęcie - Public Domain Pictures">
            <a:extLst>
              <a:ext uri="{FF2B5EF4-FFF2-40B4-BE49-F238E27FC236}">
                <a16:creationId xmlns:a16="http://schemas.microsoft.com/office/drawing/2014/main" id="{62815C5D-35DF-2632-1D71-8BC852D71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612" y="1519157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Znak zapytania Darmowe zdjęcie - Public Domain Pictures">
            <a:extLst>
              <a:ext uri="{FF2B5EF4-FFF2-40B4-BE49-F238E27FC236}">
                <a16:creationId xmlns:a16="http://schemas.microsoft.com/office/drawing/2014/main" id="{D7A92EFF-72F8-D2C2-4B8D-F5A60501F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953" y="4377304"/>
            <a:ext cx="2476420" cy="164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Znak zapytania Darmowe zdjęcie - Public Domain Pictures">
            <a:extLst>
              <a:ext uri="{FF2B5EF4-FFF2-40B4-BE49-F238E27FC236}">
                <a16:creationId xmlns:a16="http://schemas.microsoft.com/office/drawing/2014/main" id="{B4E63C6D-DB81-330A-93B4-4672F1FB6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699" y="4070725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035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A45C3-ABAF-0793-F92F-C9A8E2D53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a 21">
            <a:extLst>
              <a:ext uri="{FF2B5EF4-FFF2-40B4-BE49-F238E27FC236}">
                <a16:creationId xmlns:a16="http://schemas.microsoft.com/office/drawing/2014/main" id="{1DC3D840-19D5-F27A-40B8-8C2B39D932DF}"/>
              </a:ext>
            </a:extLst>
          </p:cNvPr>
          <p:cNvGrpSpPr/>
          <p:nvPr/>
        </p:nvGrpSpPr>
        <p:grpSpPr>
          <a:xfrm>
            <a:off x="4660692" y="456266"/>
            <a:ext cx="1252016" cy="142043"/>
            <a:chOff x="4660692" y="456266"/>
            <a:chExt cx="1252016" cy="142043"/>
          </a:xfrm>
        </p:grpSpPr>
        <p:cxnSp>
          <p:nvCxnSpPr>
            <p:cNvPr id="19" name="Łącznik prosty 18">
              <a:extLst>
                <a:ext uri="{FF2B5EF4-FFF2-40B4-BE49-F238E27FC236}">
                  <a16:creationId xmlns:a16="http://schemas.microsoft.com/office/drawing/2014/main" id="{06E0813B-8DB9-709A-96D9-1B5246787D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60692" y="519343"/>
              <a:ext cx="1252016" cy="7944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Łącznik prosty 20">
              <a:extLst>
                <a:ext uri="{FF2B5EF4-FFF2-40B4-BE49-F238E27FC236}">
                  <a16:creationId xmlns:a16="http://schemas.microsoft.com/office/drawing/2014/main" id="{08A8F123-EA5A-8AE6-8675-DCFD802E1081}"/>
                </a:ext>
              </a:extLst>
            </p:cNvPr>
            <p:cNvCxnSpPr/>
            <p:nvPr/>
          </p:nvCxnSpPr>
          <p:spPr>
            <a:xfrm>
              <a:off x="5912708" y="45626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5C963902-EB6B-ABC2-D0B4-8D016F17D365}"/>
              </a:ext>
            </a:extLst>
          </p:cNvPr>
          <p:cNvSpPr txBox="1"/>
          <p:nvPr/>
        </p:nvSpPr>
        <p:spPr>
          <a:xfrm>
            <a:off x="5406699" y="2390695"/>
            <a:ext cx="554354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C0142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Dziękuję za uwagę.</a:t>
            </a:r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3445FABD-66C4-16B6-F33B-4E7998E667B9}"/>
              </a:ext>
            </a:extLst>
          </p:cNvPr>
          <p:cNvGrpSpPr/>
          <p:nvPr/>
        </p:nvGrpSpPr>
        <p:grpSpPr>
          <a:xfrm>
            <a:off x="9658905" y="506027"/>
            <a:ext cx="1904260" cy="6004480"/>
            <a:chOff x="9658905" y="506027"/>
            <a:chExt cx="1904260" cy="6004480"/>
          </a:xfrm>
        </p:grpSpPr>
        <p:cxnSp>
          <p:nvCxnSpPr>
            <p:cNvPr id="24" name="Łącznik prosty 23">
              <a:extLst>
                <a:ext uri="{FF2B5EF4-FFF2-40B4-BE49-F238E27FC236}">
                  <a16:creationId xmlns:a16="http://schemas.microsoft.com/office/drawing/2014/main" id="{C1A077B5-DCAD-20E3-5D19-8F09BAD6E565}"/>
                </a:ext>
              </a:extLst>
            </p:cNvPr>
            <p:cNvCxnSpPr/>
            <p:nvPr/>
          </p:nvCxnSpPr>
          <p:spPr>
            <a:xfrm>
              <a:off x="9658905" y="6431872"/>
              <a:ext cx="1899821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Łącznik prosty 25">
              <a:extLst>
                <a:ext uri="{FF2B5EF4-FFF2-40B4-BE49-F238E27FC236}">
                  <a16:creationId xmlns:a16="http://schemas.microsoft.com/office/drawing/2014/main" id="{69A2A675-5B7C-8B27-807C-3E65AC162F94}"/>
                </a:ext>
              </a:extLst>
            </p:cNvPr>
            <p:cNvCxnSpPr>
              <a:cxnSpLocks/>
            </p:cNvCxnSpPr>
            <p:nvPr/>
          </p:nvCxnSpPr>
          <p:spPr>
            <a:xfrm>
              <a:off x="11563165" y="506027"/>
              <a:ext cx="0" cy="5925845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Łącznik prosty 31">
              <a:extLst>
                <a:ext uri="{FF2B5EF4-FFF2-40B4-BE49-F238E27FC236}">
                  <a16:creationId xmlns:a16="http://schemas.microsoft.com/office/drawing/2014/main" id="{D28052F8-20C7-4219-463F-8B72D72F1A67}"/>
                </a:ext>
              </a:extLst>
            </p:cNvPr>
            <p:cNvCxnSpPr/>
            <p:nvPr/>
          </p:nvCxnSpPr>
          <p:spPr>
            <a:xfrm>
              <a:off x="10861829" y="519343"/>
              <a:ext cx="69689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Łącznik prosty 33">
              <a:extLst>
                <a:ext uri="{FF2B5EF4-FFF2-40B4-BE49-F238E27FC236}">
                  <a16:creationId xmlns:a16="http://schemas.microsoft.com/office/drawing/2014/main" id="{2060C2E1-E91B-38CE-9D16-D0FA94E66609}"/>
                </a:ext>
              </a:extLst>
            </p:cNvPr>
            <p:cNvCxnSpPr/>
            <p:nvPr/>
          </p:nvCxnSpPr>
          <p:spPr>
            <a:xfrm>
              <a:off x="9663344" y="6355148"/>
              <a:ext cx="0" cy="155359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B9DB76FE-8AFB-EB6F-078B-79237B82E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312" y="265504"/>
            <a:ext cx="4217402" cy="52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32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AEB70DD-BA4A-964E-8F42-690D07912A92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E65BCCC5-7FCF-764A-99DB-2FB7B697FD49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554FDA15-E859-4146-B7D8-431C83338D68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AC80836-2B9F-1A45-9731-4862FF0B3451}"/>
              </a:ext>
            </a:extLst>
          </p:cNvPr>
          <p:cNvSpPr txBox="1"/>
          <p:nvPr/>
        </p:nvSpPr>
        <p:spPr>
          <a:xfrm>
            <a:off x="1035514" y="651794"/>
            <a:ext cx="789157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Rodzaje pomiarów ochrony przeciwporażeniowej.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E7789111-DF7F-0F49-B73D-1A6C466ACB75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260FAAA6-829E-2E44-93F0-8D431459085B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C7241C8E-4555-CF41-A198-3A75402892F1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8" name="Obraz 17">
            <a:extLst>
              <a:ext uri="{FF2B5EF4-FFF2-40B4-BE49-F238E27FC236}">
                <a16:creationId xmlns:a16="http://schemas.microsoft.com/office/drawing/2014/main" id="{7E9C994E-BAA0-AA4E-B08F-986B97ED0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124" y="2232487"/>
            <a:ext cx="384021" cy="384021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4B844F87-47DD-C941-B243-0A5006060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347" y="2842984"/>
            <a:ext cx="384021" cy="384021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E049B4AD-2D67-C944-8F20-931D45191631}"/>
              </a:ext>
            </a:extLst>
          </p:cNvPr>
          <p:cNvSpPr txBox="1"/>
          <p:nvPr/>
        </p:nvSpPr>
        <p:spPr>
          <a:xfrm>
            <a:off x="6274711" y="2801119"/>
            <a:ext cx="5431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Pomiary poawaryjne – wykonywane w celu ustalenia przyczyny uszkodzenia oraz weryfikacji poprawności napraw.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FF0E50F-128D-A447-A1C2-954E192A9023}"/>
              </a:ext>
            </a:extLst>
          </p:cNvPr>
          <p:cNvSpPr txBox="1"/>
          <p:nvPr/>
        </p:nvSpPr>
        <p:spPr>
          <a:xfrm>
            <a:off x="6274711" y="2256943"/>
            <a:ext cx="5431419" cy="59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pl-PL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Pomiary odbiorcze – wykonywane przed uruchomieniem nowych instalacji elektroenergetycznych. </a:t>
            </a:r>
            <a:endParaRPr lang="pl-PL" sz="1600" dirty="0"/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53BC802B-76AE-C743-A7A8-39505597C785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DB96A3F5-528E-084E-B9D9-8935FDD92FB2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225978D2-48B0-FC42-97CC-CF55267B0CCC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02</a:t>
              </a:r>
            </a:p>
          </p:txBody>
        </p:sp>
      </p:grpSp>
      <p:pic>
        <p:nvPicPr>
          <p:cNvPr id="9" name="Obraz 8">
            <a:extLst>
              <a:ext uri="{FF2B5EF4-FFF2-40B4-BE49-F238E27FC236}">
                <a16:creationId xmlns:a16="http://schemas.microsoft.com/office/drawing/2014/main" id="{CD0407E9-48A2-7259-B3BA-C27CD8AF3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348" y="3614225"/>
            <a:ext cx="384021" cy="384021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8E36BF51-A5BC-A6A4-8512-75064F81B1E5}"/>
              </a:ext>
            </a:extLst>
          </p:cNvPr>
          <p:cNvSpPr txBox="1"/>
          <p:nvPr/>
        </p:nvSpPr>
        <p:spPr>
          <a:xfrm>
            <a:off x="6274711" y="3597231"/>
            <a:ext cx="54314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Pomiary eksploatacyjne – przeprowadzane cyklicznie zgodnie z wymaganym harmonogramem.</a:t>
            </a:r>
          </a:p>
          <a:p>
            <a:pPr algn="just"/>
            <a:r>
              <a:rPr lang="pl-PL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Pomiary te wykonuje się w miejscach szczególnie narażonych na zagrożenie, szczególnie w miejscach gdzie mogą przebywać ludzie: (podwórza, stadiony, boiska sportowe, kąpieliska, plaże, kempingi i inne tereny rekreacyjne, biwaki, zakłady przemysłowe, place</a:t>
            </a:r>
          </a:p>
          <a:p>
            <a:pPr algn="just"/>
            <a:r>
              <a:rPr lang="pl-PL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miejskie, ogródki działkowe i parki, parkingi, tereny przeznaczone do ruchu pieszego lub w pobliżu budynków, dróg publicznych i ulic) PN-EN 50341-3:2001/AC:2009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F2B2455-8A10-EDA1-243E-EB4A820D0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60" y="2232487"/>
            <a:ext cx="5096015" cy="329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41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631B3-F118-A217-02AD-1207AAB88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6A5AE4A3-D97E-478F-E133-36E69C50F8DE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EB1BE085-533E-294F-4386-4974C1DC967D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889E7D20-296D-F646-21B2-C4D5E2B7EBC1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D99913B-9A46-18AF-DEF8-B38D64166783}"/>
              </a:ext>
            </a:extLst>
          </p:cNvPr>
          <p:cNvSpPr txBox="1"/>
          <p:nvPr/>
        </p:nvSpPr>
        <p:spPr>
          <a:xfrm>
            <a:off x="826912" y="1057886"/>
            <a:ext cx="9946712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Rodzaje uziemień za względu na funkcję 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A4616997-1498-D120-C730-34DCC39E3CA1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D91115BD-68F4-FF3B-44AD-63DEE3D445BF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E48254BB-5BB3-015A-2BDA-BB1C430DB8C4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8" name="Obraz 17">
            <a:extLst>
              <a:ext uri="{FF2B5EF4-FFF2-40B4-BE49-F238E27FC236}">
                <a16:creationId xmlns:a16="http://schemas.microsoft.com/office/drawing/2014/main" id="{7659609A-1B48-D287-3100-8AF17FC3F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167" y="2471863"/>
            <a:ext cx="384021" cy="384021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2A11B34E-96B6-85B4-7509-CBAABA155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169" y="3061062"/>
            <a:ext cx="384021" cy="384021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FB9553DA-DD33-510C-9179-54C37A6300C4}"/>
              </a:ext>
            </a:extLst>
          </p:cNvPr>
          <p:cNvSpPr txBox="1"/>
          <p:nvPr/>
        </p:nvSpPr>
        <p:spPr>
          <a:xfrm>
            <a:off x="6622061" y="3091489"/>
            <a:ext cx="515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Uziomy ochronne: </a:t>
            </a:r>
            <a:r>
              <a:rPr lang="pl-PL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służą ochronie przeciwporażeniowej 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A8C462AA-7D1C-6A09-83B4-EA375991E1B2}"/>
              </a:ext>
            </a:extLst>
          </p:cNvPr>
          <p:cNvSpPr txBox="1"/>
          <p:nvPr/>
        </p:nvSpPr>
        <p:spPr>
          <a:xfrm>
            <a:off x="6630619" y="2433947"/>
            <a:ext cx="4219957" cy="5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pl-PL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Uziomy robocze: </a:t>
            </a:r>
            <a:r>
              <a:rPr lang="pl-PL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zapewniają prawidłową pracę urządzeń oraz instalacji elektrycznych</a:t>
            </a:r>
            <a:endParaRPr lang="pl-PL" sz="1600" dirty="0"/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41FC55B3-F0EF-5D97-897E-C77C4E7F70D1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74F88773-1C08-9136-C919-8FD5B7AF30F3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B3A92F18-9507-176E-0AB0-B0DB1C2C09DE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03</a:t>
              </a:r>
            </a:p>
          </p:txBody>
        </p:sp>
      </p:grpSp>
      <p:pic>
        <p:nvPicPr>
          <p:cNvPr id="9" name="Obraz 8">
            <a:extLst>
              <a:ext uri="{FF2B5EF4-FFF2-40B4-BE49-F238E27FC236}">
                <a16:creationId xmlns:a16="http://schemas.microsoft.com/office/drawing/2014/main" id="{DC3A2ED9-6B15-F982-3B90-098E1A460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169" y="3623102"/>
            <a:ext cx="384021" cy="38402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2F69373-4EB7-7087-B7C2-F923CC199A52}"/>
              </a:ext>
            </a:extLst>
          </p:cNvPr>
          <p:cNvSpPr txBox="1"/>
          <p:nvPr/>
        </p:nvSpPr>
        <p:spPr>
          <a:xfrm>
            <a:off x="6630619" y="3620054"/>
            <a:ext cx="4219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Uziomy odgromowe: </a:t>
            </a:r>
            <a:r>
              <a:rPr lang="pl-PL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system ochrony przed wyładowaniami atmosferycznymi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D2060AA9-C09F-9076-C8EF-57E1D6663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71" y="2120392"/>
            <a:ext cx="4248743" cy="355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71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8AC85-D1AD-D464-72E9-34E09A0CF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398AC256-DE9B-9ADC-751E-CF71256F454D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0E9D28DE-5F8A-80FE-5E81-F7F39CDDDEE2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6208CEDC-D228-13EB-F969-48C5F8BE2AE5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6E1E939-89E5-2105-1990-EAA61B8E5F41}"/>
              </a:ext>
            </a:extLst>
          </p:cNvPr>
          <p:cNvSpPr txBox="1"/>
          <p:nvPr/>
        </p:nvSpPr>
        <p:spPr>
          <a:xfrm>
            <a:off x="1026089" y="1005840"/>
            <a:ext cx="993765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Rodzaje uziemień ze względu na budowę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70B47DFF-9BF5-441D-DB23-F6190D778995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5CB103D5-99B9-4D97-7FFC-9A9BCF784AC5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79D8EB17-4F8D-A606-E85F-BD040973FFEE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8" name="Obraz 17">
            <a:extLst>
              <a:ext uri="{FF2B5EF4-FFF2-40B4-BE49-F238E27FC236}">
                <a16:creationId xmlns:a16="http://schemas.microsoft.com/office/drawing/2014/main" id="{699EED88-F684-A8BA-8B50-806358814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265439"/>
            <a:ext cx="384021" cy="384021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B858F45F-CCF7-2A2E-C8D8-0182C8B6991C}"/>
              </a:ext>
            </a:extLst>
          </p:cNvPr>
          <p:cNvSpPr txBox="1"/>
          <p:nvPr/>
        </p:nvSpPr>
        <p:spPr>
          <a:xfrm>
            <a:off x="6630620" y="2276899"/>
            <a:ext cx="4219957" cy="135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pl-PL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Uziemienie pionowe: </a:t>
            </a:r>
            <a:r>
              <a:rPr lang="pl-PL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realizowane na zasadzie pogrążanie w gruncie tzw. szpilek na odpowiednią głębokość. </a:t>
            </a:r>
          </a:p>
          <a:p>
            <a:pPr algn="just">
              <a:lnSpc>
                <a:spcPts val="1960"/>
              </a:lnSpc>
            </a:pPr>
            <a:r>
              <a:rPr lang="pl-PL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Są to pręty stalowe ocynkowane, miedziane, bądź miedziowane</a:t>
            </a:r>
            <a:r>
              <a:rPr lang="pl-PL" sz="15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pl-PL" dirty="0"/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BD0763BA-BA3E-E034-D012-5F6AC21688F6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57355132-3713-A262-8BA7-557D75D06ED1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91334A6B-D4BC-68B7-067F-7F202FEEB54A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04</a:t>
              </a:r>
            </a:p>
          </p:txBody>
        </p:sp>
      </p:grpSp>
      <p:pic>
        <p:nvPicPr>
          <p:cNvPr id="9" name="Obraz 8">
            <a:extLst>
              <a:ext uri="{FF2B5EF4-FFF2-40B4-BE49-F238E27FC236}">
                <a16:creationId xmlns:a16="http://schemas.microsoft.com/office/drawing/2014/main" id="{F15BF0E1-7CC3-1476-9D21-608C07305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169" y="3892726"/>
            <a:ext cx="384021" cy="384021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A4CF308B-429D-2926-2718-181DCBBE56C4}"/>
              </a:ext>
            </a:extLst>
          </p:cNvPr>
          <p:cNvSpPr txBox="1"/>
          <p:nvPr/>
        </p:nvSpPr>
        <p:spPr>
          <a:xfrm>
            <a:off x="6630618" y="3824268"/>
            <a:ext cx="4219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Uziemienie poziome: </a:t>
            </a:r>
            <a:r>
              <a:rPr lang="pl-PL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wykonane najczęściej z bednarki ocynkowanej (taśma stalowa) układanej w ziemi.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F3C4380-165E-3122-F9AE-E4E3840E5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168" y="4854535"/>
            <a:ext cx="384021" cy="384021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CC10F0D-E684-AA47-1589-2488826421F5}"/>
              </a:ext>
            </a:extLst>
          </p:cNvPr>
          <p:cNvSpPr txBox="1"/>
          <p:nvPr/>
        </p:nvSpPr>
        <p:spPr>
          <a:xfrm>
            <a:off x="6630619" y="4797121"/>
            <a:ext cx="42199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Uziemienie fundamentowe: </a:t>
            </a:r>
            <a:r>
              <a:rPr lang="pl-PL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wykonane najczęściej z bednarki, lub innych materiałów przewodzących, wbudowane w fundament słupa czy budynku.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8582FC32-C963-DA47-F184-A5B1180C7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02" y="1790012"/>
            <a:ext cx="1774761" cy="270956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4F5B80BF-09B7-4387-ACF0-77D9A3BB0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531" y="2495257"/>
            <a:ext cx="3248018" cy="400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50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DFA06-FFC0-09C0-7EA2-0C932FA42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4DEDEE29-588F-C77C-081A-1DD7C200F075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ACCF3B3A-E588-778E-6348-3F23E3899C60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3C8CA670-D1AA-6C9C-8AAF-78900C508A88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475DECA-FE44-2D42-03FD-AA6CCE159D78}"/>
              </a:ext>
            </a:extLst>
          </p:cNvPr>
          <p:cNvSpPr txBox="1"/>
          <p:nvPr/>
        </p:nvSpPr>
        <p:spPr>
          <a:xfrm>
            <a:off x="1026088" y="1005840"/>
            <a:ext cx="9394451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Pomiary rezystancji uziemiania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4637F6EB-2B26-578D-9B81-275EEE5E315A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B9373795-4048-70EB-CE0E-9F2BD45DF732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1671FA13-E124-2755-F43A-10D32920B5B5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" name="Grupa 1">
            <a:extLst>
              <a:ext uri="{FF2B5EF4-FFF2-40B4-BE49-F238E27FC236}">
                <a16:creationId xmlns:a16="http://schemas.microsoft.com/office/drawing/2014/main" id="{B2E62470-CF18-4A50-9F47-C377C6C182B9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68E4172B-A4A9-E6D8-DCFA-573BCE14FAE6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B083C973-988B-4C25-717F-5FD67435C385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05</a:t>
              </a:r>
            </a:p>
          </p:txBody>
        </p:sp>
      </p:grp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B5FFB7B-94DD-510C-01F9-B9B6FD29258C}"/>
              </a:ext>
            </a:extLst>
          </p:cNvPr>
          <p:cNvSpPr txBox="1"/>
          <p:nvPr/>
        </p:nvSpPr>
        <p:spPr>
          <a:xfrm>
            <a:off x="6096001" y="2323510"/>
            <a:ext cx="484058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Pomiary rezystancji uziemienia są kluczowym elementem bezpieczeństwa elektrycznego, a także stabilności pracy systemów elektrycznych, komunikacyjnych czy przemysłowych.</a:t>
            </a:r>
          </a:p>
          <a:p>
            <a:pPr algn="just"/>
            <a:r>
              <a:rPr lang="pl-PL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Aby poprawnie wykonać pomiary rezystancji uziemienia potrzebujemy mieć wiedzę zarówno o budowie układu uziemiającego, jak i o właściwościach gruntu, w którym wykonano dane uziemienie. </a:t>
            </a:r>
          </a:p>
          <a:p>
            <a:pPr algn="just"/>
            <a:r>
              <a:rPr lang="pl-PL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 każdego pomiaru trzeba podejść indywidualnie ze względu na zmienne warunki geologiczne, jak również czynniki zewnętrzne, które zastajemy na miejscu pomiarów.</a:t>
            </a:r>
            <a:endParaRPr lang="pl-PL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8216EAFB-6639-E8E9-C9CD-3F3558D6E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58" y="2801767"/>
            <a:ext cx="5239206" cy="268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05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529C3-3155-ECB7-D9D7-4A81FCBEF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E292EB3F-A49C-BD6B-627D-B09C2BE94BEB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F37CAE78-EB8A-E1AC-1988-06749450B6BD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FE1A6F91-94B6-02C4-7C60-75B1C76C0FE6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C77DC8A-6C5D-D3FC-B85F-60B42C601146}"/>
              </a:ext>
            </a:extLst>
          </p:cNvPr>
          <p:cNvSpPr txBox="1"/>
          <p:nvPr/>
        </p:nvSpPr>
        <p:spPr>
          <a:xfrm>
            <a:off x="1026088" y="1005840"/>
            <a:ext cx="1005874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Rezystywność gruntu</a:t>
            </a:r>
            <a:endParaRPr lang="pl-PL" sz="4100" b="1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1ADF5E61-28EE-710F-1FFD-9E6DCA94C072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2D8D4933-7BF8-0C92-98E4-7B36F242BF08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72A09B7B-6DEB-89ED-402E-50A8DDA20EDC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742FD144-AE44-4360-2D56-97813134C800}"/>
              </a:ext>
            </a:extLst>
          </p:cNvPr>
          <p:cNvSpPr txBox="1"/>
          <p:nvPr/>
        </p:nvSpPr>
        <p:spPr>
          <a:xfrm>
            <a:off x="5852160" y="2381541"/>
            <a:ext cx="499841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pl-PL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Rezystywność gruntu </a:t>
            </a:r>
            <a:r>
              <a:rPr lang="el-GR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(ρ</a:t>
            </a:r>
            <a:r>
              <a:rPr lang="pl-PL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): </a:t>
            </a: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jej wartość wyrażamy w omometrach [</a:t>
            </a:r>
            <a:r>
              <a:rPr lang="pl-PL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Ωm</a:t>
            </a: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], jest miarą zdolności gruntu do przewodzenia prądu elektrycznego, przy czym im niższa wartość, tym grunt lepiej przewodzi prąd. </a:t>
            </a:r>
          </a:p>
          <a:p>
            <a:pPr algn="just">
              <a:lnSpc>
                <a:spcPts val="1960"/>
              </a:lnSpc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Pomiar rezystywności jest kluczowym elementem wykorzystywanym podczas projektowania uziemień, dzięki temu jesteśmy w stanie oszacować rodzaj, długość oraz niezbędną ilość, a co za tym idzie oszacować koszty jego budowy.</a:t>
            </a:r>
          </a:p>
          <a:p>
            <a:pPr algn="just">
              <a:lnSpc>
                <a:spcPts val="1960"/>
              </a:lnSpc>
            </a:pPr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711E5D7D-E4E8-F3E5-6E07-8EDBF5B21D37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CEA79164-422B-A883-99D1-28C659E9871F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236B7D36-DFCD-7311-58D5-B3FD26A2D333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06</a:t>
              </a:r>
            </a:p>
          </p:txBody>
        </p:sp>
      </p:grpSp>
      <p:pic>
        <p:nvPicPr>
          <p:cNvPr id="20" name="Obraz 19">
            <a:extLst>
              <a:ext uri="{FF2B5EF4-FFF2-40B4-BE49-F238E27FC236}">
                <a16:creationId xmlns:a16="http://schemas.microsoft.com/office/drawing/2014/main" id="{35BB46AB-F258-5954-5A29-EE2AE0C01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06" y="2469460"/>
            <a:ext cx="4750044" cy="265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89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15DC9-D3FE-B307-1952-0A5BA02C4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505AA7BD-F580-AA5B-F07B-322761790DF1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E03CFC4F-8262-7E6B-E061-74199DEBBF03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E979761D-F00C-15EF-FD0B-F7DC35B32145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4AA077A-D00B-9F5C-6AF3-37EF1C0A6B48}"/>
              </a:ext>
            </a:extLst>
          </p:cNvPr>
          <p:cNvSpPr txBox="1"/>
          <p:nvPr/>
        </p:nvSpPr>
        <p:spPr>
          <a:xfrm>
            <a:off x="1026088" y="1005840"/>
            <a:ext cx="1005874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Czynniki wpływające na rezystywność gruntu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39136ACA-9168-C1C8-A2B0-391ED43C00E8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6AF826F6-8A9E-B43A-7694-3B0C72BD4915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83972168-08F2-B73F-83A7-43F9245417A2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7F18213-D9C8-D3C9-4FF7-6ED11666007C}"/>
              </a:ext>
            </a:extLst>
          </p:cNvPr>
          <p:cNvSpPr txBox="1"/>
          <p:nvPr/>
        </p:nvSpPr>
        <p:spPr>
          <a:xfrm>
            <a:off x="1810672" y="2589764"/>
            <a:ext cx="8174575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Zawartość wilgoci – musimy wziąć również pod uwagę opady deszczu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4C8BE475-8619-EEDD-8F34-4059F83A350E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B91BFB14-E940-0AA6-5BDD-B0E9A9333671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19C15433-7200-CAD7-1C9C-EA15FCA21444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07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D948C621-E4D6-0D6B-B07E-6BF407955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413" y="3183760"/>
            <a:ext cx="384021" cy="38402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2F671A6-4AE5-AF87-2C77-B27BD405C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412" y="2589764"/>
            <a:ext cx="384021" cy="38402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25BFFF3F-4B24-55A1-1CD1-189073F21A75}"/>
              </a:ext>
            </a:extLst>
          </p:cNvPr>
          <p:cNvSpPr txBox="1"/>
          <p:nvPr/>
        </p:nvSpPr>
        <p:spPr>
          <a:xfrm>
            <a:off x="1810673" y="3164243"/>
            <a:ext cx="3612353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 gleby – jej skład chemiczny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86A1377-ED85-7425-F7BA-449A2D655845}"/>
              </a:ext>
            </a:extLst>
          </p:cNvPr>
          <p:cNvSpPr txBox="1"/>
          <p:nvPr/>
        </p:nvSpPr>
        <p:spPr>
          <a:xfrm>
            <a:off x="1810674" y="3780471"/>
            <a:ext cx="3286428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Typ gleby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F0D5D707-F685-B9D5-396F-12F26B568CA9}"/>
              </a:ext>
            </a:extLst>
          </p:cNvPr>
          <p:cNvSpPr txBox="1"/>
          <p:nvPr/>
        </p:nvSpPr>
        <p:spPr>
          <a:xfrm>
            <a:off x="1808898" y="4371752"/>
            <a:ext cx="3523593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Stężenie soli, stopień nasycenia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07332269-CAB0-947A-A0FD-5322D8793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765" y="3777756"/>
            <a:ext cx="384021" cy="384021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8AFF55E6-5465-2A4F-6146-E36F8E62C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414" y="4371752"/>
            <a:ext cx="384021" cy="384021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8F1CB208-C73A-D26B-3829-F46ABBC49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411" y="4985480"/>
            <a:ext cx="384021" cy="384021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B4684A7A-AA8F-7C0D-445A-319E933EC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765" y="5599208"/>
            <a:ext cx="384021" cy="384021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EC8DE7E8-7385-2C7B-3E4F-347469A92FFD}"/>
              </a:ext>
            </a:extLst>
          </p:cNvPr>
          <p:cNvSpPr txBox="1"/>
          <p:nvPr/>
        </p:nvSpPr>
        <p:spPr>
          <a:xfrm>
            <a:off x="1810674" y="4985505"/>
            <a:ext cx="3386016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Temperatura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06E1AF18-0111-0E1B-492A-D84D42F0E3D9}"/>
              </a:ext>
            </a:extLst>
          </p:cNvPr>
          <p:cNvSpPr txBox="1"/>
          <p:nvPr/>
        </p:nvSpPr>
        <p:spPr>
          <a:xfrm>
            <a:off x="1810674" y="5599208"/>
            <a:ext cx="2571204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Zagęszczenie gruntu</a:t>
            </a:r>
          </a:p>
        </p:txBody>
      </p:sp>
    </p:spTree>
    <p:extLst>
      <p:ext uri="{BB962C8B-B14F-4D97-AF65-F5344CB8AC3E}">
        <p14:creationId xmlns:p14="http://schemas.microsoft.com/office/powerpoint/2010/main" val="3888156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C4135-E6A0-0F04-D84E-6C3495CAF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CA0D9D2-36CC-0069-1052-8210E2153F65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3A3BDB43-322A-5047-5530-6011C82FAA65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08946435-8C7B-9C21-00A7-F0A8DE208BD3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A91F9D7-4DC7-CD4E-ABE2-9F3A9BC17534}"/>
              </a:ext>
            </a:extLst>
          </p:cNvPr>
          <p:cNvSpPr txBox="1"/>
          <p:nvPr/>
        </p:nvSpPr>
        <p:spPr>
          <a:xfrm>
            <a:off x="1026088" y="1005840"/>
            <a:ext cx="1005874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Metody pomiaru rezystywności gruntu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AE6061C6-D7CD-7E31-AF0C-C0832BDD1A56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E2163D1C-8F22-FDA4-0802-B6FB6962FB1C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BD6280EA-98D6-A429-BDC9-738F256EB0CA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0C28CD96-5DA8-E25E-0F03-9ABB424BB090}"/>
              </a:ext>
            </a:extLst>
          </p:cNvPr>
          <p:cNvSpPr txBox="1"/>
          <p:nvPr/>
        </p:nvSpPr>
        <p:spPr>
          <a:xfrm>
            <a:off x="1810673" y="2315444"/>
            <a:ext cx="8174575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Metoda </a:t>
            </a:r>
            <a:r>
              <a:rPr lang="pl-PL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elktrooporowa</a:t>
            </a: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</a:t>
            </a:r>
          </a:p>
          <a:p>
            <a:pPr marL="285750" indent="-285750" algn="just">
              <a:lnSpc>
                <a:spcPts val="1960"/>
              </a:lnSpc>
              <a:buFont typeface="Arial" panose="020B0604020202020204" pitchFamily="34" charset="0"/>
              <a:buChar char="•"/>
            </a:pPr>
            <a:r>
              <a:rPr lang="pl-PL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Wennera</a:t>
            </a:r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lnSpc>
                <a:spcPts val="196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Schlumbergera</a:t>
            </a:r>
          </a:p>
          <a:p>
            <a:pPr algn="just">
              <a:lnSpc>
                <a:spcPts val="1960"/>
              </a:lnSpc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obu przypadkach wykorzystujemy cztery sondy pomiarowe rozmieszczone w linii prostej w równych odstępach.</a:t>
            </a:r>
          </a:p>
          <a:p>
            <a:pPr algn="just">
              <a:lnSpc>
                <a:spcPts val="1960"/>
              </a:lnSpc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Dzięki zmianie odległości między elektrodami możemy wykonać pomiary rezystywności na różnych głębokościach, co umożliwia nam analizę poszczególnych warstw gruntu.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CA15AF46-8920-6BEA-7F79-F330672430DC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563A19A5-B712-98E7-1833-B036C6FD162C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614E700B-E035-9ABB-ADFB-4AB98D896629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08</a:t>
              </a:r>
            </a:p>
          </p:txBody>
        </p:sp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F7D80A0C-9817-9FF7-738C-02AB8A103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412" y="2315444"/>
            <a:ext cx="384021" cy="38402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C1A9424-29A3-D623-EDD1-B7B0A568871E}"/>
              </a:ext>
            </a:extLst>
          </p:cNvPr>
          <p:cNvSpPr txBox="1"/>
          <p:nvPr/>
        </p:nvSpPr>
        <p:spPr>
          <a:xfrm>
            <a:off x="1810674" y="4571797"/>
            <a:ext cx="8174574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Tomografia elektrooporowa:</a:t>
            </a:r>
          </a:p>
          <a:p>
            <a:pPr algn="just">
              <a:lnSpc>
                <a:spcPts val="1960"/>
              </a:lnSpc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Pomiary tego typu pozwalają na uzyskanie dwu- (2D) lub trójwymiarowych (3D) obrazów rozkładu rezystywności w gruncie, jednak aby to osiągnąć musimy zastosować wiele elektrod rozmieszczonych w złożonych konfiguracjach (często nawet kilkadziesiąt lub więcej)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7E102CCB-DC53-9C53-718D-4F9958A6A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412" y="4571797"/>
            <a:ext cx="384021" cy="38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7419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3532</TotalTime>
  <Words>1989</Words>
  <Application>Microsoft Office PowerPoint</Application>
  <PresentationFormat>Panoramiczny</PresentationFormat>
  <Paragraphs>201</Paragraphs>
  <Slides>26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Lato</vt:lpstr>
      <vt:lpstr>Lato Black</vt:lpstr>
      <vt:lpstr>Roboto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Natalia Szczesniak</dc:creator>
  <cp:lastModifiedBy>Domagała Daniel (TD OWR)</cp:lastModifiedBy>
  <cp:revision>122</cp:revision>
  <dcterms:created xsi:type="dcterms:W3CDTF">2022-04-01T12:42:11Z</dcterms:created>
  <dcterms:modified xsi:type="dcterms:W3CDTF">2026-01-28T19:33:16Z</dcterms:modified>
</cp:coreProperties>
</file>