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60" r:id="rId2"/>
    <p:sldId id="264" r:id="rId3"/>
    <p:sldId id="281" r:id="rId4"/>
    <p:sldId id="282" r:id="rId5"/>
    <p:sldId id="283" r:id="rId6"/>
    <p:sldId id="284" r:id="rId7"/>
    <p:sldId id="285" r:id="rId8"/>
    <p:sldId id="286" r:id="rId9"/>
    <p:sldId id="287" r:id="rId10"/>
    <p:sldId id="277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296" r:id="rId20"/>
    <p:sldId id="278" r:id="rId21"/>
    <p:sldId id="297" r:id="rId22"/>
    <p:sldId id="262" r:id="rId23"/>
    <p:sldId id="276" r:id="rId24"/>
    <p:sldId id="275" r:id="rId25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1422"/>
    <a:srgbClr val="263779"/>
    <a:srgbClr val="606060"/>
    <a:srgbClr val="9D9D9C"/>
    <a:srgbClr val="413C3B"/>
    <a:srgbClr val="EDEDED"/>
    <a:srgbClr val="3C3C3B"/>
    <a:srgbClr val="F2A20F"/>
    <a:srgbClr val="5757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"/>
    <p:restoredTop sz="96038"/>
  </p:normalViewPr>
  <p:slideViewPr>
    <p:cSldViewPr snapToGrid="0" snapToObjects="1">
      <p:cViewPr varScale="1">
        <p:scale>
          <a:sx n="106" d="100"/>
          <a:sy n="106" d="100"/>
        </p:scale>
        <p:origin x="14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B0D34F-417C-AE4D-A296-57DC498886C3}" type="datetimeFigureOut">
              <a:rPr lang="pl-PL" smtClean="0"/>
              <a:t>26.11.2025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629775-2EC1-1643-B165-0F40371334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23976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E100736-5EA1-724E-9DA7-54484B9070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F49BA4B4-1332-8943-83D6-C653B3E9D1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1945ED8-445C-FE45-8587-5ED6DAED0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E928B-91DF-8443-AC68-CB05F3F1656F}" type="datetimeFigureOut">
              <a:rPr lang="pl-PL" smtClean="0"/>
              <a:t>26.11.2025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2106BFC-AC66-1A48-BD43-C1BEB31E4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B75F6D8-CC7A-0647-B88D-BF269D368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E9AE8-95DE-8241-9F6C-E6E8F7EB6D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08139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8000BB4-4BE1-D749-BB16-C38037C4C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0D899929-8C3C-BE4F-8D5F-0B368119A7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3E993B5-F419-3B45-B5C9-47596C681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E928B-91DF-8443-AC68-CB05F3F1656F}" type="datetimeFigureOut">
              <a:rPr lang="pl-PL" smtClean="0"/>
              <a:t>26.11.2025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6A62634-D625-B049-B36C-13444D390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CD8FD9D-BB7D-994D-AB25-73E593DDB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E9AE8-95DE-8241-9F6C-E6E8F7EB6D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90550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8A1AAA8B-ABF9-F748-8915-29608D29A5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D57999D9-0743-BA4E-8105-B13A769068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B495DC4-74DD-8D47-A3C8-489312B98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E928B-91DF-8443-AC68-CB05F3F1656F}" type="datetimeFigureOut">
              <a:rPr lang="pl-PL" smtClean="0"/>
              <a:t>26.11.2025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1A7A8F0-094E-B64D-B62E-D9119FDDE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70B6255-87F6-464C-A9D5-08FB87861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E9AE8-95DE-8241-9F6C-E6E8F7EB6D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76606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551BB7F-B071-D149-B6B1-1C66A7E9D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0A5EC3F-D301-DD48-B464-B83DA8A248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B26216A-7D4D-E348-9C93-0AAA4EB81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E928B-91DF-8443-AC68-CB05F3F1656F}" type="datetimeFigureOut">
              <a:rPr lang="pl-PL" smtClean="0"/>
              <a:t>26.11.2025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905C2ED-13F7-ED42-90E3-D80636800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0254899-8356-8A4B-9FB5-1059A9036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E9AE8-95DE-8241-9F6C-E6E8F7EB6D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08630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C766AEA-B3C6-2E41-B663-030EA6364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36AB6E5-4279-AB44-B040-0EE18B6EAA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BBF0A51-E286-4542-9AF4-BE3E251E8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E928B-91DF-8443-AC68-CB05F3F1656F}" type="datetimeFigureOut">
              <a:rPr lang="pl-PL" smtClean="0"/>
              <a:t>26.11.2025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51AF7AE-6532-7B40-BD61-CBAACADA2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174342C-DCCA-1742-BFCE-E8BB75A4E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E9AE8-95DE-8241-9F6C-E6E8F7EB6D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19947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DFD8457-4ADC-9648-B5FB-5B26F94D3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9515D3A-D49C-B04A-80B6-0DE4D57060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BB295A65-450B-5D44-A07D-F4614FE4BA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1C88E6EB-E8AE-BE4C-AD00-A173E15E8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E928B-91DF-8443-AC68-CB05F3F1656F}" type="datetimeFigureOut">
              <a:rPr lang="pl-PL" smtClean="0"/>
              <a:t>26.11.2025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28EBACDB-DCF2-0C40-80CA-36F9F8969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6319B3A-58B4-3D4E-A3D3-45D34908D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E9AE8-95DE-8241-9F6C-E6E8F7EB6D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9169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F5D07EE-C0A5-8C48-A7EC-72B1DDD26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6E2D3BB-7762-CF46-805B-DCDA1489A0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86291E7A-5716-8541-ACF2-69C850A448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45DBC725-838A-B54B-9A2F-B4F9B90AB3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4F255A36-FB89-2B4E-A85F-1DC7402BE0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87D894CA-117D-4844-8B86-8893B3AD9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E928B-91DF-8443-AC68-CB05F3F1656F}" type="datetimeFigureOut">
              <a:rPr lang="pl-PL" smtClean="0"/>
              <a:t>26.11.2025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F4DD826E-00C7-7647-B54D-6A915217C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B4034F10-ED48-504C-B122-44A5A4B44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E9AE8-95DE-8241-9F6C-E6E8F7EB6D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38377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C8566D5-C519-664C-9D77-F63C01B64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DD4104F2-5417-C445-BC6D-B7CCF7EEA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E928B-91DF-8443-AC68-CB05F3F1656F}" type="datetimeFigureOut">
              <a:rPr lang="pl-PL" smtClean="0"/>
              <a:t>26.11.2025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E8258EE4-AACA-EA4E-86AC-B4F08B178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B4FE6859-C8E3-3D4E-BD5C-C98F7B72F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E9AE8-95DE-8241-9F6C-E6E8F7EB6D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77471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983412E8-551F-AB43-B41B-BF1D93398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E928B-91DF-8443-AC68-CB05F3F1656F}" type="datetimeFigureOut">
              <a:rPr lang="pl-PL" smtClean="0"/>
              <a:t>26.11.2025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A13F31A8-C331-9A43-B863-A9E555670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7BFF5DD-623A-CB42-A5BB-A259AB7DF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E9AE8-95DE-8241-9F6C-E6E8F7EB6D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26803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C519021-04D2-534F-817D-44EAD8723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E68BF58-5BAE-E245-BD37-DA2C3BF7F7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3729FE48-44CA-A241-AB28-BBCAF17489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E3831B05-4D43-AC4C-821C-BBF70DFEA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E928B-91DF-8443-AC68-CB05F3F1656F}" type="datetimeFigureOut">
              <a:rPr lang="pl-PL" smtClean="0"/>
              <a:t>26.11.2025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BCE87433-72AF-4849-A45B-91CD6E37B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A4E9A5A7-8C26-474C-933C-77AF9D49C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E9AE8-95DE-8241-9F6C-E6E8F7EB6D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15535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CA12C1E-2506-FD49-9B86-0E081A417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9FB29314-3561-7C4F-B77E-3A0358E412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AE03512D-D811-284B-9B7F-C6A171C64A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B2183B87-E4CB-E942-893B-168A8A903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E928B-91DF-8443-AC68-CB05F3F1656F}" type="datetimeFigureOut">
              <a:rPr lang="pl-PL" smtClean="0"/>
              <a:t>26.11.2025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C6884435-23D0-7842-82E9-82118BEFC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B62AD7E0-D4AA-2545-9C00-C0A27B190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E9AE8-95DE-8241-9F6C-E6E8F7EB6D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19688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68E6B2F9-291C-5848-9EF7-1EAF277DC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B844749-CF95-474B-BE0B-4F2130D0F7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F612289-B8F6-374A-85EF-549BE902F4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BE928B-91DF-8443-AC68-CB05F3F1656F}" type="datetimeFigureOut">
              <a:rPr lang="pl-PL" smtClean="0"/>
              <a:t>26.11.2025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BDD5FDD-9A1B-7341-ABC2-9FEB39A78F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D292D30-B915-CE41-87DD-A4DF8ADA01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0E9AE8-95DE-8241-9F6C-E6E8F7EB6D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38040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upa 21">
            <a:extLst>
              <a:ext uri="{FF2B5EF4-FFF2-40B4-BE49-F238E27FC236}">
                <a16:creationId xmlns:a16="http://schemas.microsoft.com/office/drawing/2014/main" id="{05C18C66-BE88-F141-86A4-E85C44AE91FA}"/>
              </a:ext>
            </a:extLst>
          </p:cNvPr>
          <p:cNvGrpSpPr/>
          <p:nvPr/>
        </p:nvGrpSpPr>
        <p:grpSpPr>
          <a:xfrm>
            <a:off x="4660692" y="456266"/>
            <a:ext cx="1252016" cy="142043"/>
            <a:chOff x="4660692" y="456266"/>
            <a:chExt cx="1252016" cy="142043"/>
          </a:xfrm>
        </p:grpSpPr>
        <p:cxnSp>
          <p:nvCxnSpPr>
            <p:cNvPr id="19" name="Łącznik prosty 18">
              <a:extLst>
                <a:ext uri="{FF2B5EF4-FFF2-40B4-BE49-F238E27FC236}">
                  <a16:creationId xmlns:a16="http://schemas.microsoft.com/office/drawing/2014/main" id="{75EFA76C-A79C-B744-A3F5-984016FF76E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60692" y="519343"/>
              <a:ext cx="1252016" cy="7944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Łącznik prosty 20">
              <a:extLst>
                <a:ext uri="{FF2B5EF4-FFF2-40B4-BE49-F238E27FC236}">
                  <a16:creationId xmlns:a16="http://schemas.microsoft.com/office/drawing/2014/main" id="{A390CB6F-AD4A-1E46-9675-1C2F980F291C}"/>
                </a:ext>
              </a:extLst>
            </p:cNvPr>
            <p:cNvCxnSpPr/>
            <p:nvPr/>
          </p:nvCxnSpPr>
          <p:spPr>
            <a:xfrm>
              <a:off x="5912708" y="456266"/>
              <a:ext cx="0" cy="142043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25211729-48F2-7E4B-949B-651DDA477AB3}"/>
              </a:ext>
            </a:extLst>
          </p:cNvPr>
          <p:cNvSpPr txBox="1"/>
          <p:nvPr/>
        </p:nvSpPr>
        <p:spPr>
          <a:xfrm>
            <a:off x="3992579" y="2760275"/>
            <a:ext cx="71481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>
                <a:solidFill>
                  <a:srgbClr val="C01422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Pomiary parametrów sieci </a:t>
            </a:r>
            <a:r>
              <a:rPr lang="pl-PL" sz="4000" b="1" dirty="0" err="1">
                <a:solidFill>
                  <a:srgbClr val="C01422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nN</a:t>
            </a:r>
            <a:endParaRPr lang="pl-PL" sz="4000" b="1" dirty="0">
              <a:solidFill>
                <a:srgbClr val="C01422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grpSp>
        <p:nvGrpSpPr>
          <p:cNvPr id="38" name="Grupa 37">
            <a:extLst>
              <a:ext uri="{FF2B5EF4-FFF2-40B4-BE49-F238E27FC236}">
                <a16:creationId xmlns:a16="http://schemas.microsoft.com/office/drawing/2014/main" id="{DB108BC1-F9BE-014F-8917-AA8DB363DA7D}"/>
              </a:ext>
            </a:extLst>
          </p:cNvPr>
          <p:cNvGrpSpPr/>
          <p:nvPr/>
        </p:nvGrpSpPr>
        <p:grpSpPr>
          <a:xfrm>
            <a:off x="9658905" y="506027"/>
            <a:ext cx="1904260" cy="6004480"/>
            <a:chOff x="9658905" y="506027"/>
            <a:chExt cx="1904260" cy="6004480"/>
          </a:xfrm>
        </p:grpSpPr>
        <p:cxnSp>
          <p:nvCxnSpPr>
            <p:cNvPr id="24" name="Łącznik prosty 23">
              <a:extLst>
                <a:ext uri="{FF2B5EF4-FFF2-40B4-BE49-F238E27FC236}">
                  <a16:creationId xmlns:a16="http://schemas.microsoft.com/office/drawing/2014/main" id="{B9B298CE-99EE-C941-90EA-4C9B29F330C8}"/>
                </a:ext>
              </a:extLst>
            </p:cNvPr>
            <p:cNvCxnSpPr/>
            <p:nvPr/>
          </p:nvCxnSpPr>
          <p:spPr>
            <a:xfrm>
              <a:off x="9658905" y="6431872"/>
              <a:ext cx="1899821" cy="0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Łącznik prosty 25">
              <a:extLst>
                <a:ext uri="{FF2B5EF4-FFF2-40B4-BE49-F238E27FC236}">
                  <a16:creationId xmlns:a16="http://schemas.microsoft.com/office/drawing/2014/main" id="{8A251E88-A3C3-4C4F-819A-F31C5990E78C}"/>
                </a:ext>
              </a:extLst>
            </p:cNvPr>
            <p:cNvCxnSpPr>
              <a:cxnSpLocks/>
            </p:cNvCxnSpPr>
            <p:nvPr/>
          </p:nvCxnSpPr>
          <p:spPr>
            <a:xfrm>
              <a:off x="11563165" y="506027"/>
              <a:ext cx="0" cy="5925845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Łącznik prosty 31">
              <a:extLst>
                <a:ext uri="{FF2B5EF4-FFF2-40B4-BE49-F238E27FC236}">
                  <a16:creationId xmlns:a16="http://schemas.microsoft.com/office/drawing/2014/main" id="{12EAD400-6E47-A848-86D2-917037633EA6}"/>
                </a:ext>
              </a:extLst>
            </p:cNvPr>
            <p:cNvCxnSpPr/>
            <p:nvPr/>
          </p:nvCxnSpPr>
          <p:spPr>
            <a:xfrm>
              <a:off x="10861829" y="519343"/>
              <a:ext cx="696897" cy="0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Łącznik prosty 33">
              <a:extLst>
                <a:ext uri="{FF2B5EF4-FFF2-40B4-BE49-F238E27FC236}">
                  <a16:creationId xmlns:a16="http://schemas.microsoft.com/office/drawing/2014/main" id="{FF267435-9DE0-4A40-8037-3980BA25DAA1}"/>
                </a:ext>
              </a:extLst>
            </p:cNvPr>
            <p:cNvCxnSpPr/>
            <p:nvPr/>
          </p:nvCxnSpPr>
          <p:spPr>
            <a:xfrm>
              <a:off x="9663344" y="6355148"/>
              <a:ext cx="0" cy="155359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Obraz 2">
            <a:extLst>
              <a:ext uri="{FF2B5EF4-FFF2-40B4-BE49-F238E27FC236}">
                <a16:creationId xmlns:a16="http://schemas.microsoft.com/office/drawing/2014/main" id="{4102002F-BCEF-49D3-1934-49BC8BC84F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5312" y="265504"/>
            <a:ext cx="4217402" cy="523566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3B22F556-8800-B33A-99FB-6216F6085F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161" y="3843054"/>
            <a:ext cx="3013707" cy="2005485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03D8A65D-7A79-7373-9E03-DF88F0B26B98}"/>
              </a:ext>
            </a:extLst>
          </p:cNvPr>
          <p:cNvSpPr txBox="1"/>
          <p:nvPr/>
        </p:nvSpPr>
        <p:spPr>
          <a:xfrm>
            <a:off x="866161" y="5948127"/>
            <a:ext cx="165678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/>
              <a:t>Electrojac.pl</a:t>
            </a:r>
          </a:p>
        </p:txBody>
      </p:sp>
    </p:spTree>
    <p:extLst>
      <p:ext uri="{BB962C8B-B14F-4D97-AF65-F5344CB8AC3E}">
        <p14:creationId xmlns:p14="http://schemas.microsoft.com/office/powerpoint/2010/main" val="29889740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9A9AC2-688A-AA60-3939-F4EB59E83E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a 5">
            <a:extLst>
              <a:ext uri="{FF2B5EF4-FFF2-40B4-BE49-F238E27FC236}">
                <a16:creationId xmlns:a16="http://schemas.microsoft.com/office/drawing/2014/main" id="{87FB0A10-6F4D-E282-282C-246C43F8BC62}"/>
              </a:ext>
            </a:extLst>
          </p:cNvPr>
          <p:cNvGrpSpPr/>
          <p:nvPr/>
        </p:nvGrpSpPr>
        <p:grpSpPr>
          <a:xfrm>
            <a:off x="0" y="419558"/>
            <a:ext cx="6751057" cy="142043"/>
            <a:chOff x="-4028" y="438181"/>
            <a:chExt cx="6751057" cy="142043"/>
          </a:xfrm>
        </p:grpSpPr>
        <p:cxnSp>
          <p:nvCxnSpPr>
            <p:cNvPr id="7" name="Łącznik prosty 6">
              <a:extLst>
                <a:ext uri="{FF2B5EF4-FFF2-40B4-BE49-F238E27FC236}">
                  <a16:creationId xmlns:a16="http://schemas.microsoft.com/office/drawing/2014/main" id="{9BF892D3-C38E-440D-9460-03FF9A40EED0}"/>
                </a:ext>
              </a:extLst>
            </p:cNvPr>
            <p:cNvCxnSpPr>
              <a:cxnSpLocks/>
            </p:cNvCxnSpPr>
            <p:nvPr/>
          </p:nvCxnSpPr>
          <p:spPr>
            <a:xfrm>
              <a:off x="-4028" y="506027"/>
              <a:ext cx="6751057" cy="0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Łącznik prosty 7">
              <a:extLst>
                <a:ext uri="{FF2B5EF4-FFF2-40B4-BE49-F238E27FC236}">
                  <a16:creationId xmlns:a16="http://schemas.microsoft.com/office/drawing/2014/main" id="{4AD491E8-2EB3-CCD9-35DF-FFEA0E872C84}"/>
                </a:ext>
              </a:extLst>
            </p:cNvPr>
            <p:cNvCxnSpPr/>
            <p:nvPr/>
          </p:nvCxnSpPr>
          <p:spPr>
            <a:xfrm>
              <a:off x="6747029" y="438181"/>
              <a:ext cx="0" cy="142043"/>
            </a:xfrm>
            <a:prstGeom prst="line">
              <a:avLst/>
            </a:prstGeom>
            <a:ln w="19050">
              <a:solidFill>
                <a:srgbClr val="60606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EB3D8044-B5EF-0024-81CA-A8013FA12F61}"/>
              </a:ext>
            </a:extLst>
          </p:cNvPr>
          <p:cNvSpPr txBox="1"/>
          <p:nvPr/>
        </p:nvSpPr>
        <p:spPr>
          <a:xfrm>
            <a:off x="860083" y="813252"/>
            <a:ext cx="10502016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900" b="1" dirty="0">
                <a:solidFill>
                  <a:srgbClr val="263779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Uszkodzenie w odbiorniku</a:t>
            </a:r>
          </a:p>
        </p:txBody>
      </p:sp>
      <p:grpSp>
        <p:nvGrpSpPr>
          <p:cNvPr id="13" name="Grupa 12">
            <a:extLst>
              <a:ext uri="{FF2B5EF4-FFF2-40B4-BE49-F238E27FC236}">
                <a16:creationId xmlns:a16="http://schemas.microsoft.com/office/drawing/2014/main" id="{C4DCFDAF-90CF-35C5-672D-6D70CC9FD71D}"/>
              </a:ext>
            </a:extLst>
          </p:cNvPr>
          <p:cNvGrpSpPr/>
          <p:nvPr/>
        </p:nvGrpSpPr>
        <p:grpSpPr>
          <a:xfrm rot="10800000">
            <a:off x="6760582" y="6296399"/>
            <a:ext cx="5431418" cy="142043"/>
            <a:chOff x="1315611" y="435006"/>
            <a:chExt cx="5431418" cy="142043"/>
          </a:xfrm>
        </p:grpSpPr>
        <p:cxnSp>
          <p:nvCxnSpPr>
            <p:cNvPr id="14" name="Łącznik prosty 13">
              <a:extLst>
                <a:ext uri="{FF2B5EF4-FFF2-40B4-BE49-F238E27FC236}">
                  <a16:creationId xmlns:a16="http://schemas.microsoft.com/office/drawing/2014/main" id="{CE8A94FC-75E2-4E5A-A0B9-7E862789C2B9}"/>
                </a:ext>
              </a:extLst>
            </p:cNvPr>
            <p:cNvCxnSpPr>
              <a:cxnSpLocks/>
            </p:cNvCxnSpPr>
            <p:nvPr/>
          </p:nvCxnSpPr>
          <p:spPr>
            <a:xfrm rot="10800000" flipH="1">
              <a:off x="1315611" y="506027"/>
              <a:ext cx="5431417" cy="0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Łącznik prosty 14">
              <a:extLst>
                <a:ext uri="{FF2B5EF4-FFF2-40B4-BE49-F238E27FC236}">
                  <a16:creationId xmlns:a16="http://schemas.microsoft.com/office/drawing/2014/main" id="{2AC861CA-1030-7B5D-2DBD-5BFAF3CCDAA6}"/>
                </a:ext>
              </a:extLst>
            </p:cNvPr>
            <p:cNvCxnSpPr/>
            <p:nvPr/>
          </p:nvCxnSpPr>
          <p:spPr>
            <a:xfrm>
              <a:off x="6747029" y="435006"/>
              <a:ext cx="0" cy="142043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" name="Grupa 1">
            <a:extLst>
              <a:ext uri="{FF2B5EF4-FFF2-40B4-BE49-F238E27FC236}">
                <a16:creationId xmlns:a16="http://schemas.microsoft.com/office/drawing/2014/main" id="{7910EA3B-5A86-E11C-6EFF-574FF81E3E04}"/>
              </a:ext>
            </a:extLst>
          </p:cNvPr>
          <p:cNvGrpSpPr/>
          <p:nvPr/>
        </p:nvGrpSpPr>
        <p:grpSpPr>
          <a:xfrm>
            <a:off x="11084833" y="0"/>
            <a:ext cx="790916" cy="776133"/>
            <a:chOff x="11084833" y="0"/>
            <a:chExt cx="790916" cy="776133"/>
          </a:xfrm>
        </p:grpSpPr>
        <p:sp>
          <p:nvSpPr>
            <p:cNvPr id="11" name="Prostokąt 10">
              <a:extLst>
                <a:ext uri="{FF2B5EF4-FFF2-40B4-BE49-F238E27FC236}">
                  <a16:creationId xmlns:a16="http://schemas.microsoft.com/office/drawing/2014/main" id="{E163316C-C04E-7150-4844-6542CCBA2C3F}"/>
                </a:ext>
              </a:extLst>
            </p:cNvPr>
            <p:cNvSpPr/>
            <p:nvPr/>
          </p:nvSpPr>
          <p:spPr>
            <a:xfrm>
              <a:off x="11084833" y="0"/>
              <a:ext cx="790916" cy="776133"/>
            </a:xfrm>
            <a:prstGeom prst="rect">
              <a:avLst/>
            </a:prstGeom>
            <a:solidFill>
              <a:srgbClr val="C014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5" name="pole tekstowe 24">
              <a:extLst>
                <a:ext uri="{FF2B5EF4-FFF2-40B4-BE49-F238E27FC236}">
                  <a16:creationId xmlns:a16="http://schemas.microsoft.com/office/drawing/2014/main" id="{C29695CA-4625-6BC3-6CE4-9079D21314DE}"/>
                </a:ext>
              </a:extLst>
            </p:cNvPr>
            <p:cNvSpPr txBox="1"/>
            <p:nvPr/>
          </p:nvSpPr>
          <p:spPr>
            <a:xfrm>
              <a:off x="11252378" y="157233"/>
              <a:ext cx="5205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400" dirty="0">
                  <a:solidFill>
                    <a:schemeClr val="bg1"/>
                  </a:solidFill>
                </a:rPr>
                <a:t>09</a:t>
              </a:r>
            </a:p>
          </p:txBody>
        </p:sp>
      </p:grpSp>
      <p:pic>
        <p:nvPicPr>
          <p:cNvPr id="10" name="Obraz 9">
            <a:extLst>
              <a:ext uri="{FF2B5EF4-FFF2-40B4-BE49-F238E27FC236}">
                <a16:creationId xmlns:a16="http://schemas.microsoft.com/office/drawing/2014/main" id="{1BE12CB0-6635-4C29-2F3A-F1FC12CBD5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409" y="1385603"/>
            <a:ext cx="6035174" cy="2851420"/>
          </a:xfrm>
          <a:prstGeom prst="rect">
            <a:avLst/>
          </a:prstGeom>
        </p:spPr>
      </p:pic>
      <p:sp>
        <p:nvSpPr>
          <p:cNvPr id="17" name="pole tekstowe 16">
            <a:extLst>
              <a:ext uri="{FF2B5EF4-FFF2-40B4-BE49-F238E27FC236}">
                <a16:creationId xmlns:a16="http://schemas.microsoft.com/office/drawing/2014/main" id="{8247CCED-5F41-F400-87E7-C3A649A31E1C}"/>
              </a:ext>
            </a:extLst>
          </p:cNvPr>
          <p:cNvSpPr txBox="1"/>
          <p:nvPr/>
        </p:nvSpPr>
        <p:spPr>
          <a:xfrm>
            <a:off x="725409" y="4531417"/>
            <a:ext cx="567539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600" dirty="0"/>
              <a:t>ZC  - Impedancja ciała ludzkiego</a:t>
            </a:r>
          </a:p>
          <a:p>
            <a:r>
              <a:rPr lang="pl-PL" sz="1600" dirty="0"/>
              <a:t>RS  - Rezystancja podłogi i obuwia</a:t>
            </a:r>
          </a:p>
          <a:p>
            <a:r>
              <a:rPr lang="pl-PL" sz="1600" dirty="0"/>
              <a:t>RE - Rezystancja uziemienia części przewodzącej dostępnej</a:t>
            </a:r>
          </a:p>
          <a:p>
            <a:r>
              <a:rPr lang="pl-PL" sz="1600" dirty="0" err="1"/>
              <a:t>If</a:t>
            </a:r>
            <a:r>
              <a:rPr lang="pl-PL" sz="1600" dirty="0"/>
              <a:t>   - Prąd zakłóceniowy</a:t>
            </a:r>
          </a:p>
        </p:txBody>
      </p:sp>
      <p:sp>
        <p:nvSpPr>
          <p:cNvPr id="22" name="pole tekstowe 21">
            <a:extLst>
              <a:ext uri="{FF2B5EF4-FFF2-40B4-BE49-F238E27FC236}">
                <a16:creationId xmlns:a16="http://schemas.microsoft.com/office/drawing/2014/main" id="{6090BD5F-878A-8863-0606-29227F8CF9CB}"/>
              </a:ext>
            </a:extLst>
          </p:cNvPr>
          <p:cNvSpPr txBox="1"/>
          <p:nvPr/>
        </p:nvSpPr>
        <p:spPr>
          <a:xfrm>
            <a:off x="5920330" y="4460395"/>
            <a:ext cx="516450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/>
              <a:t>UR- Napięcie </a:t>
            </a:r>
            <a:r>
              <a:rPr lang="pl-PL" dirty="0" err="1"/>
              <a:t>rażeniowe</a:t>
            </a:r>
            <a:endParaRPr lang="pl-PL" dirty="0"/>
          </a:p>
          <a:p>
            <a:r>
              <a:rPr lang="pl-PL" dirty="0" err="1"/>
              <a:t>Us</a:t>
            </a:r>
            <a:r>
              <a:rPr lang="pl-PL" dirty="0"/>
              <a:t>- Spadek napięcia na rezystancji podłoga / obuwie</a:t>
            </a:r>
          </a:p>
          <a:p>
            <a:r>
              <a:rPr lang="pl-PL" dirty="0"/>
              <a:t>Uf - Napięcie zakłóceniowe </a:t>
            </a:r>
          </a:p>
          <a:p>
            <a:r>
              <a:rPr lang="pl-PL" dirty="0"/>
              <a:t>(Uf=</a:t>
            </a:r>
            <a:r>
              <a:rPr lang="pl-PL" dirty="0" err="1"/>
              <a:t>UR+Us</a:t>
            </a:r>
            <a:r>
              <a:rPr lang="pl-PL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406963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205AD8-C4B2-81E7-1060-0837B28927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a 5">
            <a:extLst>
              <a:ext uri="{FF2B5EF4-FFF2-40B4-BE49-F238E27FC236}">
                <a16:creationId xmlns:a16="http://schemas.microsoft.com/office/drawing/2014/main" id="{FD48A684-0A5A-7B3A-B7D0-1B19A52B31F8}"/>
              </a:ext>
            </a:extLst>
          </p:cNvPr>
          <p:cNvGrpSpPr/>
          <p:nvPr/>
        </p:nvGrpSpPr>
        <p:grpSpPr>
          <a:xfrm>
            <a:off x="0" y="419558"/>
            <a:ext cx="6751057" cy="142043"/>
            <a:chOff x="-4028" y="438181"/>
            <a:chExt cx="6751057" cy="142043"/>
          </a:xfrm>
        </p:grpSpPr>
        <p:cxnSp>
          <p:nvCxnSpPr>
            <p:cNvPr id="7" name="Łącznik prosty 6">
              <a:extLst>
                <a:ext uri="{FF2B5EF4-FFF2-40B4-BE49-F238E27FC236}">
                  <a16:creationId xmlns:a16="http://schemas.microsoft.com/office/drawing/2014/main" id="{742677FF-1833-7F83-18C1-D61E8ED78ABF}"/>
                </a:ext>
              </a:extLst>
            </p:cNvPr>
            <p:cNvCxnSpPr>
              <a:cxnSpLocks/>
            </p:cNvCxnSpPr>
            <p:nvPr/>
          </p:nvCxnSpPr>
          <p:spPr>
            <a:xfrm>
              <a:off x="-4028" y="506027"/>
              <a:ext cx="6751057" cy="0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Łącznik prosty 7">
              <a:extLst>
                <a:ext uri="{FF2B5EF4-FFF2-40B4-BE49-F238E27FC236}">
                  <a16:creationId xmlns:a16="http://schemas.microsoft.com/office/drawing/2014/main" id="{D8A00CE7-BACA-ED62-5899-9AF7CD378C78}"/>
                </a:ext>
              </a:extLst>
            </p:cNvPr>
            <p:cNvCxnSpPr/>
            <p:nvPr/>
          </p:nvCxnSpPr>
          <p:spPr>
            <a:xfrm>
              <a:off x="6747029" y="438181"/>
              <a:ext cx="0" cy="142043"/>
            </a:xfrm>
            <a:prstGeom prst="line">
              <a:avLst/>
            </a:prstGeom>
            <a:ln w="19050">
              <a:solidFill>
                <a:srgbClr val="60606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8521B2FA-A75A-5991-75E6-413ECCB14544}"/>
              </a:ext>
            </a:extLst>
          </p:cNvPr>
          <p:cNvSpPr txBox="1"/>
          <p:nvPr/>
        </p:nvSpPr>
        <p:spPr>
          <a:xfrm>
            <a:off x="860083" y="813252"/>
            <a:ext cx="10502016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900" b="1" dirty="0">
                <a:solidFill>
                  <a:srgbClr val="263779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Co powinniśmy mierzyć (sprawdzić)</a:t>
            </a:r>
          </a:p>
        </p:txBody>
      </p:sp>
      <p:grpSp>
        <p:nvGrpSpPr>
          <p:cNvPr id="13" name="Grupa 12">
            <a:extLst>
              <a:ext uri="{FF2B5EF4-FFF2-40B4-BE49-F238E27FC236}">
                <a16:creationId xmlns:a16="http://schemas.microsoft.com/office/drawing/2014/main" id="{C2B3E6AA-66D7-F693-F1A8-BF9054BE2D77}"/>
              </a:ext>
            </a:extLst>
          </p:cNvPr>
          <p:cNvGrpSpPr/>
          <p:nvPr/>
        </p:nvGrpSpPr>
        <p:grpSpPr>
          <a:xfrm rot="10800000">
            <a:off x="6760582" y="6296399"/>
            <a:ext cx="5431418" cy="142043"/>
            <a:chOff x="1315611" y="435006"/>
            <a:chExt cx="5431418" cy="142043"/>
          </a:xfrm>
        </p:grpSpPr>
        <p:cxnSp>
          <p:nvCxnSpPr>
            <p:cNvPr id="14" name="Łącznik prosty 13">
              <a:extLst>
                <a:ext uri="{FF2B5EF4-FFF2-40B4-BE49-F238E27FC236}">
                  <a16:creationId xmlns:a16="http://schemas.microsoft.com/office/drawing/2014/main" id="{FAB92D76-E008-6854-08F6-7B5111F79EEA}"/>
                </a:ext>
              </a:extLst>
            </p:cNvPr>
            <p:cNvCxnSpPr>
              <a:cxnSpLocks/>
            </p:cNvCxnSpPr>
            <p:nvPr/>
          </p:nvCxnSpPr>
          <p:spPr>
            <a:xfrm rot="10800000" flipH="1">
              <a:off x="1315611" y="506027"/>
              <a:ext cx="5431417" cy="0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Łącznik prosty 14">
              <a:extLst>
                <a:ext uri="{FF2B5EF4-FFF2-40B4-BE49-F238E27FC236}">
                  <a16:creationId xmlns:a16="http://schemas.microsoft.com/office/drawing/2014/main" id="{4335C2B9-39EE-AA81-1ECF-78EE208BE3C2}"/>
                </a:ext>
              </a:extLst>
            </p:cNvPr>
            <p:cNvCxnSpPr/>
            <p:nvPr/>
          </p:nvCxnSpPr>
          <p:spPr>
            <a:xfrm>
              <a:off x="6747029" y="435006"/>
              <a:ext cx="0" cy="142043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" name="Grupa 1">
            <a:extLst>
              <a:ext uri="{FF2B5EF4-FFF2-40B4-BE49-F238E27FC236}">
                <a16:creationId xmlns:a16="http://schemas.microsoft.com/office/drawing/2014/main" id="{1D189A00-FDD9-0355-B37B-D735B2F8CFE1}"/>
              </a:ext>
            </a:extLst>
          </p:cNvPr>
          <p:cNvGrpSpPr/>
          <p:nvPr/>
        </p:nvGrpSpPr>
        <p:grpSpPr>
          <a:xfrm>
            <a:off x="11084833" y="0"/>
            <a:ext cx="790916" cy="776133"/>
            <a:chOff x="11084833" y="0"/>
            <a:chExt cx="790916" cy="776133"/>
          </a:xfrm>
        </p:grpSpPr>
        <p:sp>
          <p:nvSpPr>
            <p:cNvPr id="11" name="Prostokąt 10">
              <a:extLst>
                <a:ext uri="{FF2B5EF4-FFF2-40B4-BE49-F238E27FC236}">
                  <a16:creationId xmlns:a16="http://schemas.microsoft.com/office/drawing/2014/main" id="{68653A9C-E20A-D53E-7D38-AA1DBCB4C81B}"/>
                </a:ext>
              </a:extLst>
            </p:cNvPr>
            <p:cNvSpPr/>
            <p:nvPr/>
          </p:nvSpPr>
          <p:spPr>
            <a:xfrm>
              <a:off x="11084833" y="0"/>
              <a:ext cx="790916" cy="776133"/>
            </a:xfrm>
            <a:prstGeom prst="rect">
              <a:avLst/>
            </a:prstGeom>
            <a:solidFill>
              <a:srgbClr val="C014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5" name="pole tekstowe 24">
              <a:extLst>
                <a:ext uri="{FF2B5EF4-FFF2-40B4-BE49-F238E27FC236}">
                  <a16:creationId xmlns:a16="http://schemas.microsoft.com/office/drawing/2014/main" id="{9D4A9092-D523-00DD-D555-2CBF1DDEC9BF}"/>
                </a:ext>
              </a:extLst>
            </p:cNvPr>
            <p:cNvSpPr txBox="1"/>
            <p:nvPr/>
          </p:nvSpPr>
          <p:spPr>
            <a:xfrm>
              <a:off x="11252378" y="157233"/>
              <a:ext cx="5205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400" dirty="0">
                  <a:solidFill>
                    <a:schemeClr val="bg1"/>
                  </a:solidFill>
                </a:rPr>
                <a:t>10</a:t>
              </a:r>
            </a:p>
          </p:txBody>
        </p:sp>
      </p:grp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1ECB9CD9-C34D-24C0-C58A-606EEC17E235}"/>
              </a:ext>
            </a:extLst>
          </p:cNvPr>
          <p:cNvSpPr txBox="1"/>
          <p:nvPr/>
        </p:nvSpPr>
        <p:spPr>
          <a:xfrm>
            <a:off x="860083" y="2059821"/>
            <a:ext cx="6192567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pl-PL" sz="2000" dirty="0"/>
              <a:t>Oględziny</a:t>
            </a:r>
          </a:p>
          <a:p>
            <a:pPr marL="342900" indent="-342900">
              <a:buAutoNum type="arabicPeriod"/>
            </a:pPr>
            <a:r>
              <a:rPr lang="pl-PL" sz="2000" dirty="0"/>
              <a:t>Próby funkcjonalne</a:t>
            </a:r>
          </a:p>
          <a:p>
            <a:pPr marL="342900" indent="-342900">
              <a:buAutoNum type="arabicPeriod"/>
            </a:pPr>
            <a:r>
              <a:rPr lang="pl-PL" sz="2000" dirty="0"/>
              <a:t>Ciągłość przewodów</a:t>
            </a:r>
          </a:p>
          <a:p>
            <a:pPr marL="342900" indent="-342900">
              <a:buAutoNum type="arabicPeriod"/>
            </a:pPr>
            <a:r>
              <a:rPr lang="pl-PL" sz="2000" dirty="0"/>
              <a:t>Rezystancja izolacji instalacji elektrycznej</a:t>
            </a:r>
          </a:p>
          <a:p>
            <a:pPr marL="342900" indent="-342900">
              <a:buAutoNum type="arabicPeriod"/>
            </a:pPr>
            <a:r>
              <a:rPr lang="pl-PL" sz="2000" dirty="0"/>
              <a:t>Rezystancja izolacji podług i ścian</a:t>
            </a:r>
          </a:p>
          <a:p>
            <a:pPr marL="342900" indent="-342900">
              <a:buAutoNum type="arabicPeriod"/>
            </a:pPr>
            <a:r>
              <a:rPr lang="pl-PL" sz="2000" dirty="0"/>
              <a:t>Ochrona za pomocą samoczynnego wyłączenia zasilania i uziemienia</a:t>
            </a:r>
          </a:p>
          <a:p>
            <a:pPr marL="342900" indent="-342900">
              <a:buAutoNum type="arabicPeriod"/>
            </a:pPr>
            <a:r>
              <a:rPr lang="pl-PL" sz="2000" dirty="0"/>
              <a:t>Ochrona uzupełniająca (pomiary RCD)</a:t>
            </a:r>
          </a:p>
          <a:p>
            <a:pPr marL="342900" indent="-342900">
              <a:buAutoNum type="arabicPeriod"/>
            </a:pPr>
            <a:r>
              <a:rPr lang="pl-PL" sz="2000" dirty="0"/>
              <a:t>Sprawdzenie biegunowości</a:t>
            </a:r>
          </a:p>
          <a:p>
            <a:pPr marL="342900" indent="-342900">
              <a:buAutoNum type="arabicPeriod"/>
            </a:pPr>
            <a:r>
              <a:rPr lang="pl-PL" sz="2000" dirty="0"/>
              <a:t>Sprawdzenie kolejności faz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F9821B81-8735-5552-5B3A-CB9F9402D7F7}"/>
              </a:ext>
            </a:extLst>
          </p:cNvPr>
          <p:cNvSpPr txBox="1"/>
          <p:nvPr/>
        </p:nvSpPr>
        <p:spPr>
          <a:xfrm rot="1766355">
            <a:off x="6930186" y="3369761"/>
            <a:ext cx="36541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dirty="0">
                <a:solidFill>
                  <a:srgbClr val="C01422"/>
                </a:solidFill>
              </a:rPr>
              <a:t>Norma PN-HD 60364-6 </a:t>
            </a:r>
          </a:p>
        </p:txBody>
      </p:sp>
    </p:spTree>
    <p:extLst>
      <p:ext uri="{BB962C8B-B14F-4D97-AF65-F5344CB8AC3E}">
        <p14:creationId xmlns:p14="http://schemas.microsoft.com/office/powerpoint/2010/main" val="42591655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688692-EA73-4527-5353-B31DC7BCC8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a 5">
            <a:extLst>
              <a:ext uri="{FF2B5EF4-FFF2-40B4-BE49-F238E27FC236}">
                <a16:creationId xmlns:a16="http://schemas.microsoft.com/office/drawing/2014/main" id="{A7156A8F-241B-BF62-524B-2426B4AB2B50}"/>
              </a:ext>
            </a:extLst>
          </p:cNvPr>
          <p:cNvGrpSpPr/>
          <p:nvPr/>
        </p:nvGrpSpPr>
        <p:grpSpPr>
          <a:xfrm>
            <a:off x="0" y="419558"/>
            <a:ext cx="6751057" cy="142043"/>
            <a:chOff x="-4028" y="438181"/>
            <a:chExt cx="6751057" cy="142043"/>
          </a:xfrm>
        </p:grpSpPr>
        <p:cxnSp>
          <p:nvCxnSpPr>
            <p:cNvPr id="7" name="Łącznik prosty 6">
              <a:extLst>
                <a:ext uri="{FF2B5EF4-FFF2-40B4-BE49-F238E27FC236}">
                  <a16:creationId xmlns:a16="http://schemas.microsoft.com/office/drawing/2014/main" id="{F933C01F-0D88-B8C1-B4C2-05DFD3AB83BF}"/>
                </a:ext>
              </a:extLst>
            </p:cNvPr>
            <p:cNvCxnSpPr>
              <a:cxnSpLocks/>
            </p:cNvCxnSpPr>
            <p:nvPr/>
          </p:nvCxnSpPr>
          <p:spPr>
            <a:xfrm>
              <a:off x="-4028" y="506027"/>
              <a:ext cx="6751057" cy="0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Łącznik prosty 7">
              <a:extLst>
                <a:ext uri="{FF2B5EF4-FFF2-40B4-BE49-F238E27FC236}">
                  <a16:creationId xmlns:a16="http://schemas.microsoft.com/office/drawing/2014/main" id="{B96AE627-222A-5184-68D8-0AD5FDFA59F6}"/>
                </a:ext>
              </a:extLst>
            </p:cNvPr>
            <p:cNvCxnSpPr/>
            <p:nvPr/>
          </p:nvCxnSpPr>
          <p:spPr>
            <a:xfrm>
              <a:off x="6747029" y="438181"/>
              <a:ext cx="0" cy="142043"/>
            </a:xfrm>
            <a:prstGeom prst="line">
              <a:avLst/>
            </a:prstGeom>
            <a:ln w="19050">
              <a:solidFill>
                <a:srgbClr val="60606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AC1E1EBE-9A75-7CB7-1521-A53ACE61696F}"/>
              </a:ext>
            </a:extLst>
          </p:cNvPr>
          <p:cNvSpPr txBox="1"/>
          <p:nvPr/>
        </p:nvSpPr>
        <p:spPr>
          <a:xfrm>
            <a:off x="860083" y="813252"/>
            <a:ext cx="10502016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900" b="1" dirty="0">
                <a:solidFill>
                  <a:srgbClr val="263779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Jak często powinniśmy mierzyć</a:t>
            </a:r>
          </a:p>
        </p:txBody>
      </p:sp>
      <p:grpSp>
        <p:nvGrpSpPr>
          <p:cNvPr id="13" name="Grupa 12">
            <a:extLst>
              <a:ext uri="{FF2B5EF4-FFF2-40B4-BE49-F238E27FC236}">
                <a16:creationId xmlns:a16="http://schemas.microsoft.com/office/drawing/2014/main" id="{1BD19DF7-BFE5-6D5A-2600-FE126A9534AF}"/>
              </a:ext>
            </a:extLst>
          </p:cNvPr>
          <p:cNvGrpSpPr/>
          <p:nvPr/>
        </p:nvGrpSpPr>
        <p:grpSpPr>
          <a:xfrm rot="10800000">
            <a:off x="6760582" y="6296399"/>
            <a:ext cx="5431418" cy="142043"/>
            <a:chOff x="1315611" y="435006"/>
            <a:chExt cx="5431418" cy="142043"/>
          </a:xfrm>
        </p:grpSpPr>
        <p:cxnSp>
          <p:nvCxnSpPr>
            <p:cNvPr id="14" name="Łącznik prosty 13">
              <a:extLst>
                <a:ext uri="{FF2B5EF4-FFF2-40B4-BE49-F238E27FC236}">
                  <a16:creationId xmlns:a16="http://schemas.microsoft.com/office/drawing/2014/main" id="{6D95654E-CC6E-9A93-C653-DF2B49D6DC72}"/>
                </a:ext>
              </a:extLst>
            </p:cNvPr>
            <p:cNvCxnSpPr>
              <a:cxnSpLocks/>
            </p:cNvCxnSpPr>
            <p:nvPr/>
          </p:nvCxnSpPr>
          <p:spPr>
            <a:xfrm rot="10800000" flipH="1">
              <a:off x="1315611" y="506027"/>
              <a:ext cx="5431417" cy="0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Łącznik prosty 14">
              <a:extLst>
                <a:ext uri="{FF2B5EF4-FFF2-40B4-BE49-F238E27FC236}">
                  <a16:creationId xmlns:a16="http://schemas.microsoft.com/office/drawing/2014/main" id="{E637A129-2278-55A7-3C60-C02CF1A0C24C}"/>
                </a:ext>
              </a:extLst>
            </p:cNvPr>
            <p:cNvCxnSpPr/>
            <p:nvPr/>
          </p:nvCxnSpPr>
          <p:spPr>
            <a:xfrm>
              <a:off x="6747029" y="435006"/>
              <a:ext cx="0" cy="142043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" name="Grupa 1">
            <a:extLst>
              <a:ext uri="{FF2B5EF4-FFF2-40B4-BE49-F238E27FC236}">
                <a16:creationId xmlns:a16="http://schemas.microsoft.com/office/drawing/2014/main" id="{F83FDDD1-DD84-45AF-8F4D-2DA3E4BEF797}"/>
              </a:ext>
            </a:extLst>
          </p:cNvPr>
          <p:cNvGrpSpPr/>
          <p:nvPr/>
        </p:nvGrpSpPr>
        <p:grpSpPr>
          <a:xfrm>
            <a:off x="11084833" y="0"/>
            <a:ext cx="790916" cy="776133"/>
            <a:chOff x="11084833" y="0"/>
            <a:chExt cx="790916" cy="776133"/>
          </a:xfrm>
        </p:grpSpPr>
        <p:sp>
          <p:nvSpPr>
            <p:cNvPr id="11" name="Prostokąt 10">
              <a:extLst>
                <a:ext uri="{FF2B5EF4-FFF2-40B4-BE49-F238E27FC236}">
                  <a16:creationId xmlns:a16="http://schemas.microsoft.com/office/drawing/2014/main" id="{0F7F5BFB-20F9-0E46-E0F7-C164824AFEF9}"/>
                </a:ext>
              </a:extLst>
            </p:cNvPr>
            <p:cNvSpPr/>
            <p:nvPr/>
          </p:nvSpPr>
          <p:spPr>
            <a:xfrm>
              <a:off x="11084833" y="0"/>
              <a:ext cx="790916" cy="776133"/>
            </a:xfrm>
            <a:prstGeom prst="rect">
              <a:avLst/>
            </a:prstGeom>
            <a:solidFill>
              <a:srgbClr val="C014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5" name="pole tekstowe 24">
              <a:extLst>
                <a:ext uri="{FF2B5EF4-FFF2-40B4-BE49-F238E27FC236}">
                  <a16:creationId xmlns:a16="http://schemas.microsoft.com/office/drawing/2014/main" id="{CB813CA3-DCDE-48EF-E40D-E97875F29C75}"/>
                </a:ext>
              </a:extLst>
            </p:cNvPr>
            <p:cNvSpPr txBox="1"/>
            <p:nvPr/>
          </p:nvSpPr>
          <p:spPr>
            <a:xfrm>
              <a:off x="11252378" y="157233"/>
              <a:ext cx="5205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400" dirty="0">
                  <a:solidFill>
                    <a:schemeClr val="bg1"/>
                  </a:solidFill>
                </a:rPr>
                <a:t>11</a:t>
              </a:r>
            </a:p>
          </p:txBody>
        </p:sp>
      </p:grp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0F0FEBAA-EBB7-FA15-5319-05FB94918BCC}"/>
              </a:ext>
            </a:extLst>
          </p:cNvPr>
          <p:cNvSpPr txBox="1"/>
          <p:nvPr/>
        </p:nvSpPr>
        <p:spPr>
          <a:xfrm>
            <a:off x="760495" y="1809120"/>
            <a:ext cx="7894618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000" b="1" dirty="0"/>
              <a:t>Art. 62. 1. </a:t>
            </a:r>
            <a:r>
              <a:rPr lang="pl-PL" sz="2000" dirty="0"/>
              <a:t>Obiekty budowlane powinny być w czasie ich użytkowania poddawane przez właściciela lub zarządcę kontroli:</a:t>
            </a:r>
          </a:p>
          <a:p>
            <a:r>
              <a:rPr lang="pl-PL" sz="2000" dirty="0"/>
              <a:t>1) okresowej, co najmniej raz w roku, polegającej na sprawdzeniu stanu technicznego:</a:t>
            </a:r>
          </a:p>
          <a:p>
            <a:r>
              <a:rPr lang="pl-PL" sz="2000" dirty="0"/>
              <a:t>a) elementów budynku, budowli i instalacji narażonych na szkodliwe</a:t>
            </a:r>
          </a:p>
          <a:p>
            <a:r>
              <a:rPr lang="pl-PL" sz="2000" dirty="0"/>
              <a:t>wpływy atmosferyczne i niszczące działania czynników występujących </a:t>
            </a:r>
          </a:p>
          <a:p>
            <a:r>
              <a:rPr lang="pl-PL" sz="2000" dirty="0"/>
              <a:t>podczas użytkowania obiektu,</a:t>
            </a:r>
          </a:p>
          <a:p>
            <a:r>
              <a:rPr lang="pl-PL" sz="2000" dirty="0"/>
              <a:t>b) instalacji i urządzeń służących ochronie środowiska,</a:t>
            </a:r>
          </a:p>
          <a:p>
            <a:r>
              <a:rPr lang="pl-PL" sz="2000" dirty="0"/>
              <a:t>c) instalacji gazowych oraz przewodów kominowych (dymowych,</a:t>
            </a:r>
          </a:p>
          <a:p>
            <a:r>
              <a:rPr lang="pl-PL" sz="2000" dirty="0"/>
              <a:t>     spalinowych i wentylacyjnych);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02E0CBDD-32CC-4D36-9A93-97A46F5E39B4}"/>
              </a:ext>
            </a:extLst>
          </p:cNvPr>
          <p:cNvSpPr txBox="1"/>
          <p:nvPr/>
        </p:nvSpPr>
        <p:spPr>
          <a:xfrm rot="1766355">
            <a:off x="8532650" y="2873019"/>
            <a:ext cx="365416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dirty="0">
                <a:solidFill>
                  <a:srgbClr val="C01422"/>
                </a:solidFill>
              </a:rPr>
              <a:t>Artykuł 62 Prawo budowlane</a:t>
            </a:r>
          </a:p>
        </p:txBody>
      </p:sp>
    </p:spTree>
    <p:extLst>
      <p:ext uri="{BB962C8B-B14F-4D97-AF65-F5344CB8AC3E}">
        <p14:creationId xmlns:p14="http://schemas.microsoft.com/office/powerpoint/2010/main" val="35277030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2083F2-C4A9-599D-889E-D840697EF1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a 5">
            <a:extLst>
              <a:ext uri="{FF2B5EF4-FFF2-40B4-BE49-F238E27FC236}">
                <a16:creationId xmlns:a16="http://schemas.microsoft.com/office/drawing/2014/main" id="{DBC1F695-1FE8-8EC7-02DA-74740D434C67}"/>
              </a:ext>
            </a:extLst>
          </p:cNvPr>
          <p:cNvGrpSpPr/>
          <p:nvPr/>
        </p:nvGrpSpPr>
        <p:grpSpPr>
          <a:xfrm>
            <a:off x="0" y="419558"/>
            <a:ext cx="6751057" cy="142043"/>
            <a:chOff x="-4028" y="438181"/>
            <a:chExt cx="6751057" cy="142043"/>
          </a:xfrm>
        </p:grpSpPr>
        <p:cxnSp>
          <p:nvCxnSpPr>
            <p:cNvPr id="7" name="Łącznik prosty 6">
              <a:extLst>
                <a:ext uri="{FF2B5EF4-FFF2-40B4-BE49-F238E27FC236}">
                  <a16:creationId xmlns:a16="http://schemas.microsoft.com/office/drawing/2014/main" id="{FD228112-AF6A-63FD-0A1C-35597969EACB}"/>
                </a:ext>
              </a:extLst>
            </p:cNvPr>
            <p:cNvCxnSpPr>
              <a:cxnSpLocks/>
            </p:cNvCxnSpPr>
            <p:nvPr/>
          </p:nvCxnSpPr>
          <p:spPr>
            <a:xfrm>
              <a:off x="-4028" y="506027"/>
              <a:ext cx="6751057" cy="0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Łącznik prosty 7">
              <a:extLst>
                <a:ext uri="{FF2B5EF4-FFF2-40B4-BE49-F238E27FC236}">
                  <a16:creationId xmlns:a16="http://schemas.microsoft.com/office/drawing/2014/main" id="{E102DF41-40F9-239A-83AA-D0497B6597C6}"/>
                </a:ext>
              </a:extLst>
            </p:cNvPr>
            <p:cNvCxnSpPr/>
            <p:nvPr/>
          </p:nvCxnSpPr>
          <p:spPr>
            <a:xfrm>
              <a:off x="6747029" y="438181"/>
              <a:ext cx="0" cy="142043"/>
            </a:xfrm>
            <a:prstGeom prst="line">
              <a:avLst/>
            </a:prstGeom>
            <a:ln w="19050">
              <a:solidFill>
                <a:srgbClr val="60606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DDE3D803-44EA-00FF-1A4D-84CA69CEBB59}"/>
              </a:ext>
            </a:extLst>
          </p:cNvPr>
          <p:cNvSpPr txBox="1"/>
          <p:nvPr/>
        </p:nvSpPr>
        <p:spPr>
          <a:xfrm>
            <a:off x="860083" y="813252"/>
            <a:ext cx="10502016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900" b="1" dirty="0">
                <a:solidFill>
                  <a:srgbClr val="263779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Jak często powinniśmy mierzyć</a:t>
            </a:r>
          </a:p>
        </p:txBody>
      </p:sp>
      <p:grpSp>
        <p:nvGrpSpPr>
          <p:cNvPr id="13" name="Grupa 12">
            <a:extLst>
              <a:ext uri="{FF2B5EF4-FFF2-40B4-BE49-F238E27FC236}">
                <a16:creationId xmlns:a16="http://schemas.microsoft.com/office/drawing/2014/main" id="{7E517F4A-9189-C266-2E71-5FD1143DB1FD}"/>
              </a:ext>
            </a:extLst>
          </p:cNvPr>
          <p:cNvGrpSpPr/>
          <p:nvPr/>
        </p:nvGrpSpPr>
        <p:grpSpPr>
          <a:xfrm rot="10800000">
            <a:off x="6760582" y="6296399"/>
            <a:ext cx="5431418" cy="142043"/>
            <a:chOff x="1315611" y="435006"/>
            <a:chExt cx="5431418" cy="142043"/>
          </a:xfrm>
        </p:grpSpPr>
        <p:cxnSp>
          <p:nvCxnSpPr>
            <p:cNvPr id="14" name="Łącznik prosty 13">
              <a:extLst>
                <a:ext uri="{FF2B5EF4-FFF2-40B4-BE49-F238E27FC236}">
                  <a16:creationId xmlns:a16="http://schemas.microsoft.com/office/drawing/2014/main" id="{C270F620-4CBF-115F-8FF3-C675175ED5D7}"/>
                </a:ext>
              </a:extLst>
            </p:cNvPr>
            <p:cNvCxnSpPr>
              <a:cxnSpLocks/>
            </p:cNvCxnSpPr>
            <p:nvPr/>
          </p:nvCxnSpPr>
          <p:spPr>
            <a:xfrm rot="10800000" flipH="1">
              <a:off x="1315611" y="506027"/>
              <a:ext cx="5431417" cy="0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Łącznik prosty 14">
              <a:extLst>
                <a:ext uri="{FF2B5EF4-FFF2-40B4-BE49-F238E27FC236}">
                  <a16:creationId xmlns:a16="http://schemas.microsoft.com/office/drawing/2014/main" id="{D7B700CC-012E-772A-F03E-8933BCFE8D63}"/>
                </a:ext>
              </a:extLst>
            </p:cNvPr>
            <p:cNvCxnSpPr/>
            <p:nvPr/>
          </p:nvCxnSpPr>
          <p:spPr>
            <a:xfrm>
              <a:off x="6747029" y="435006"/>
              <a:ext cx="0" cy="142043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" name="Grupa 1">
            <a:extLst>
              <a:ext uri="{FF2B5EF4-FFF2-40B4-BE49-F238E27FC236}">
                <a16:creationId xmlns:a16="http://schemas.microsoft.com/office/drawing/2014/main" id="{3FA72F79-66FB-8904-CF30-1595536FA620}"/>
              </a:ext>
            </a:extLst>
          </p:cNvPr>
          <p:cNvGrpSpPr/>
          <p:nvPr/>
        </p:nvGrpSpPr>
        <p:grpSpPr>
          <a:xfrm>
            <a:off x="11084833" y="0"/>
            <a:ext cx="790916" cy="776133"/>
            <a:chOff x="11084833" y="0"/>
            <a:chExt cx="790916" cy="776133"/>
          </a:xfrm>
        </p:grpSpPr>
        <p:sp>
          <p:nvSpPr>
            <p:cNvPr id="11" name="Prostokąt 10">
              <a:extLst>
                <a:ext uri="{FF2B5EF4-FFF2-40B4-BE49-F238E27FC236}">
                  <a16:creationId xmlns:a16="http://schemas.microsoft.com/office/drawing/2014/main" id="{912A45CA-6C9F-7FE8-65C6-B6CB77D9A4CA}"/>
                </a:ext>
              </a:extLst>
            </p:cNvPr>
            <p:cNvSpPr/>
            <p:nvPr/>
          </p:nvSpPr>
          <p:spPr>
            <a:xfrm>
              <a:off x="11084833" y="0"/>
              <a:ext cx="790916" cy="776133"/>
            </a:xfrm>
            <a:prstGeom prst="rect">
              <a:avLst/>
            </a:prstGeom>
            <a:solidFill>
              <a:srgbClr val="C014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5" name="pole tekstowe 24">
              <a:extLst>
                <a:ext uri="{FF2B5EF4-FFF2-40B4-BE49-F238E27FC236}">
                  <a16:creationId xmlns:a16="http://schemas.microsoft.com/office/drawing/2014/main" id="{4B441FF2-B222-3027-816E-BBEECB06D7B2}"/>
                </a:ext>
              </a:extLst>
            </p:cNvPr>
            <p:cNvSpPr txBox="1"/>
            <p:nvPr/>
          </p:nvSpPr>
          <p:spPr>
            <a:xfrm>
              <a:off x="11252378" y="157233"/>
              <a:ext cx="5205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400" dirty="0">
                  <a:solidFill>
                    <a:schemeClr val="bg1"/>
                  </a:solidFill>
                </a:rPr>
                <a:t>12</a:t>
              </a:r>
            </a:p>
          </p:txBody>
        </p:sp>
      </p:grp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05A0516E-51E2-A7C3-0537-0DEE081766C9}"/>
              </a:ext>
            </a:extLst>
          </p:cNvPr>
          <p:cNvSpPr txBox="1"/>
          <p:nvPr/>
        </p:nvSpPr>
        <p:spPr>
          <a:xfrm>
            <a:off x="760495" y="1809120"/>
            <a:ext cx="8428772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000" b="1" dirty="0"/>
              <a:t>Art. 62. 1. </a:t>
            </a:r>
            <a:r>
              <a:rPr lang="pl-PL" sz="2000" dirty="0"/>
              <a:t>Obiekty budowlane powinny być w czasie ich użytkowania poddawane przez właściciela lub zarządcę kontroli:</a:t>
            </a:r>
          </a:p>
          <a:p>
            <a:r>
              <a:rPr lang="pl-PL" sz="2000" dirty="0"/>
              <a:t>2) okresowej, co najmniej raz na 5lat, polegającej na sprawdzeniu stanu</a:t>
            </a:r>
          </a:p>
          <a:p>
            <a:r>
              <a:rPr lang="pl-PL" sz="2000" dirty="0"/>
              <a:t>technicznego i przydatności do użytkowania obiektu budowlanego, estetyki obiektu budowlanego oraz jego otoczenia; kontrolą tą powinno być objęte również badanie instalacji elektrycznej i piorunochronnej w zakresie stanu sprawności połączeń, osprzętu, zabezpieczeń i środków ochrony od porażeń, oporności izolacji przewodów oraz uziemień instalacji i aparatów;</a:t>
            </a:r>
          </a:p>
          <a:p>
            <a:r>
              <a:rPr lang="pl-PL" sz="2000" dirty="0"/>
              <a:t>3) okresowej w zakresie, o którym mowa w pkt 1, co najmniej dwa razy w roku,</a:t>
            </a:r>
          </a:p>
          <a:p>
            <a:r>
              <a:rPr lang="pl-PL" sz="2000" dirty="0"/>
              <a:t>Zmiana w pkt 3 w ust. 1 w art. 62 weszła w życie z dn. 1.07.2021 r. (Dz. U. z 2020 r. poz. 2320).</a:t>
            </a:r>
          </a:p>
          <a:p>
            <a:r>
              <a:rPr lang="pl-PL" sz="2000" dirty="0"/>
              <a:t>budynków obiektów budowlanych o powierzchni dachu przekraczającej 1000 m2; osoba dokonująca kontroli jest obowiązana bezzwłocznie [pisemnie] zawiadomić organ nadzoru budowlanego o przeprowadzonej kontroli;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526885A6-487B-3307-FE2A-0BB41E460A7F}"/>
              </a:ext>
            </a:extLst>
          </p:cNvPr>
          <p:cNvSpPr txBox="1"/>
          <p:nvPr/>
        </p:nvSpPr>
        <p:spPr>
          <a:xfrm rot="1766355">
            <a:off x="8994832" y="2536021"/>
            <a:ext cx="294598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dirty="0">
                <a:solidFill>
                  <a:srgbClr val="C01422"/>
                </a:solidFill>
              </a:rPr>
              <a:t>Artykuł 62 Prawo budowlane</a:t>
            </a:r>
          </a:p>
        </p:txBody>
      </p:sp>
    </p:spTree>
    <p:extLst>
      <p:ext uri="{BB962C8B-B14F-4D97-AF65-F5344CB8AC3E}">
        <p14:creationId xmlns:p14="http://schemas.microsoft.com/office/powerpoint/2010/main" val="3635509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52C59D-ECC2-61A1-0D99-0FF85C4C44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a 5">
            <a:extLst>
              <a:ext uri="{FF2B5EF4-FFF2-40B4-BE49-F238E27FC236}">
                <a16:creationId xmlns:a16="http://schemas.microsoft.com/office/drawing/2014/main" id="{E6FF5ABA-489D-5608-2614-635BC40E7F67}"/>
              </a:ext>
            </a:extLst>
          </p:cNvPr>
          <p:cNvGrpSpPr/>
          <p:nvPr/>
        </p:nvGrpSpPr>
        <p:grpSpPr>
          <a:xfrm>
            <a:off x="0" y="419558"/>
            <a:ext cx="6751057" cy="142043"/>
            <a:chOff x="-4028" y="438181"/>
            <a:chExt cx="6751057" cy="142043"/>
          </a:xfrm>
        </p:grpSpPr>
        <p:cxnSp>
          <p:nvCxnSpPr>
            <p:cNvPr id="7" name="Łącznik prosty 6">
              <a:extLst>
                <a:ext uri="{FF2B5EF4-FFF2-40B4-BE49-F238E27FC236}">
                  <a16:creationId xmlns:a16="http://schemas.microsoft.com/office/drawing/2014/main" id="{BB5BC1E2-943B-E40B-5DA3-394E7DE91E24}"/>
                </a:ext>
              </a:extLst>
            </p:cNvPr>
            <p:cNvCxnSpPr>
              <a:cxnSpLocks/>
            </p:cNvCxnSpPr>
            <p:nvPr/>
          </p:nvCxnSpPr>
          <p:spPr>
            <a:xfrm>
              <a:off x="-4028" y="506027"/>
              <a:ext cx="6751057" cy="0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Łącznik prosty 7">
              <a:extLst>
                <a:ext uri="{FF2B5EF4-FFF2-40B4-BE49-F238E27FC236}">
                  <a16:creationId xmlns:a16="http://schemas.microsoft.com/office/drawing/2014/main" id="{3D03C676-13FA-9C8F-6221-00011B0ADD0B}"/>
                </a:ext>
              </a:extLst>
            </p:cNvPr>
            <p:cNvCxnSpPr/>
            <p:nvPr/>
          </p:nvCxnSpPr>
          <p:spPr>
            <a:xfrm>
              <a:off x="6747029" y="438181"/>
              <a:ext cx="0" cy="142043"/>
            </a:xfrm>
            <a:prstGeom prst="line">
              <a:avLst/>
            </a:prstGeom>
            <a:ln w="19050">
              <a:solidFill>
                <a:srgbClr val="60606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9E3FB5E9-9C8D-60A6-2FD0-B994FA463633}"/>
              </a:ext>
            </a:extLst>
          </p:cNvPr>
          <p:cNvSpPr txBox="1"/>
          <p:nvPr/>
        </p:nvSpPr>
        <p:spPr>
          <a:xfrm>
            <a:off x="860083" y="813252"/>
            <a:ext cx="10502016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900" b="1" dirty="0">
                <a:solidFill>
                  <a:srgbClr val="263779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Jak często powinniśmy mierzyć</a:t>
            </a:r>
          </a:p>
        </p:txBody>
      </p:sp>
      <p:grpSp>
        <p:nvGrpSpPr>
          <p:cNvPr id="13" name="Grupa 12">
            <a:extLst>
              <a:ext uri="{FF2B5EF4-FFF2-40B4-BE49-F238E27FC236}">
                <a16:creationId xmlns:a16="http://schemas.microsoft.com/office/drawing/2014/main" id="{F68AC9F7-C92C-B018-D2ED-435F95F73083}"/>
              </a:ext>
            </a:extLst>
          </p:cNvPr>
          <p:cNvGrpSpPr/>
          <p:nvPr/>
        </p:nvGrpSpPr>
        <p:grpSpPr>
          <a:xfrm rot="10800000">
            <a:off x="6760582" y="6296399"/>
            <a:ext cx="5431418" cy="142043"/>
            <a:chOff x="1315611" y="435006"/>
            <a:chExt cx="5431418" cy="142043"/>
          </a:xfrm>
        </p:grpSpPr>
        <p:cxnSp>
          <p:nvCxnSpPr>
            <p:cNvPr id="14" name="Łącznik prosty 13">
              <a:extLst>
                <a:ext uri="{FF2B5EF4-FFF2-40B4-BE49-F238E27FC236}">
                  <a16:creationId xmlns:a16="http://schemas.microsoft.com/office/drawing/2014/main" id="{1555A4E1-D6CB-80F4-136A-C6806BF9B470}"/>
                </a:ext>
              </a:extLst>
            </p:cNvPr>
            <p:cNvCxnSpPr>
              <a:cxnSpLocks/>
            </p:cNvCxnSpPr>
            <p:nvPr/>
          </p:nvCxnSpPr>
          <p:spPr>
            <a:xfrm rot="10800000" flipH="1">
              <a:off x="1315611" y="506027"/>
              <a:ext cx="5431417" cy="0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Łącznik prosty 14">
              <a:extLst>
                <a:ext uri="{FF2B5EF4-FFF2-40B4-BE49-F238E27FC236}">
                  <a16:creationId xmlns:a16="http://schemas.microsoft.com/office/drawing/2014/main" id="{B8921B03-5218-9972-6C7E-E119AD544901}"/>
                </a:ext>
              </a:extLst>
            </p:cNvPr>
            <p:cNvCxnSpPr/>
            <p:nvPr/>
          </p:nvCxnSpPr>
          <p:spPr>
            <a:xfrm>
              <a:off x="6747029" y="435006"/>
              <a:ext cx="0" cy="142043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" name="Grupa 1">
            <a:extLst>
              <a:ext uri="{FF2B5EF4-FFF2-40B4-BE49-F238E27FC236}">
                <a16:creationId xmlns:a16="http://schemas.microsoft.com/office/drawing/2014/main" id="{085E0A7B-0248-27AC-3300-B7F2BF9CD93F}"/>
              </a:ext>
            </a:extLst>
          </p:cNvPr>
          <p:cNvGrpSpPr/>
          <p:nvPr/>
        </p:nvGrpSpPr>
        <p:grpSpPr>
          <a:xfrm>
            <a:off x="11084833" y="0"/>
            <a:ext cx="790916" cy="776133"/>
            <a:chOff x="11084833" y="0"/>
            <a:chExt cx="790916" cy="776133"/>
          </a:xfrm>
        </p:grpSpPr>
        <p:sp>
          <p:nvSpPr>
            <p:cNvPr id="11" name="Prostokąt 10">
              <a:extLst>
                <a:ext uri="{FF2B5EF4-FFF2-40B4-BE49-F238E27FC236}">
                  <a16:creationId xmlns:a16="http://schemas.microsoft.com/office/drawing/2014/main" id="{918BB368-A00F-41DE-133A-838ED11CE35D}"/>
                </a:ext>
              </a:extLst>
            </p:cNvPr>
            <p:cNvSpPr/>
            <p:nvPr/>
          </p:nvSpPr>
          <p:spPr>
            <a:xfrm>
              <a:off x="11084833" y="0"/>
              <a:ext cx="790916" cy="776133"/>
            </a:xfrm>
            <a:prstGeom prst="rect">
              <a:avLst/>
            </a:prstGeom>
            <a:solidFill>
              <a:srgbClr val="C014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5" name="pole tekstowe 24">
              <a:extLst>
                <a:ext uri="{FF2B5EF4-FFF2-40B4-BE49-F238E27FC236}">
                  <a16:creationId xmlns:a16="http://schemas.microsoft.com/office/drawing/2014/main" id="{8D280918-09C3-FF39-489A-AE30FF5D5015}"/>
                </a:ext>
              </a:extLst>
            </p:cNvPr>
            <p:cNvSpPr txBox="1"/>
            <p:nvPr/>
          </p:nvSpPr>
          <p:spPr>
            <a:xfrm>
              <a:off x="11252378" y="157233"/>
              <a:ext cx="5205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400" dirty="0">
                  <a:solidFill>
                    <a:schemeClr val="bg1"/>
                  </a:solidFill>
                </a:rPr>
                <a:t>13</a:t>
              </a:r>
            </a:p>
          </p:txBody>
        </p:sp>
      </p:grp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80029453-C246-CB44-80E5-53D1CAD2FEEF}"/>
              </a:ext>
            </a:extLst>
          </p:cNvPr>
          <p:cNvSpPr txBox="1"/>
          <p:nvPr/>
        </p:nvSpPr>
        <p:spPr>
          <a:xfrm>
            <a:off x="760495" y="1809120"/>
            <a:ext cx="842877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000" b="1" dirty="0"/>
              <a:t>Art. 62. 1. </a:t>
            </a:r>
            <a:r>
              <a:rPr lang="pl-PL" sz="2000" dirty="0"/>
              <a:t>Obiekty budowlane powinny być w czasie ich użytkowania poddawane przez właściciela lub zarządcę kontroli:</a:t>
            </a:r>
          </a:p>
          <a:p>
            <a:r>
              <a:rPr lang="pl-PL" sz="2000" dirty="0"/>
              <a:t>4) bezpiecznego użytkowania obiektu każdorazowo w przypadku wystąpienia okoliczności, o których mowa w art. 61 pkt 2;</a:t>
            </a:r>
          </a:p>
          <a:p>
            <a:r>
              <a:rPr lang="pl-PL" sz="2000" dirty="0"/>
              <a:t>4a) w przypadku zgłoszenia przez osoby zamieszkujące lokal mieszkalny znajdujący się w obiekcie budowlanym o dokonaniu nieuzasadnionych względami technicznymi lub użytkowymi ingerencji lub naruszeń, powodujących, że nie są spełnione warunki określone w art. 5 ust. 2.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3CD6AE9C-6523-3B38-85BE-FC5DF3945283}"/>
              </a:ext>
            </a:extLst>
          </p:cNvPr>
          <p:cNvSpPr txBox="1"/>
          <p:nvPr/>
        </p:nvSpPr>
        <p:spPr>
          <a:xfrm rot="1766355">
            <a:off x="9011331" y="2473217"/>
            <a:ext cx="269042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dirty="0">
                <a:solidFill>
                  <a:srgbClr val="C01422"/>
                </a:solidFill>
              </a:rPr>
              <a:t>Artykuł 62 Prawo budowlane</a:t>
            </a:r>
          </a:p>
        </p:txBody>
      </p:sp>
    </p:spTree>
    <p:extLst>
      <p:ext uri="{BB962C8B-B14F-4D97-AF65-F5344CB8AC3E}">
        <p14:creationId xmlns:p14="http://schemas.microsoft.com/office/powerpoint/2010/main" val="5549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C1B890-0F33-1F5D-8DFA-9954F48FD4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a 5">
            <a:extLst>
              <a:ext uri="{FF2B5EF4-FFF2-40B4-BE49-F238E27FC236}">
                <a16:creationId xmlns:a16="http://schemas.microsoft.com/office/drawing/2014/main" id="{B76B7B65-7BE2-4793-6A61-74013F4A767F}"/>
              </a:ext>
            </a:extLst>
          </p:cNvPr>
          <p:cNvGrpSpPr/>
          <p:nvPr/>
        </p:nvGrpSpPr>
        <p:grpSpPr>
          <a:xfrm>
            <a:off x="0" y="419558"/>
            <a:ext cx="6751057" cy="142043"/>
            <a:chOff x="-4028" y="438181"/>
            <a:chExt cx="6751057" cy="142043"/>
          </a:xfrm>
        </p:grpSpPr>
        <p:cxnSp>
          <p:nvCxnSpPr>
            <p:cNvPr id="7" name="Łącznik prosty 6">
              <a:extLst>
                <a:ext uri="{FF2B5EF4-FFF2-40B4-BE49-F238E27FC236}">
                  <a16:creationId xmlns:a16="http://schemas.microsoft.com/office/drawing/2014/main" id="{78A799C6-21EF-6431-5DFD-1AA934A014A5}"/>
                </a:ext>
              </a:extLst>
            </p:cNvPr>
            <p:cNvCxnSpPr>
              <a:cxnSpLocks/>
            </p:cNvCxnSpPr>
            <p:nvPr/>
          </p:nvCxnSpPr>
          <p:spPr>
            <a:xfrm>
              <a:off x="-4028" y="506027"/>
              <a:ext cx="6751057" cy="0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Łącznik prosty 7">
              <a:extLst>
                <a:ext uri="{FF2B5EF4-FFF2-40B4-BE49-F238E27FC236}">
                  <a16:creationId xmlns:a16="http://schemas.microsoft.com/office/drawing/2014/main" id="{52122FB2-2FAD-62B4-6705-C3EA88DEBD19}"/>
                </a:ext>
              </a:extLst>
            </p:cNvPr>
            <p:cNvCxnSpPr/>
            <p:nvPr/>
          </p:nvCxnSpPr>
          <p:spPr>
            <a:xfrm>
              <a:off x="6747029" y="438181"/>
              <a:ext cx="0" cy="142043"/>
            </a:xfrm>
            <a:prstGeom prst="line">
              <a:avLst/>
            </a:prstGeom>
            <a:ln w="19050">
              <a:solidFill>
                <a:srgbClr val="60606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D8A828EE-8B89-E0DA-D6A9-586B3846C5AC}"/>
              </a:ext>
            </a:extLst>
          </p:cNvPr>
          <p:cNvSpPr txBox="1"/>
          <p:nvPr/>
        </p:nvSpPr>
        <p:spPr>
          <a:xfrm>
            <a:off x="860083" y="813252"/>
            <a:ext cx="10502016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900" b="1" dirty="0">
                <a:solidFill>
                  <a:srgbClr val="263779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Jak często powinniśmy mierzyć</a:t>
            </a:r>
          </a:p>
        </p:txBody>
      </p:sp>
      <p:grpSp>
        <p:nvGrpSpPr>
          <p:cNvPr id="13" name="Grupa 12">
            <a:extLst>
              <a:ext uri="{FF2B5EF4-FFF2-40B4-BE49-F238E27FC236}">
                <a16:creationId xmlns:a16="http://schemas.microsoft.com/office/drawing/2014/main" id="{E50C8DB4-8E7A-486D-EA32-69E866DE9180}"/>
              </a:ext>
            </a:extLst>
          </p:cNvPr>
          <p:cNvGrpSpPr/>
          <p:nvPr/>
        </p:nvGrpSpPr>
        <p:grpSpPr>
          <a:xfrm rot="10800000">
            <a:off x="6760582" y="6296399"/>
            <a:ext cx="5431418" cy="142043"/>
            <a:chOff x="1315611" y="435006"/>
            <a:chExt cx="5431418" cy="142043"/>
          </a:xfrm>
        </p:grpSpPr>
        <p:cxnSp>
          <p:nvCxnSpPr>
            <p:cNvPr id="14" name="Łącznik prosty 13">
              <a:extLst>
                <a:ext uri="{FF2B5EF4-FFF2-40B4-BE49-F238E27FC236}">
                  <a16:creationId xmlns:a16="http://schemas.microsoft.com/office/drawing/2014/main" id="{A22E3FE0-EDCE-8DC5-CB5B-F0E17551427C}"/>
                </a:ext>
              </a:extLst>
            </p:cNvPr>
            <p:cNvCxnSpPr>
              <a:cxnSpLocks/>
            </p:cNvCxnSpPr>
            <p:nvPr/>
          </p:nvCxnSpPr>
          <p:spPr>
            <a:xfrm rot="10800000" flipH="1">
              <a:off x="1315611" y="506027"/>
              <a:ext cx="5431417" cy="0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Łącznik prosty 14">
              <a:extLst>
                <a:ext uri="{FF2B5EF4-FFF2-40B4-BE49-F238E27FC236}">
                  <a16:creationId xmlns:a16="http://schemas.microsoft.com/office/drawing/2014/main" id="{D2AD405A-0A3A-E095-FEC1-A918FEC68DEE}"/>
                </a:ext>
              </a:extLst>
            </p:cNvPr>
            <p:cNvCxnSpPr/>
            <p:nvPr/>
          </p:nvCxnSpPr>
          <p:spPr>
            <a:xfrm>
              <a:off x="6747029" y="435006"/>
              <a:ext cx="0" cy="142043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" name="Grupa 1">
            <a:extLst>
              <a:ext uri="{FF2B5EF4-FFF2-40B4-BE49-F238E27FC236}">
                <a16:creationId xmlns:a16="http://schemas.microsoft.com/office/drawing/2014/main" id="{E719BF37-159E-6A99-5FA4-BAC4C3964541}"/>
              </a:ext>
            </a:extLst>
          </p:cNvPr>
          <p:cNvGrpSpPr/>
          <p:nvPr/>
        </p:nvGrpSpPr>
        <p:grpSpPr>
          <a:xfrm>
            <a:off x="11084833" y="0"/>
            <a:ext cx="790916" cy="776133"/>
            <a:chOff x="11084833" y="0"/>
            <a:chExt cx="790916" cy="776133"/>
          </a:xfrm>
        </p:grpSpPr>
        <p:sp>
          <p:nvSpPr>
            <p:cNvPr id="11" name="Prostokąt 10">
              <a:extLst>
                <a:ext uri="{FF2B5EF4-FFF2-40B4-BE49-F238E27FC236}">
                  <a16:creationId xmlns:a16="http://schemas.microsoft.com/office/drawing/2014/main" id="{17912A4A-F66B-EE1F-B6D3-0DE494D3B79D}"/>
                </a:ext>
              </a:extLst>
            </p:cNvPr>
            <p:cNvSpPr/>
            <p:nvPr/>
          </p:nvSpPr>
          <p:spPr>
            <a:xfrm>
              <a:off x="11084833" y="0"/>
              <a:ext cx="790916" cy="776133"/>
            </a:xfrm>
            <a:prstGeom prst="rect">
              <a:avLst/>
            </a:prstGeom>
            <a:solidFill>
              <a:srgbClr val="C014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5" name="pole tekstowe 24">
              <a:extLst>
                <a:ext uri="{FF2B5EF4-FFF2-40B4-BE49-F238E27FC236}">
                  <a16:creationId xmlns:a16="http://schemas.microsoft.com/office/drawing/2014/main" id="{A8401B9D-5A74-71B6-6CCF-AAA8B3AD9CF3}"/>
                </a:ext>
              </a:extLst>
            </p:cNvPr>
            <p:cNvSpPr txBox="1"/>
            <p:nvPr/>
          </p:nvSpPr>
          <p:spPr>
            <a:xfrm>
              <a:off x="11252378" y="157233"/>
              <a:ext cx="5205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400" dirty="0">
                  <a:solidFill>
                    <a:schemeClr val="bg1"/>
                  </a:solidFill>
                </a:rPr>
                <a:t>14</a:t>
              </a:r>
            </a:p>
          </p:txBody>
        </p:sp>
      </p:grpSp>
      <p:pic>
        <p:nvPicPr>
          <p:cNvPr id="3" name="Obraz 2">
            <a:extLst>
              <a:ext uri="{FF2B5EF4-FFF2-40B4-BE49-F238E27FC236}">
                <a16:creationId xmlns:a16="http://schemas.microsoft.com/office/drawing/2014/main" id="{28772F81-EA59-D3BD-4E37-3E06CECD96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1144" y="1576770"/>
            <a:ext cx="8141329" cy="4366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5988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24ADE6-E7DC-6D86-EA13-28A762F093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a 5">
            <a:extLst>
              <a:ext uri="{FF2B5EF4-FFF2-40B4-BE49-F238E27FC236}">
                <a16:creationId xmlns:a16="http://schemas.microsoft.com/office/drawing/2014/main" id="{BFF103BD-C41F-8771-0CFB-46B629EAC1BA}"/>
              </a:ext>
            </a:extLst>
          </p:cNvPr>
          <p:cNvGrpSpPr/>
          <p:nvPr/>
        </p:nvGrpSpPr>
        <p:grpSpPr>
          <a:xfrm>
            <a:off x="0" y="419558"/>
            <a:ext cx="6751057" cy="142043"/>
            <a:chOff x="-4028" y="438181"/>
            <a:chExt cx="6751057" cy="142043"/>
          </a:xfrm>
        </p:grpSpPr>
        <p:cxnSp>
          <p:nvCxnSpPr>
            <p:cNvPr id="7" name="Łącznik prosty 6">
              <a:extLst>
                <a:ext uri="{FF2B5EF4-FFF2-40B4-BE49-F238E27FC236}">
                  <a16:creationId xmlns:a16="http://schemas.microsoft.com/office/drawing/2014/main" id="{B1E9BAC8-2073-1914-A197-66A0E8BB238E}"/>
                </a:ext>
              </a:extLst>
            </p:cNvPr>
            <p:cNvCxnSpPr>
              <a:cxnSpLocks/>
            </p:cNvCxnSpPr>
            <p:nvPr/>
          </p:nvCxnSpPr>
          <p:spPr>
            <a:xfrm>
              <a:off x="-4028" y="506027"/>
              <a:ext cx="6751057" cy="0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Łącznik prosty 7">
              <a:extLst>
                <a:ext uri="{FF2B5EF4-FFF2-40B4-BE49-F238E27FC236}">
                  <a16:creationId xmlns:a16="http://schemas.microsoft.com/office/drawing/2014/main" id="{560838EA-13E6-8B1F-5254-5934D455260E}"/>
                </a:ext>
              </a:extLst>
            </p:cNvPr>
            <p:cNvCxnSpPr/>
            <p:nvPr/>
          </p:nvCxnSpPr>
          <p:spPr>
            <a:xfrm>
              <a:off x="6747029" y="438181"/>
              <a:ext cx="0" cy="142043"/>
            </a:xfrm>
            <a:prstGeom prst="line">
              <a:avLst/>
            </a:prstGeom>
            <a:ln w="19050">
              <a:solidFill>
                <a:srgbClr val="60606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00C4ACF0-A97E-EAA2-86CA-4E3EACBC7A0A}"/>
              </a:ext>
            </a:extLst>
          </p:cNvPr>
          <p:cNvSpPr txBox="1"/>
          <p:nvPr/>
        </p:nvSpPr>
        <p:spPr>
          <a:xfrm>
            <a:off x="860083" y="813252"/>
            <a:ext cx="10502016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900" b="1" dirty="0">
                <a:solidFill>
                  <a:srgbClr val="263779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Co mówią normy</a:t>
            </a:r>
          </a:p>
        </p:txBody>
      </p:sp>
      <p:grpSp>
        <p:nvGrpSpPr>
          <p:cNvPr id="13" name="Grupa 12">
            <a:extLst>
              <a:ext uri="{FF2B5EF4-FFF2-40B4-BE49-F238E27FC236}">
                <a16:creationId xmlns:a16="http://schemas.microsoft.com/office/drawing/2014/main" id="{5FDBF126-B15E-9D7B-BF88-3EC0BF639F14}"/>
              </a:ext>
            </a:extLst>
          </p:cNvPr>
          <p:cNvGrpSpPr/>
          <p:nvPr/>
        </p:nvGrpSpPr>
        <p:grpSpPr>
          <a:xfrm rot="10800000">
            <a:off x="6760582" y="6296399"/>
            <a:ext cx="5431418" cy="142043"/>
            <a:chOff x="1315611" y="435006"/>
            <a:chExt cx="5431418" cy="142043"/>
          </a:xfrm>
        </p:grpSpPr>
        <p:cxnSp>
          <p:nvCxnSpPr>
            <p:cNvPr id="14" name="Łącznik prosty 13">
              <a:extLst>
                <a:ext uri="{FF2B5EF4-FFF2-40B4-BE49-F238E27FC236}">
                  <a16:creationId xmlns:a16="http://schemas.microsoft.com/office/drawing/2014/main" id="{2E81B76A-D16F-E203-EFCD-4291D4F88321}"/>
                </a:ext>
              </a:extLst>
            </p:cNvPr>
            <p:cNvCxnSpPr>
              <a:cxnSpLocks/>
            </p:cNvCxnSpPr>
            <p:nvPr/>
          </p:nvCxnSpPr>
          <p:spPr>
            <a:xfrm rot="10800000" flipH="1">
              <a:off x="1315611" y="506027"/>
              <a:ext cx="5431417" cy="0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Łącznik prosty 14">
              <a:extLst>
                <a:ext uri="{FF2B5EF4-FFF2-40B4-BE49-F238E27FC236}">
                  <a16:creationId xmlns:a16="http://schemas.microsoft.com/office/drawing/2014/main" id="{99009896-E467-0C22-3059-667EEB8F748C}"/>
                </a:ext>
              </a:extLst>
            </p:cNvPr>
            <p:cNvCxnSpPr/>
            <p:nvPr/>
          </p:nvCxnSpPr>
          <p:spPr>
            <a:xfrm>
              <a:off x="6747029" y="435006"/>
              <a:ext cx="0" cy="142043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" name="Grupa 1">
            <a:extLst>
              <a:ext uri="{FF2B5EF4-FFF2-40B4-BE49-F238E27FC236}">
                <a16:creationId xmlns:a16="http://schemas.microsoft.com/office/drawing/2014/main" id="{8DC238FE-DA81-9B27-A62F-12ED4A115FA8}"/>
              </a:ext>
            </a:extLst>
          </p:cNvPr>
          <p:cNvGrpSpPr/>
          <p:nvPr/>
        </p:nvGrpSpPr>
        <p:grpSpPr>
          <a:xfrm>
            <a:off x="11084833" y="0"/>
            <a:ext cx="790916" cy="776133"/>
            <a:chOff x="11084833" y="0"/>
            <a:chExt cx="790916" cy="776133"/>
          </a:xfrm>
        </p:grpSpPr>
        <p:sp>
          <p:nvSpPr>
            <p:cNvPr id="11" name="Prostokąt 10">
              <a:extLst>
                <a:ext uri="{FF2B5EF4-FFF2-40B4-BE49-F238E27FC236}">
                  <a16:creationId xmlns:a16="http://schemas.microsoft.com/office/drawing/2014/main" id="{2D9CA7CA-2139-4E17-9FA8-57B8E809A097}"/>
                </a:ext>
              </a:extLst>
            </p:cNvPr>
            <p:cNvSpPr/>
            <p:nvPr/>
          </p:nvSpPr>
          <p:spPr>
            <a:xfrm>
              <a:off x="11084833" y="0"/>
              <a:ext cx="790916" cy="776133"/>
            </a:xfrm>
            <a:prstGeom prst="rect">
              <a:avLst/>
            </a:prstGeom>
            <a:solidFill>
              <a:srgbClr val="C014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5" name="pole tekstowe 24">
              <a:extLst>
                <a:ext uri="{FF2B5EF4-FFF2-40B4-BE49-F238E27FC236}">
                  <a16:creationId xmlns:a16="http://schemas.microsoft.com/office/drawing/2014/main" id="{4CBFDC50-84ED-0586-A14D-9E4886EA9754}"/>
                </a:ext>
              </a:extLst>
            </p:cNvPr>
            <p:cNvSpPr txBox="1"/>
            <p:nvPr/>
          </p:nvSpPr>
          <p:spPr>
            <a:xfrm>
              <a:off x="11252378" y="157233"/>
              <a:ext cx="5205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400" dirty="0">
                  <a:solidFill>
                    <a:schemeClr val="bg1"/>
                  </a:solidFill>
                </a:rPr>
                <a:t>15</a:t>
              </a:r>
            </a:p>
          </p:txBody>
        </p:sp>
      </p:grpSp>
      <p:sp>
        <p:nvSpPr>
          <p:cNvPr id="4" name="pole tekstowe 3">
            <a:extLst>
              <a:ext uri="{FF2B5EF4-FFF2-40B4-BE49-F238E27FC236}">
                <a16:creationId xmlns:a16="http://schemas.microsoft.com/office/drawing/2014/main" id="{6DBA5F1D-E6B9-55CC-5D5A-A00417F0AB0E}"/>
              </a:ext>
            </a:extLst>
          </p:cNvPr>
          <p:cNvSpPr txBox="1"/>
          <p:nvPr/>
        </p:nvSpPr>
        <p:spPr>
          <a:xfrm>
            <a:off x="760495" y="1809120"/>
            <a:ext cx="10167038" cy="35086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000" dirty="0"/>
              <a:t>				PN-EN 61557-1 </a:t>
            </a:r>
            <a:br>
              <a:rPr lang="pl-PL" sz="2000" dirty="0"/>
            </a:br>
            <a:r>
              <a:rPr lang="pl-PL" dirty="0"/>
              <a:t>Bezpieczeństwo elektryczne w niskonapięciowych sieciach elektroenergetycznych o napięciach przemiennych do 1 </a:t>
            </a:r>
            <a:r>
              <a:rPr lang="pl-PL" dirty="0" err="1"/>
              <a:t>kV</a:t>
            </a:r>
            <a:r>
              <a:rPr lang="pl-PL" dirty="0"/>
              <a:t> i stałych do 1,5 </a:t>
            </a:r>
            <a:r>
              <a:rPr lang="pl-PL" dirty="0" err="1"/>
              <a:t>kV</a:t>
            </a:r>
            <a:r>
              <a:rPr lang="pl-PL" dirty="0"/>
              <a:t> -- Urządzenia przeznaczone do sprawdzania, pomiarów lub monitorowania środków ochronnych -- Część 1 Wymagania ogólne </a:t>
            </a:r>
          </a:p>
          <a:p>
            <a:r>
              <a:rPr lang="pl-PL" sz="2000" dirty="0"/>
              <a:t>				PN-EN 61557-2 </a:t>
            </a:r>
            <a:br>
              <a:rPr lang="pl-PL" sz="2000" dirty="0"/>
            </a:br>
            <a:r>
              <a:rPr lang="pl-PL" dirty="0"/>
              <a:t>Bezpieczeństwo elektryczne w niskonapięciowych sieciach elektroenergetycznych o napięciach przemiennych do 1 </a:t>
            </a:r>
            <a:r>
              <a:rPr lang="pl-PL" dirty="0" err="1"/>
              <a:t>kV</a:t>
            </a:r>
            <a:r>
              <a:rPr lang="pl-PL" dirty="0"/>
              <a:t> i stałych do 1,5 </a:t>
            </a:r>
            <a:r>
              <a:rPr lang="pl-PL" dirty="0" err="1"/>
              <a:t>kV</a:t>
            </a:r>
            <a:r>
              <a:rPr lang="pl-PL" dirty="0"/>
              <a:t> -- Urządzenia przeznaczone do sprawdzania, pomiarów lub monitorowania środków ochronnych -- Część 2: Rezystancja izolacji</a:t>
            </a:r>
          </a:p>
          <a:p>
            <a:r>
              <a:rPr lang="pl-PL" sz="2000" dirty="0"/>
              <a:t>				PN-EN 61557-3 </a:t>
            </a:r>
            <a:br>
              <a:rPr lang="pl-PL" dirty="0"/>
            </a:br>
            <a:r>
              <a:rPr lang="pl-PL" dirty="0"/>
              <a:t>Bezpieczeństwo elektryczne w niskonapięciowych sieciach elektroenergetycznych o napięciach przemiennych do 1 </a:t>
            </a:r>
            <a:r>
              <a:rPr lang="pl-PL" dirty="0" err="1"/>
              <a:t>kV</a:t>
            </a:r>
            <a:r>
              <a:rPr lang="pl-PL" dirty="0"/>
              <a:t> i stałych do 1,5 </a:t>
            </a:r>
            <a:r>
              <a:rPr lang="pl-PL" dirty="0" err="1"/>
              <a:t>kV</a:t>
            </a:r>
            <a:r>
              <a:rPr lang="pl-PL" dirty="0"/>
              <a:t> -- Urządzenia przeznaczone do sprawdzania, pomiarów lub monitorowania środków ochronnych -- Część 3: Impedancja pętli zwarcia</a:t>
            </a:r>
          </a:p>
        </p:txBody>
      </p:sp>
    </p:spTree>
    <p:extLst>
      <p:ext uri="{BB962C8B-B14F-4D97-AF65-F5344CB8AC3E}">
        <p14:creationId xmlns:p14="http://schemas.microsoft.com/office/powerpoint/2010/main" val="19709881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5713C1-FE0A-350A-991E-F3DC1FA0CC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a 5">
            <a:extLst>
              <a:ext uri="{FF2B5EF4-FFF2-40B4-BE49-F238E27FC236}">
                <a16:creationId xmlns:a16="http://schemas.microsoft.com/office/drawing/2014/main" id="{F6BDF738-A96A-E10A-A4E5-98E9570764BB}"/>
              </a:ext>
            </a:extLst>
          </p:cNvPr>
          <p:cNvGrpSpPr/>
          <p:nvPr/>
        </p:nvGrpSpPr>
        <p:grpSpPr>
          <a:xfrm>
            <a:off x="0" y="419558"/>
            <a:ext cx="6751057" cy="142043"/>
            <a:chOff x="-4028" y="438181"/>
            <a:chExt cx="6751057" cy="142043"/>
          </a:xfrm>
        </p:grpSpPr>
        <p:cxnSp>
          <p:nvCxnSpPr>
            <p:cNvPr id="7" name="Łącznik prosty 6">
              <a:extLst>
                <a:ext uri="{FF2B5EF4-FFF2-40B4-BE49-F238E27FC236}">
                  <a16:creationId xmlns:a16="http://schemas.microsoft.com/office/drawing/2014/main" id="{759AFAC7-2B46-EE17-B056-88973EE9C253}"/>
                </a:ext>
              </a:extLst>
            </p:cNvPr>
            <p:cNvCxnSpPr>
              <a:cxnSpLocks/>
            </p:cNvCxnSpPr>
            <p:nvPr/>
          </p:nvCxnSpPr>
          <p:spPr>
            <a:xfrm>
              <a:off x="-4028" y="506027"/>
              <a:ext cx="6751057" cy="0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Łącznik prosty 7">
              <a:extLst>
                <a:ext uri="{FF2B5EF4-FFF2-40B4-BE49-F238E27FC236}">
                  <a16:creationId xmlns:a16="http://schemas.microsoft.com/office/drawing/2014/main" id="{10E1AC0F-67B6-1E30-58F0-B6E3C83DAEA9}"/>
                </a:ext>
              </a:extLst>
            </p:cNvPr>
            <p:cNvCxnSpPr/>
            <p:nvPr/>
          </p:nvCxnSpPr>
          <p:spPr>
            <a:xfrm>
              <a:off x="6747029" y="438181"/>
              <a:ext cx="0" cy="142043"/>
            </a:xfrm>
            <a:prstGeom prst="line">
              <a:avLst/>
            </a:prstGeom>
            <a:ln w="19050">
              <a:solidFill>
                <a:srgbClr val="60606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376440FA-9E63-CC29-43BD-D4EDB676E8D9}"/>
              </a:ext>
            </a:extLst>
          </p:cNvPr>
          <p:cNvSpPr txBox="1"/>
          <p:nvPr/>
        </p:nvSpPr>
        <p:spPr>
          <a:xfrm>
            <a:off x="860083" y="813252"/>
            <a:ext cx="10502016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900" b="1" dirty="0">
                <a:solidFill>
                  <a:srgbClr val="263779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Co mówią normy</a:t>
            </a:r>
          </a:p>
        </p:txBody>
      </p:sp>
      <p:grpSp>
        <p:nvGrpSpPr>
          <p:cNvPr id="13" name="Grupa 12">
            <a:extLst>
              <a:ext uri="{FF2B5EF4-FFF2-40B4-BE49-F238E27FC236}">
                <a16:creationId xmlns:a16="http://schemas.microsoft.com/office/drawing/2014/main" id="{06CB6F64-95F1-B13E-858D-304FCAD86006}"/>
              </a:ext>
            </a:extLst>
          </p:cNvPr>
          <p:cNvGrpSpPr/>
          <p:nvPr/>
        </p:nvGrpSpPr>
        <p:grpSpPr>
          <a:xfrm rot="10800000">
            <a:off x="6760582" y="6296399"/>
            <a:ext cx="5431418" cy="142043"/>
            <a:chOff x="1315611" y="435006"/>
            <a:chExt cx="5431418" cy="142043"/>
          </a:xfrm>
        </p:grpSpPr>
        <p:cxnSp>
          <p:nvCxnSpPr>
            <p:cNvPr id="14" name="Łącznik prosty 13">
              <a:extLst>
                <a:ext uri="{FF2B5EF4-FFF2-40B4-BE49-F238E27FC236}">
                  <a16:creationId xmlns:a16="http://schemas.microsoft.com/office/drawing/2014/main" id="{EA94E643-C0E1-EAE1-DCCA-8D1E15A9B672}"/>
                </a:ext>
              </a:extLst>
            </p:cNvPr>
            <p:cNvCxnSpPr>
              <a:cxnSpLocks/>
            </p:cNvCxnSpPr>
            <p:nvPr/>
          </p:nvCxnSpPr>
          <p:spPr>
            <a:xfrm rot="10800000" flipH="1">
              <a:off x="1315611" y="506027"/>
              <a:ext cx="5431417" cy="0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Łącznik prosty 14">
              <a:extLst>
                <a:ext uri="{FF2B5EF4-FFF2-40B4-BE49-F238E27FC236}">
                  <a16:creationId xmlns:a16="http://schemas.microsoft.com/office/drawing/2014/main" id="{0B9B2B49-1AAB-5ED7-DCE0-30CFEC534639}"/>
                </a:ext>
              </a:extLst>
            </p:cNvPr>
            <p:cNvCxnSpPr/>
            <p:nvPr/>
          </p:nvCxnSpPr>
          <p:spPr>
            <a:xfrm>
              <a:off x="6747029" y="435006"/>
              <a:ext cx="0" cy="142043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" name="Grupa 1">
            <a:extLst>
              <a:ext uri="{FF2B5EF4-FFF2-40B4-BE49-F238E27FC236}">
                <a16:creationId xmlns:a16="http://schemas.microsoft.com/office/drawing/2014/main" id="{90039F3C-4F98-DDB9-D59A-C68D1DE5D961}"/>
              </a:ext>
            </a:extLst>
          </p:cNvPr>
          <p:cNvGrpSpPr/>
          <p:nvPr/>
        </p:nvGrpSpPr>
        <p:grpSpPr>
          <a:xfrm>
            <a:off x="11084833" y="0"/>
            <a:ext cx="790916" cy="776133"/>
            <a:chOff x="11084833" y="0"/>
            <a:chExt cx="790916" cy="776133"/>
          </a:xfrm>
        </p:grpSpPr>
        <p:sp>
          <p:nvSpPr>
            <p:cNvPr id="11" name="Prostokąt 10">
              <a:extLst>
                <a:ext uri="{FF2B5EF4-FFF2-40B4-BE49-F238E27FC236}">
                  <a16:creationId xmlns:a16="http://schemas.microsoft.com/office/drawing/2014/main" id="{F0AB9289-BB6A-75AD-6D77-183E14AB8A2B}"/>
                </a:ext>
              </a:extLst>
            </p:cNvPr>
            <p:cNvSpPr/>
            <p:nvPr/>
          </p:nvSpPr>
          <p:spPr>
            <a:xfrm>
              <a:off x="11084833" y="0"/>
              <a:ext cx="790916" cy="776133"/>
            </a:xfrm>
            <a:prstGeom prst="rect">
              <a:avLst/>
            </a:prstGeom>
            <a:solidFill>
              <a:srgbClr val="C014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5" name="pole tekstowe 24">
              <a:extLst>
                <a:ext uri="{FF2B5EF4-FFF2-40B4-BE49-F238E27FC236}">
                  <a16:creationId xmlns:a16="http://schemas.microsoft.com/office/drawing/2014/main" id="{C0D0A84B-D572-3D82-FDEE-5D6E3F5AE626}"/>
                </a:ext>
              </a:extLst>
            </p:cNvPr>
            <p:cNvSpPr txBox="1"/>
            <p:nvPr/>
          </p:nvSpPr>
          <p:spPr>
            <a:xfrm>
              <a:off x="11252378" y="157233"/>
              <a:ext cx="5205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400" dirty="0">
                  <a:solidFill>
                    <a:schemeClr val="bg1"/>
                  </a:solidFill>
                </a:rPr>
                <a:t>16</a:t>
              </a:r>
            </a:p>
          </p:txBody>
        </p:sp>
      </p:grpSp>
      <p:sp>
        <p:nvSpPr>
          <p:cNvPr id="4" name="pole tekstowe 3">
            <a:extLst>
              <a:ext uri="{FF2B5EF4-FFF2-40B4-BE49-F238E27FC236}">
                <a16:creationId xmlns:a16="http://schemas.microsoft.com/office/drawing/2014/main" id="{D5040147-0B04-94CF-00E3-8EA184F54620}"/>
              </a:ext>
            </a:extLst>
          </p:cNvPr>
          <p:cNvSpPr txBox="1"/>
          <p:nvPr/>
        </p:nvSpPr>
        <p:spPr>
          <a:xfrm>
            <a:off x="760495" y="1809120"/>
            <a:ext cx="10167038" cy="4062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000" dirty="0"/>
              <a:t>				PN-EN 61557-4 </a:t>
            </a:r>
            <a:br>
              <a:rPr lang="pl-PL" sz="2000" dirty="0"/>
            </a:br>
            <a:r>
              <a:rPr lang="pl-PL" dirty="0"/>
              <a:t>Bezpieczeństwo elektryczne w niskonapięciowych sieciach elektroenergetycznych o napięciach przemiennych do 1 </a:t>
            </a:r>
            <a:r>
              <a:rPr lang="pl-PL" dirty="0" err="1"/>
              <a:t>kV</a:t>
            </a:r>
            <a:r>
              <a:rPr lang="pl-PL" dirty="0"/>
              <a:t> i stałych do 1,5 </a:t>
            </a:r>
            <a:r>
              <a:rPr lang="pl-PL" dirty="0" err="1"/>
              <a:t>kV</a:t>
            </a:r>
            <a:r>
              <a:rPr lang="pl-PL" dirty="0"/>
              <a:t> -- Urządzenia przeznaczone do sprawdzania, pomiarów lub monitorowania środków ochronnych -- Część 4: Rezystancja przewodów uziemiających i przewodów wyrównawczych</a:t>
            </a:r>
          </a:p>
          <a:p>
            <a:r>
              <a:rPr lang="pl-PL" sz="2000" dirty="0"/>
              <a:t>				PN-EN 61557-5 </a:t>
            </a:r>
            <a:br>
              <a:rPr lang="pl-PL" sz="2000" dirty="0"/>
            </a:br>
            <a:r>
              <a:rPr lang="pl-PL" dirty="0"/>
              <a:t>Bezpieczeństwo elektryczne w niskonapięciowych sieciach elektroenergetycznych o napięciach przemiennych do 1 </a:t>
            </a:r>
            <a:r>
              <a:rPr lang="pl-PL" dirty="0" err="1"/>
              <a:t>kV</a:t>
            </a:r>
            <a:r>
              <a:rPr lang="pl-PL" dirty="0"/>
              <a:t> i stałych do 1,5 </a:t>
            </a:r>
            <a:r>
              <a:rPr lang="pl-PL" dirty="0" err="1"/>
              <a:t>kV</a:t>
            </a:r>
            <a:r>
              <a:rPr lang="pl-PL" dirty="0"/>
              <a:t> -- Urządzenia przeznaczone do sprawdzania, pomiarów lub monitorowania środków ochronnych -- Część 5: Rezystancja uziemień</a:t>
            </a:r>
          </a:p>
          <a:p>
            <a:r>
              <a:rPr lang="pl-PL" sz="2000" dirty="0"/>
              <a:t>				PN-EN 61557-6 </a:t>
            </a:r>
            <a:br>
              <a:rPr lang="pl-PL" sz="2000" dirty="0"/>
            </a:br>
            <a:r>
              <a:rPr lang="pl-PL" dirty="0"/>
              <a:t>Bezpieczeństwo elektryczne w niskonapięciowych sieciach elektroenergetycznych o napięciach przemiennych do 1 </a:t>
            </a:r>
            <a:r>
              <a:rPr lang="pl-PL" dirty="0" err="1"/>
              <a:t>kV</a:t>
            </a:r>
            <a:r>
              <a:rPr lang="pl-PL" dirty="0"/>
              <a:t> i stałych do 1,5 </a:t>
            </a:r>
            <a:r>
              <a:rPr lang="pl-PL" dirty="0" err="1"/>
              <a:t>kV</a:t>
            </a:r>
            <a:r>
              <a:rPr lang="pl-PL" dirty="0"/>
              <a:t> -- Urządzenia przeznaczone do sprawdzania, pomiarów lub monitorowania środków ochronnych -- Część 6: Urządzenia różnicowoprądowe (RCD) stosowane w sieciach TT, TN i IT</a:t>
            </a:r>
          </a:p>
        </p:txBody>
      </p:sp>
    </p:spTree>
    <p:extLst>
      <p:ext uri="{BB962C8B-B14F-4D97-AF65-F5344CB8AC3E}">
        <p14:creationId xmlns:p14="http://schemas.microsoft.com/office/powerpoint/2010/main" val="4347219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D8CBC1-B16D-05CD-BD8E-EC7340C76F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a 5">
            <a:extLst>
              <a:ext uri="{FF2B5EF4-FFF2-40B4-BE49-F238E27FC236}">
                <a16:creationId xmlns:a16="http://schemas.microsoft.com/office/drawing/2014/main" id="{1A0D2170-A822-D5E9-5B45-29E7AF473001}"/>
              </a:ext>
            </a:extLst>
          </p:cNvPr>
          <p:cNvGrpSpPr/>
          <p:nvPr/>
        </p:nvGrpSpPr>
        <p:grpSpPr>
          <a:xfrm>
            <a:off x="0" y="419558"/>
            <a:ext cx="6751057" cy="142043"/>
            <a:chOff x="-4028" y="438181"/>
            <a:chExt cx="6751057" cy="142043"/>
          </a:xfrm>
        </p:grpSpPr>
        <p:cxnSp>
          <p:nvCxnSpPr>
            <p:cNvPr id="7" name="Łącznik prosty 6">
              <a:extLst>
                <a:ext uri="{FF2B5EF4-FFF2-40B4-BE49-F238E27FC236}">
                  <a16:creationId xmlns:a16="http://schemas.microsoft.com/office/drawing/2014/main" id="{F51D44FC-EA5C-208C-46C3-E95A2579C810}"/>
                </a:ext>
              </a:extLst>
            </p:cNvPr>
            <p:cNvCxnSpPr>
              <a:cxnSpLocks/>
            </p:cNvCxnSpPr>
            <p:nvPr/>
          </p:nvCxnSpPr>
          <p:spPr>
            <a:xfrm>
              <a:off x="-4028" y="506027"/>
              <a:ext cx="6751057" cy="0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Łącznik prosty 7">
              <a:extLst>
                <a:ext uri="{FF2B5EF4-FFF2-40B4-BE49-F238E27FC236}">
                  <a16:creationId xmlns:a16="http://schemas.microsoft.com/office/drawing/2014/main" id="{ACD03ADE-7C13-D8D6-38D6-A7B426073EF4}"/>
                </a:ext>
              </a:extLst>
            </p:cNvPr>
            <p:cNvCxnSpPr/>
            <p:nvPr/>
          </p:nvCxnSpPr>
          <p:spPr>
            <a:xfrm>
              <a:off x="6747029" y="438181"/>
              <a:ext cx="0" cy="142043"/>
            </a:xfrm>
            <a:prstGeom prst="line">
              <a:avLst/>
            </a:prstGeom>
            <a:ln w="19050">
              <a:solidFill>
                <a:srgbClr val="60606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FCADE0A6-4A36-ECAA-187A-5261A37EAFD1}"/>
              </a:ext>
            </a:extLst>
          </p:cNvPr>
          <p:cNvSpPr txBox="1"/>
          <p:nvPr/>
        </p:nvSpPr>
        <p:spPr>
          <a:xfrm>
            <a:off x="860083" y="813252"/>
            <a:ext cx="10502016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900" b="1" dirty="0">
                <a:solidFill>
                  <a:srgbClr val="263779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Co mówią normy</a:t>
            </a:r>
          </a:p>
        </p:txBody>
      </p:sp>
      <p:grpSp>
        <p:nvGrpSpPr>
          <p:cNvPr id="13" name="Grupa 12">
            <a:extLst>
              <a:ext uri="{FF2B5EF4-FFF2-40B4-BE49-F238E27FC236}">
                <a16:creationId xmlns:a16="http://schemas.microsoft.com/office/drawing/2014/main" id="{1741ED9E-1A13-0BB2-517D-FA0961942407}"/>
              </a:ext>
            </a:extLst>
          </p:cNvPr>
          <p:cNvGrpSpPr/>
          <p:nvPr/>
        </p:nvGrpSpPr>
        <p:grpSpPr>
          <a:xfrm rot="10800000">
            <a:off x="6760582" y="6296399"/>
            <a:ext cx="5431418" cy="142043"/>
            <a:chOff x="1315611" y="435006"/>
            <a:chExt cx="5431418" cy="142043"/>
          </a:xfrm>
        </p:grpSpPr>
        <p:cxnSp>
          <p:nvCxnSpPr>
            <p:cNvPr id="14" name="Łącznik prosty 13">
              <a:extLst>
                <a:ext uri="{FF2B5EF4-FFF2-40B4-BE49-F238E27FC236}">
                  <a16:creationId xmlns:a16="http://schemas.microsoft.com/office/drawing/2014/main" id="{A0B7995F-DA76-ABA6-A2C1-77F74CA4EA97}"/>
                </a:ext>
              </a:extLst>
            </p:cNvPr>
            <p:cNvCxnSpPr>
              <a:cxnSpLocks/>
            </p:cNvCxnSpPr>
            <p:nvPr/>
          </p:nvCxnSpPr>
          <p:spPr>
            <a:xfrm rot="10800000" flipH="1">
              <a:off x="1315611" y="506027"/>
              <a:ext cx="5431417" cy="0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Łącznik prosty 14">
              <a:extLst>
                <a:ext uri="{FF2B5EF4-FFF2-40B4-BE49-F238E27FC236}">
                  <a16:creationId xmlns:a16="http://schemas.microsoft.com/office/drawing/2014/main" id="{7F063620-5E93-32AF-834D-6B9D463F818B}"/>
                </a:ext>
              </a:extLst>
            </p:cNvPr>
            <p:cNvCxnSpPr/>
            <p:nvPr/>
          </p:nvCxnSpPr>
          <p:spPr>
            <a:xfrm>
              <a:off x="6747029" y="435006"/>
              <a:ext cx="0" cy="142043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" name="Grupa 1">
            <a:extLst>
              <a:ext uri="{FF2B5EF4-FFF2-40B4-BE49-F238E27FC236}">
                <a16:creationId xmlns:a16="http://schemas.microsoft.com/office/drawing/2014/main" id="{B325AB7A-A29C-2F52-5DFB-07886ECB6260}"/>
              </a:ext>
            </a:extLst>
          </p:cNvPr>
          <p:cNvGrpSpPr/>
          <p:nvPr/>
        </p:nvGrpSpPr>
        <p:grpSpPr>
          <a:xfrm>
            <a:off x="11084833" y="0"/>
            <a:ext cx="790916" cy="776133"/>
            <a:chOff x="11084833" y="0"/>
            <a:chExt cx="790916" cy="776133"/>
          </a:xfrm>
        </p:grpSpPr>
        <p:sp>
          <p:nvSpPr>
            <p:cNvPr id="11" name="Prostokąt 10">
              <a:extLst>
                <a:ext uri="{FF2B5EF4-FFF2-40B4-BE49-F238E27FC236}">
                  <a16:creationId xmlns:a16="http://schemas.microsoft.com/office/drawing/2014/main" id="{183C7592-62A1-0D55-FA58-1E9CA6E73D7D}"/>
                </a:ext>
              </a:extLst>
            </p:cNvPr>
            <p:cNvSpPr/>
            <p:nvPr/>
          </p:nvSpPr>
          <p:spPr>
            <a:xfrm>
              <a:off x="11084833" y="0"/>
              <a:ext cx="790916" cy="776133"/>
            </a:xfrm>
            <a:prstGeom prst="rect">
              <a:avLst/>
            </a:prstGeom>
            <a:solidFill>
              <a:srgbClr val="C014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5" name="pole tekstowe 24">
              <a:extLst>
                <a:ext uri="{FF2B5EF4-FFF2-40B4-BE49-F238E27FC236}">
                  <a16:creationId xmlns:a16="http://schemas.microsoft.com/office/drawing/2014/main" id="{2D5C9E46-4B95-BDE2-206B-6B4ED8114E6E}"/>
                </a:ext>
              </a:extLst>
            </p:cNvPr>
            <p:cNvSpPr txBox="1"/>
            <p:nvPr/>
          </p:nvSpPr>
          <p:spPr>
            <a:xfrm>
              <a:off x="11252378" y="157233"/>
              <a:ext cx="5205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400" dirty="0">
                  <a:solidFill>
                    <a:schemeClr val="bg1"/>
                  </a:solidFill>
                </a:rPr>
                <a:t>17</a:t>
              </a:r>
            </a:p>
          </p:txBody>
        </p:sp>
      </p:grpSp>
      <p:sp>
        <p:nvSpPr>
          <p:cNvPr id="4" name="pole tekstowe 3">
            <a:extLst>
              <a:ext uri="{FF2B5EF4-FFF2-40B4-BE49-F238E27FC236}">
                <a16:creationId xmlns:a16="http://schemas.microsoft.com/office/drawing/2014/main" id="{09234283-327D-5461-E6AB-283E61D045F6}"/>
              </a:ext>
            </a:extLst>
          </p:cNvPr>
          <p:cNvSpPr txBox="1"/>
          <p:nvPr/>
        </p:nvSpPr>
        <p:spPr>
          <a:xfrm>
            <a:off x="760495" y="1809120"/>
            <a:ext cx="10167038" cy="3016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000" dirty="0"/>
              <a:t>				PN-EN 61557-7 </a:t>
            </a:r>
            <a:br>
              <a:rPr lang="pl-PL" sz="2000" dirty="0"/>
            </a:br>
            <a:r>
              <a:rPr lang="pl-PL" dirty="0"/>
              <a:t>Bezpieczeństwo elektryczne w niskonapięciowych sieciach elektroenergetycznych o napięciach przemiennych do 1 </a:t>
            </a:r>
            <a:r>
              <a:rPr lang="pl-PL" dirty="0" err="1"/>
              <a:t>kV</a:t>
            </a:r>
            <a:r>
              <a:rPr lang="pl-PL" dirty="0"/>
              <a:t> i stałych do 1,5 </a:t>
            </a:r>
            <a:r>
              <a:rPr lang="pl-PL" dirty="0" err="1"/>
              <a:t>kV</a:t>
            </a:r>
            <a:r>
              <a:rPr lang="pl-PL" dirty="0"/>
              <a:t> -- Urządzenia przeznaczone do sprawdzania, pomiarów lub monitorowania środków ochronnych -- Część 7: Kolejność faz</a:t>
            </a:r>
          </a:p>
          <a:p>
            <a:endParaRPr lang="pl-PL" dirty="0"/>
          </a:p>
          <a:p>
            <a:r>
              <a:rPr lang="pl-PL" sz="2000" dirty="0"/>
              <a:t>				PN-EN 61557-10 </a:t>
            </a:r>
            <a:br>
              <a:rPr lang="pl-PL" sz="2000" dirty="0"/>
            </a:br>
            <a:r>
              <a:rPr lang="pl-PL" dirty="0"/>
              <a:t>Bezpieczeństwo elektryczne w niskonapięciowych sieciach elektroenergetycznych o napięciach przemiennych do 1 </a:t>
            </a:r>
            <a:r>
              <a:rPr lang="pl-PL" dirty="0" err="1"/>
              <a:t>kV</a:t>
            </a:r>
            <a:r>
              <a:rPr lang="pl-PL" dirty="0"/>
              <a:t> i stałych do 1,5 </a:t>
            </a:r>
            <a:r>
              <a:rPr lang="pl-PL" dirty="0" err="1"/>
              <a:t>kV</a:t>
            </a:r>
            <a:r>
              <a:rPr lang="pl-PL" dirty="0"/>
              <a:t> -- Urządzenia przeznaczone do sprawdzania, pomiarów lub monitorowania środków ochronnych -- Część 10: Wielofunkcyjne urządzenia przeznaczone do sprawdzania, pomiarów lub monitorowania środków ochronnych</a:t>
            </a:r>
          </a:p>
        </p:txBody>
      </p:sp>
    </p:spTree>
    <p:extLst>
      <p:ext uri="{BB962C8B-B14F-4D97-AF65-F5344CB8AC3E}">
        <p14:creationId xmlns:p14="http://schemas.microsoft.com/office/powerpoint/2010/main" val="29134333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12DD69-AED3-5D43-C7B9-A6AFE49716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a 5">
            <a:extLst>
              <a:ext uri="{FF2B5EF4-FFF2-40B4-BE49-F238E27FC236}">
                <a16:creationId xmlns:a16="http://schemas.microsoft.com/office/drawing/2014/main" id="{FA5279A2-2890-0106-45FE-07B3125FE628}"/>
              </a:ext>
            </a:extLst>
          </p:cNvPr>
          <p:cNvGrpSpPr/>
          <p:nvPr/>
        </p:nvGrpSpPr>
        <p:grpSpPr>
          <a:xfrm>
            <a:off x="0" y="419558"/>
            <a:ext cx="6751057" cy="142043"/>
            <a:chOff x="-4028" y="438181"/>
            <a:chExt cx="6751057" cy="142043"/>
          </a:xfrm>
        </p:grpSpPr>
        <p:cxnSp>
          <p:nvCxnSpPr>
            <p:cNvPr id="7" name="Łącznik prosty 6">
              <a:extLst>
                <a:ext uri="{FF2B5EF4-FFF2-40B4-BE49-F238E27FC236}">
                  <a16:creationId xmlns:a16="http://schemas.microsoft.com/office/drawing/2014/main" id="{94FA91BA-EF4C-8E38-271C-63B419550142}"/>
                </a:ext>
              </a:extLst>
            </p:cNvPr>
            <p:cNvCxnSpPr>
              <a:cxnSpLocks/>
            </p:cNvCxnSpPr>
            <p:nvPr/>
          </p:nvCxnSpPr>
          <p:spPr>
            <a:xfrm>
              <a:off x="-4028" y="506027"/>
              <a:ext cx="6751057" cy="0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Łącznik prosty 7">
              <a:extLst>
                <a:ext uri="{FF2B5EF4-FFF2-40B4-BE49-F238E27FC236}">
                  <a16:creationId xmlns:a16="http://schemas.microsoft.com/office/drawing/2014/main" id="{E71A5B56-A1B5-B4DE-07C5-95DE6F336DD6}"/>
                </a:ext>
              </a:extLst>
            </p:cNvPr>
            <p:cNvCxnSpPr/>
            <p:nvPr/>
          </p:nvCxnSpPr>
          <p:spPr>
            <a:xfrm>
              <a:off x="6747029" y="438181"/>
              <a:ext cx="0" cy="142043"/>
            </a:xfrm>
            <a:prstGeom prst="line">
              <a:avLst/>
            </a:prstGeom>
            <a:ln w="19050">
              <a:solidFill>
                <a:srgbClr val="60606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558648A1-CCF3-AEBE-407C-DF5ED8EB1D91}"/>
              </a:ext>
            </a:extLst>
          </p:cNvPr>
          <p:cNvSpPr txBox="1"/>
          <p:nvPr/>
        </p:nvSpPr>
        <p:spPr>
          <a:xfrm>
            <a:off x="860083" y="813252"/>
            <a:ext cx="10502016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900" b="1" dirty="0">
                <a:solidFill>
                  <a:srgbClr val="263779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Co mówią normy</a:t>
            </a:r>
          </a:p>
        </p:txBody>
      </p:sp>
      <p:grpSp>
        <p:nvGrpSpPr>
          <p:cNvPr id="13" name="Grupa 12">
            <a:extLst>
              <a:ext uri="{FF2B5EF4-FFF2-40B4-BE49-F238E27FC236}">
                <a16:creationId xmlns:a16="http://schemas.microsoft.com/office/drawing/2014/main" id="{C165B4D1-8C84-A442-E34F-CDE368A447B0}"/>
              </a:ext>
            </a:extLst>
          </p:cNvPr>
          <p:cNvGrpSpPr/>
          <p:nvPr/>
        </p:nvGrpSpPr>
        <p:grpSpPr>
          <a:xfrm rot="10800000">
            <a:off x="6760582" y="6296399"/>
            <a:ext cx="5431418" cy="142043"/>
            <a:chOff x="1315611" y="435006"/>
            <a:chExt cx="5431418" cy="142043"/>
          </a:xfrm>
        </p:grpSpPr>
        <p:cxnSp>
          <p:nvCxnSpPr>
            <p:cNvPr id="14" name="Łącznik prosty 13">
              <a:extLst>
                <a:ext uri="{FF2B5EF4-FFF2-40B4-BE49-F238E27FC236}">
                  <a16:creationId xmlns:a16="http://schemas.microsoft.com/office/drawing/2014/main" id="{0F0BBCDC-B259-3778-23E1-40EFC52B5A73}"/>
                </a:ext>
              </a:extLst>
            </p:cNvPr>
            <p:cNvCxnSpPr>
              <a:cxnSpLocks/>
            </p:cNvCxnSpPr>
            <p:nvPr/>
          </p:nvCxnSpPr>
          <p:spPr>
            <a:xfrm rot="10800000" flipH="1">
              <a:off x="1315611" y="506027"/>
              <a:ext cx="5431417" cy="0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Łącznik prosty 14">
              <a:extLst>
                <a:ext uri="{FF2B5EF4-FFF2-40B4-BE49-F238E27FC236}">
                  <a16:creationId xmlns:a16="http://schemas.microsoft.com/office/drawing/2014/main" id="{9506C0FA-7148-F415-3AAB-75A6C50FEA75}"/>
                </a:ext>
              </a:extLst>
            </p:cNvPr>
            <p:cNvCxnSpPr/>
            <p:nvPr/>
          </p:nvCxnSpPr>
          <p:spPr>
            <a:xfrm>
              <a:off x="6747029" y="435006"/>
              <a:ext cx="0" cy="142043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" name="Grupa 1">
            <a:extLst>
              <a:ext uri="{FF2B5EF4-FFF2-40B4-BE49-F238E27FC236}">
                <a16:creationId xmlns:a16="http://schemas.microsoft.com/office/drawing/2014/main" id="{CD151A02-9FF4-D4B9-5D75-20EF48A49253}"/>
              </a:ext>
            </a:extLst>
          </p:cNvPr>
          <p:cNvGrpSpPr/>
          <p:nvPr/>
        </p:nvGrpSpPr>
        <p:grpSpPr>
          <a:xfrm>
            <a:off x="11084833" y="0"/>
            <a:ext cx="790916" cy="776133"/>
            <a:chOff x="11084833" y="0"/>
            <a:chExt cx="790916" cy="776133"/>
          </a:xfrm>
        </p:grpSpPr>
        <p:sp>
          <p:nvSpPr>
            <p:cNvPr id="11" name="Prostokąt 10">
              <a:extLst>
                <a:ext uri="{FF2B5EF4-FFF2-40B4-BE49-F238E27FC236}">
                  <a16:creationId xmlns:a16="http://schemas.microsoft.com/office/drawing/2014/main" id="{88F496F6-2104-0280-398F-E93A8760E7E2}"/>
                </a:ext>
              </a:extLst>
            </p:cNvPr>
            <p:cNvSpPr/>
            <p:nvPr/>
          </p:nvSpPr>
          <p:spPr>
            <a:xfrm>
              <a:off x="11084833" y="0"/>
              <a:ext cx="790916" cy="776133"/>
            </a:xfrm>
            <a:prstGeom prst="rect">
              <a:avLst/>
            </a:prstGeom>
            <a:solidFill>
              <a:srgbClr val="C014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5" name="pole tekstowe 24">
              <a:extLst>
                <a:ext uri="{FF2B5EF4-FFF2-40B4-BE49-F238E27FC236}">
                  <a16:creationId xmlns:a16="http://schemas.microsoft.com/office/drawing/2014/main" id="{3596A607-48CA-B0CC-A34C-DEE55B92B183}"/>
                </a:ext>
              </a:extLst>
            </p:cNvPr>
            <p:cNvSpPr txBox="1"/>
            <p:nvPr/>
          </p:nvSpPr>
          <p:spPr>
            <a:xfrm>
              <a:off x="11252378" y="157233"/>
              <a:ext cx="5205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400" dirty="0">
                  <a:solidFill>
                    <a:schemeClr val="bg1"/>
                  </a:solidFill>
                </a:rPr>
                <a:t>18</a:t>
              </a:r>
            </a:p>
          </p:txBody>
        </p:sp>
      </p:grpSp>
      <p:sp>
        <p:nvSpPr>
          <p:cNvPr id="4" name="pole tekstowe 3">
            <a:extLst>
              <a:ext uri="{FF2B5EF4-FFF2-40B4-BE49-F238E27FC236}">
                <a16:creationId xmlns:a16="http://schemas.microsoft.com/office/drawing/2014/main" id="{2B9EF235-54D9-F913-4453-11DAA3D8AB86}"/>
              </a:ext>
            </a:extLst>
          </p:cNvPr>
          <p:cNvSpPr txBox="1"/>
          <p:nvPr/>
        </p:nvSpPr>
        <p:spPr>
          <a:xfrm>
            <a:off x="760495" y="1809120"/>
            <a:ext cx="10167038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000" dirty="0"/>
              <a:t>		Błędy graniczne przyrządów. PN-EN 61557 (DIN VDE 0413):</a:t>
            </a:r>
          </a:p>
          <a:p>
            <a:endParaRPr lang="pl-PL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05185B69-F987-210B-B837-12559912A8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1992" y="2381970"/>
            <a:ext cx="9231507" cy="363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245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0EF60A-3C22-D1CF-38FB-9CC798C707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a 5">
            <a:extLst>
              <a:ext uri="{FF2B5EF4-FFF2-40B4-BE49-F238E27FC236}">
                <a16:creationId xmlns:a16="http://schemas.microsoft.com/office/drawing/2014/main" id="{304D9E9C-1636-EC1D-6C94-99F3FD49E415}"/>
              </a:ext>
            </a:extLst>
          </p:cNvPr>
          <p:cNvGrpSpPr/>
          <p:nvPr/>
        </p:nvGrpSpPr>
        <p:grpSpPr>
          <a:xfrm>
            <a:off x="0" y="419558"/>
            <a:ext cx="6751057" cy="142043"/>
            <a:chOff x="-4028" y="438181"/>
            <a:chExt cx="6751057" cy="142043"/>
          </a:xfrm>
        </p:grpSpPr>
        <p:cxnSp>
          <p:nvCxnSpPr>
            <p:cNvPr id="7" name="Łącznik prosty 6">
              <a:extLst>
                <a:ext uri="{FF2B5EF4-FFF2-40B4-BE49-F238E27FC236}">
                  <a16:creationId xmlns:a16="http://schemas.microsoft.com/office/drawing/2014/main" id="{56A4E76C-83E0-8FFC-0645-AA47A0F05D6B}"/>
                </a:ext>
              </a:extLst>
            </p:cNvPr>
            <p:cNvCxnSpPr>
              <a:cxnSpLocks/>
            </p:cNvCxnSpPr>
            <p:nvPr/>
          </p:nvCxnSpPr>
          <p:spPr>
            <a:xfrm>
              <a:off x="-4028" y="506027"/>
              <a:ext cx="6751057" cy="0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Łącznik prosty 7">
              <a:extLst>
                <a:ext uri="{FF2B5EF4-FFF2-40B4-BE49-F238E27FC236}">
                  <a16:creationId xmlns:a16="http://schemas.microsoft.com/office/drawing/2014/main" id="{6EFFE12F-4E94-6564-0987-05E174E27151}"/>
                </a:ext>
              </a:extLst>
            </p:cNvPr>
            <p:cNvCxnSpPr/>
            <p:nvPr/>
          </p:nvCxnSpPr>
          <p:spPr>
            <a:xfrm>
              <a:off x="6747029" y="438181"/>
              <a:ext cx="0" cy="142043"/>
            </a:xfrm>
            <a:prstGeom prst="line">
              <a:avLst/>
            </a:prstGeom>
            <a:ln w="19050">
              <a:solidFill>
                <a:srgbClr val="60606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684336BF-3425-628F-2FDE-A9ED6352A994}"/>
              </a:ext>
            </a:extLst>
          </p:cNvPr>
          <p:cNvSpPr txBox="1"/>
          <p:nvPr/>
        </p:nvSpPr>
        <p:spPr>
          <a:xfrm>
            <a:off x="1026088" y="813252"/>
            <a:ext cx="924959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100" b="1" dirty="0">
                <a:solidFill>
                  <a:srgbClr val="263779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Układy sieci elektrycznych</a:t>
            </a:r>
          </a:p>
        </p:txBody>
      </p:sp>
      <p:grpSp>
        <p:nvGrpSpPr>
          <p:cNvPr id="13" name="Grupa 12">
            <a:extLst>
              <a:ext uri="{FF2B5EF4-FFF2-40B4-BE49-F238E27FC236}">
                <a16:creationId xmlns:a16="http://schemas.microsoft.com/office/drawing/2014/main" id="{C18530CB-F4BA-70A4-DE7B-1F83256B0CF5}"/>
              </a:ext>
            </a:extLst>
          </p:cNvPr>
          <p:cNvGrpSpPr/>
          <p:nvPr/>
        </p:nvGrpSpPr>
        <p:grpSpPr>
          <a:xfrm rot="10800000">
            <a:off x="6760582" y="6296399"/>
            <a:ext cx="5431418" cy="142043"/>
            <a:chOff x="1315611" y="435006"/>
            <a:chExt cx="5431418" cy="142043"/>
          </a:xfrm>
        </p:grpSpPr>
        <p:cxnSp>
          <p:nvCxnSpPr>
            <p:cNvPr id="14" name="Łącznik prosty 13">
              <a:extLst>
                <a:ext uri="{FF2B5EF4-FFF2-40B4-BE49-F238E27FC236}">
                  <a16:creationId xmlns:a16="http://schemas.microsoft.com/office/drawing/2014/main" id="{DEEAE7DF-874F-5EAE-8E7F-18C786AE8657}"/>
                </a:ext>
              </a:extLst>
            </p:cNvPr>
            <p:cNvCxnSpPr>
              <a:cxnSpLocks/>
            </p:cNvCxnSpPr>
            <p:nvPr/>
          </p:nvCxnSpPr>
          <p:spPr>
            <a:xfrm rot="10800000" flipH="1">
              <a:off x="1315611" y="506027"/>
              <a:ext cx="5431417" cy="0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Łącznik prosty 14">
              <a:extLst>
                <a:ext uri="{FF2B5EF4-FFF2-40B4-BE49-F238E27FC236}">
                  <a16:creationId xmlns:a16="http://schemas.microsoft.com/office/drawing/2014/main" id="{59C17ACA-1A61-785A-84EA-A7DC513C2047}"/>
                </a:ext>
              </a:extLst>
            </p:cNvPr>
            <p:cNvCxnSpPr/>
            <p:nvPr/>
          </p:nvCxnSpPr>
          <p:spPr>
            <a:xfrm>
              <a:off x="6747029" y="435006"/>
              <a:ext cx="0" cy="142043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" name="Grupa 1">
            <a:extLst>
              <a:ext uri="{FF2B5EF4-FFF2-40B4-BE49-F238E27FC236}">
                <a16:creationId xmlns:a16="http://schemas.microsoft.com/office/drawing/2014/main" id="{B622F8F1-0D66-03F2-EAA6-A8B72B62A885}"/>
              </a:ext>
            </a:extLst>
          </p:cNvPr>
          <p:cNvGrpSpPr/>
          <p:nvPr/>
        </p:nvGrpSpPr>
        <p:grpSpPr>
          <a:xfrm>
            <a:off x="11084833" y="0"/>
            <a:ext cx="790916" cy="776133"/>
            <a:chOff x="11084833" y="0"/>
            <a:chExt cx="790916" cy="776133"/>
          </a:xfrm>
        </p:grpSpPr>
        <p:sp>
          <p:nvSpPr>
            <p:cNvPr id="11" name="Prostokąt 10">
              <a:extLst>
                <a:ext uri="{FF2B5EF4-FFF2-40B4-BE49-F238E27FC236}">
                  <a16:creationId xmlns:a16="http://schemas.microsoft.com/office/drawing/2014/main" id="{8B8C1D3D-D08E-08F0-405A-386623BB5F9F}"/>
                </a:ext>
              </a:extLst>
            </p:cNvPr>
            <p:cNvSpPr/>
            <p:nvPr/>
          </p:nvSpPr>
          <p:spPr>
            <a:xfrm>
              <a:off x="11084833" y="0"/>
              <a:ext cx="790916" cy="776133"/>
            </a:xfrm>
            <a:prstGeom prst="rect">
              <a:avLst/>
            </a:prstGeom>
            <a:solidFill>
              <a:srgbClr val="C014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5" name="pole tekstowe 24">
              <a:extLst>
                <a:ext uri="{FF2B5EF4-FFF2-40B4-BE49-F238E27FC236}">
                  <a16:creationId xmlns:a16="http://schemas.microsoft.com/office/drawing/2014/main" id="{FCDF9174-E119-2A7C-2C8B-801C237A888F}"/>
                </a:ext>
              </a:extLst>
            </p:cNvPr>
            <p:cNvSpPr txBox="1"/>
            <p:nvPr/>
          </p:nvSpPr>
          <p:spPr>
            <a:xfrm>
              <a:off x="11252378" y="157233"/>
              <a:ext cx="5205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400" dirty="0">
                  <a:solidFill>
                    <a:schemeClr val="bg1"/>
                  </a:solidFill>
                </a:rPr>
                <a:t>01</a:t>
              </a:r>
            </a:p>
          </p:txBody>
        </p:sp>
      </p:grpSp>
      <p:sp>
        <p:nvSpPr>
          <p:cNvPr id="4" name="pole tekstowe 3">
            <a:extLst>
              <a:ext uri="{FF2B5EF4-FFF2-40B4-BE49-F238E27FC236}">
                <a16:creationId xmlns:a16="http://schemas.microsoft.com/office/drawing/2014/main" id="{75A4150E-F79B-1468-D8D6-7A51D839A8B1}"/>
              </a:ext>
            </a:extLst>
          </p:cNvPr>
          <p:cNvSpPr txBox="1"/>
          <p:nvPr/>
        </p:nvSpPr>
        <p:spPr>
          <a:xfrm>
            <a:off x="1387440" y="1923109"/>
            <a:ext cx="17427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800" b="1" dirty="0"/>
              <a:t>T lub I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F570B403-83B2-3E6F-E17B-B15D0E428FE2}"/>
              </a:ext>
            </a:extLst>
          </p:cNvPr>
          <p:cNvSpPr txBox="1"/>
          <p:nvPr/>
        </p:nvSpPr>
        <p:spPr>
          <a:xfrm>
            <a:off x="3521799" y="2171264"/>
            <a:ext cx="604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Pierwsza litera oznacza związek między układem sieci a ziemią:</a:t>
            </a:r>
          </a:p>
        </p:txBody>
      </p:sp>
      <p:sp>
        <p:nvSpPr>
          <p:cNvPr id="19" name="Prostokąt 6">
            <a:extLst>
              <a:ext uri="{FF2B5EF4-FFF2-40B4-BE49-F238E27FC236}">
                <a16:creationId xmlns:a16="http://schemas.microsoft.com/office/drawing/2014/main" id="{FCA3B00C-89CB-B92F-1447-B4BD285C78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578" y="3100810"/>
            <a:ext cx="8748713" cy="71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4050" b="1" dirty="0">
                <a:solidFill>
                  <a:srgbClr val="FF0000"/>
                </a:solidFill>
                <a:latin typeface="+mj-lt"/>
                <a:ea typeface="Roboto Slab" panose="020B0604020202020204" charset="0"/>
                <a:cs typeface="Roboto Slab" panose="020B0604020202020204" charset="0"/>
              </a:rPr>
              <a:t>T</a:t>
            </a:r>
            <a:r>
              <a:rPr lang="pl-PL" altLang="pl-PL" sz="1350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 </a:t>
            </a:r>
            <a:r>
              <a:rPr lang="pl-PL" altLang="pl-PL" sz="1500" b="1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– </a:t>
            </a:r>
            <a:r>
              <a:rPr lang="pl-PL" altLang="pl-PL" sz="1500" b="1" dirty="0">
                <a:latin typeface="+mj-lt"/>
                <a:ea typeface="Roboto Slab" panose="020B0604020202020204" charset="0"/>
                <a:cs typeface="Roboto Slab" panose="020B0604020202020204" charset="0"/>
              </a:rPr>
              <a:t>oznacza bezpośrednie połączenie punktu neutralnego układu sieci z ziemią.</a:t>
            </a:r>
          </a:p>
        </p:txBody>
      </p:sp>
      <p:sp>
        <p:nvSpPr>
          <p:cNvPr id="21" name="Prostokąt 7">
            <a:extLst>
              <a:ext uri="{FF2B5EF4-FFF2-40B4-BE49-F238E27FC236}">
                <a16:creationId xmlns:a16="http://schemas.microsoft.com/office/drawing/2014/main" id="{BE588DCE-7F71-108A-4B5D-97684CF9C5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3891" y="3937797"/>
            <a:ext cx="8676085" cy="1177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4050" b="1" dirty="0">
                <a:solidFill>
                  <a:srgbClr val="FF0000"/>
                </a:solidFill>
                <a:latin typeface="+mj-lt"/>
                <a:ea typeface="Roboto Slab" panose="020B0604020202020204" charset="0"/>
                <a:cs typeface="Roboto Slab" panose="020B0604020202020204" charset="0"/>
              </a:rPr>
              <a:t>I</a:t>
            </a:r>
            <a:r>
              <a:rPr lang="pl-PL" altLang="pl-PL" sz="1350" dirty="0">
                <a:latin typeface="+mj-lt"/>
                <a:ea typeface="Roboto Slab" panose="020B0604020202020204" charset="0"/>
                <a:cs typeface="Roboto Slab" panose="020B0604020202020204" charset="0"/>
              </a:rPr>
              <a:t>   </a:t>
            </a:r>
            <a:r>
              <a:rPr lang="pl-PL" altLang="pl-PL" sz="1500" b="1" dirty="0">
                <a:latin typeface="+mj-lt"/>
                <a:ea typeface="Roboto Slab" panose="020B0604020202020204" charset="0"/>
                <a:cs typeface="Roboto Slab" panose="020B0604020202020204" charset="0"/>
              </a:rPr>
              <a:t>– oznacza  odizolowanie części czynnych od ziemi.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500" dirty="0">
                <a:latin typeface="+mj-lt"/>
                <a:ea typeface="Roboto Slab" panose="020B0604020202020204" charset="0"/>
                <a:cs typeface="Roboto Slab" panose="020B0604020202020204" charset="0"/>
              </a:rPr>
              <a:t>         bądź ich połączenie z ziemią przez bezpiecznik iskiernikowy (uziemienie otwarte)</a:t>
            </a:r>
            <a:br>
              <a:rPr lang="pl-PL" altLang="pl-PL" sz="1500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</a:br>
            <a:r>
              <a:rPr lang="pl-PL" altLang="pl-PL" sz="1500" b="1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 </a:t>
            </a:r>
          </a:p>
        </p:txBody>
      </p:sp>
      <p:pic>
        <p:nvPicPr>
          <p:cNvPr id="1028" name="Picture 4" descr="Niezbędne pomiary instalacji elektrycznej - Fachowy Elektryk">
            <a:extLst>
              <a:ext uri="{FF2B5EF4-FFF2-40B4-BE49-F238E27FC236}">
                <a16:creationId xmlns:a16="http://schemas.microsoft.com/office/drawing/2014/main" id="{BB7CCF1B-E916-14EE-1747-CD4116C016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9338" y="3297120"/>
            <a:ext cx="2581275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pole tekstowe 21">
            <a:extLst>
              <a:ext uri="{FF2B5EF4-FFF2-40B4-BE49-F238E27FC236}">
                <a16:creationId xmlns:a16="http://schemas.microsoft.com/office/drawing/2014/main" id="{C454ECF6-D13E-DB33-CA7C-65B3A17962A0}"/>
              </a:ext>
            </a:extLst>
          </p:cNvPr>
          <p:cNvSpPr txBox="1"/>
          <p:nvPr/>
        </p:nvSpPr>
        <p:spPr>
          <a:xfrm>
            <a:off x="8149338" y="5207582"/>
            <a:ext cx="122501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800" dirty="0"/>
              <a:t>www.fachowyelektryk.pl</a:t>
            </a:r>
          </a:p>
        </p:txBody>
      </p:sp>
    </p:spTree>
    <p:extLst>
      <p:ext uri="{BB962C8B-B14F-4D97-AF65-F5344CB8AC3E}">
        <p14:creationId xmlns:p14="http://schemas.microsoft.com/office/powerpoint/2010/main" val="37258000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FFCD5B-B6C2-4B57-0175-3BD92DA13F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a 5">
            <a:extLst>
              <a:ext uri="{FF2B5EF4-FFF2-40B4-BE49-F238E27FC236}">
                <a16:creationId xmlns:a16="http://schemas.microsoft.com/office/drawing/2014/main" id="{3CB57A9D-8107-D430-7351-BB55CB832DD9}"/>
              </a:ext>
            </a:extLst>
          </p:cNvPr>
          <p:cNvGrpSpPr/>
          <p:nvPr/>
        </p:nvGrpSpPr>
        <p:grpSpPr>
          <a:xfrm>
            <a:off x="0" y="419558"/>
            <a:ext cx="6751057" cy="142043"/>
            <a:chOff x="-4028" y="438181"/>
            <a:chExt cx="6751057" cy="142043"/>
          </a:xfrm>
        </p:grpSpPr>
        <p:cxnSp>
          <p:nvCxnSpPr>
            <p:cNvPr id="7" name="Łącznik prosty 6">
              <a:extLst>
                <a:ext uri="{FF2B5EF4-FFF2-40B4-BE49-F238E27FC236}">
                  <a16:creationId xmlns:a16="http://schemas.microsoft.com/office/drawing/2014/main" id="{1FD91A88-1259-1F6A-E06F-7D1D62417D03}"/>
                </a:ext>
              </a:extLst>
            </p:cNvPr>
            <p:cNvCxnSpPr>
              <a:cxnSpLocks/>
            </p:cNvCxnSpPr>
            <p:nvPr/>
          </p:nvCxnSpPr>
          <p:spPr>
            <a:xfrm>
              <a:off x="-4028" y="506027"/>
              <a:ext cx="6751057" cy="0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Łącznik prosty 7">
              <a:extLst>
                <a:ext uri="{FF2B5EF4-FFF2-40B4-BE49-F238E27FC236}">
                  <a16:creationId xmlns:a16="http://schemas.microsoft.com/office/drawing/2014/main" id="{E4C1B197-6F8C-8B65-42D5-D09591F68D40}"/>
                </a:ext>
              </a:extLst>
            </p:cNvPr>
            <p:cNvCxnSpPr/>
            <p:nvPr/>
          </p:nvCxnSpPr>
          <p:spPr>
            <a:xfrm>
              <a:off x="6747029" y="438181"/>
              <a:ext cx="0" cy="142043"/>
            </a:xfrm>
            <a:prstGeom prst="line">
              <a:avLst/>
            </a:prstGeom>
            <a:ln w="19050">
              <a:solidFill>
                <a:srgbClr val="60606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A1B8011A-80AD-8E66-288F-C875BBA51AAA}"/>
              </a:ext>
            </a:extLst>
          </p:cNvPr>
          <p:cNvSpPr txBox="1"/>
          <p:nvPr/>
        </p:nvSpPr>
        <p:spPr>
          <a:xfrm>
            <a:off x="639778" y="813252"/>
            <a:ext cx="10445055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900" b="1" dirty="0">
                <a:solidFill>
                  <a:srgbClr val="263779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Zakres wykonywanych pomiarów (oględzin) </a:t>
            </a:r>
          </a:p>
        </p:txBody>
      </p:sp>
      <p:grpSp>
        <p:nvGrpSpPr>
          <p:cNvPr id="13" name="Grupa 12">
            <a:extLst>
              <a:ext uri="{FF2B5EF4-FFF2-40B4-BE49-F238E27FC236}">
                <a16:creationId xmlns:a16="http://schemas.microsoft.com/office/drawing/2014/main" id="{DBD582F6-159E-DE53-043B-19FFD5A2A38D}"/>
              </a:ext>
            </a:extLst>
          </p:cNvPr>
          <p:cNvGrpSpPr/>
          <p:nvPr/>
        </p:nvGrpSpPr>
        <p:grpSpPr>
          <a:xfrm rot="10800000">
            <a:off x="6760582" y="6296399"/>
            <a:ext cx="5431418" cy="142043"/>
            <a:chOff x="1315611" y="435006"/>
            <a:chExt cx="5431418" cy="142043"/>
          </a:xfrm>
        </p:grpSpPr>
        <p:cxnSp>
          <p:nvCxnSpPr>
            <p:cNvPr id="14" name="Łącznik prosty 13">
              <a:extLst>
                <a:ext uri="{FF2B5EF4-FFF2-40B4-BE49-F238E27FC236}">
                  <a16:creationId xmlns:a16="http://schemas.microsoft.com/office/drawing/2014/main" id="{30509D25-7761-9F64-F138-6DDA17F16EA2}"/>
                </a:ext>
              </a:extLst>
            </p:cNvPr>
            <p:cNvCxnSpPr>
              <a:cxnSpLocks/>
            </p:cNvCxnSpPr>
            <p:nvPr/>
          </p:nvCxnSpPr>
          <p:spPr>
            <a:xfrm rot="10800000" flipH="1">
              <a:off x="1315611" y="506027"/>
              <a:ext cx="5431417" cy="0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Łącznik prosty 14">
              <a:extLst>
                <a:ext uri="{FF2B5EF4-FFF2-40B4-BE49-F238E27FC236}">
                  <a16:creationId xmlns:a16="http://schemas.microsoft.com/office/drawing/2014/main" id="{D963FB65-DFBD-788C-EE12-153478A1BC2E}"/>
                </a:ext>
              </a:extLst>
            </p:cNvPr>
            <p:cNvCxnSpPr/>
            <p:nvPr/>
          </p:nvCxnSpPr>
          <p:spPr>
            <a:xfrm>
              <a:off x="6747029" y="435006"/>
              <a:ext cx="0" cy="142043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" name="Grupa 1">
            <a:extLst>
              <a:ext uri="{FF2B5EF4-FFF2-40B4-BE49-F238E27FC236}">
                <a16:creationId xmlns:a16="http://schemas.microsoft.com/office/drawing/2014/main" id="{669497CA-61A1-105E-7B00-FA51B3376832}"/>
              </a:ext>
            </a:extLst>
          </p:cNvPr>
          <p:cNvGrpSpPr/>
          <p:nvPr/>
        </p:nvGrpSpPr>
        <p:grpSpPr>
          <a:xfrm>
            <a:off x="11084833" y="0"/>
            <a:ext cx="790916" cy="776133"/>
            <a:chOff x="11084833" y="0"/>
            <a:chExt cx="790916" cy="776133"/>
          </a:xfrm>
        </p:grpSpPr>
        <p:sp>
          <p:nvSpPr>
            <p:cNvPr id="11" name="Prostokąt 10">
              <a:extLst>
                <a:ext uri="{FF2B5EF4-FFF2-40B4-BE49-F238E27FC236}">
                  <a16:creationId xmlns:a16="http://schemas.microsoft.com/office/drawing/2014/main" id="{EDCEEA06-DB19-3CD8-7E12-5855322D4AC7}"/>
                </a:ext>
              </a:extLst>
            </p:cNvPr>
            <p:cNvSpPr/>
            <p:nvPr/>
          </p:nvSpPr>
          <p:spPr>
            <a:xfrm>
              <a:off x="11084833" y="0"/>
              <a:ext cx="790916" cy="776133"/>
            </a:xfrm>
            <a:prstGeom prst="rect">
              <a:avLst/>
            </a:prstGeom>
            <a:solidFill>
              <a:srgbClr val="C014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5" name="pole tekstowe 24">
              <a:extLst>
                <a:ext uri="{FF2B5EF4-FFF2-40B4-BE49-F238E27FC236}">
                  <a16:creationId xmlns:a16="http://schemas.microsoft.com/office/drawing/2014/main" id="{116882BE-DD29-6869-DB5E-20B74E0612D1}"/>
                </a:ext>
              </a:extLst>
            </p:cNvPr>
            <p:cNvSpPr txBox="1"/>
            <p:nvPr/>
          </p:nvSpPr>
          <p:spPr>
            <a:xfrm>
              <a:off x="11252378" y="157233"/>
              <a:ext cx="5205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400" dirty="0">
                  <a:solidFill>
                    <a:schemeClr val="bg1"/>
                  </a:solidFill>
                </a:rPr>
                <a:t>19</a:t>
              </a:r>
            </a:p>
          </p:txBody>
        </p:sp>
      </p:grp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7F34D320-0F6A-1220-7F33-00C2DBBDA01A}"/>
              </a:ext>
            </a:extLst>
          </p:cNvPr>
          <p:cNvSpPr txBox="1"/>
          <p:nvPr/>
        </p:nvSpPr>
        <p:spPr>
          <a:xfrm>
            <a:off x="4553329" y="1580983"/>
            <a:ext cx="21009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b="1" dirty="0"/>
              <a:t>Oględziny wizualne</a:t>
            </a:r>
          </a:p>
        </p:txBody>
      </p:sp>
      <p:sp>
        <p:nvSpPr>
          <p:cNvPr id="24" name="pole tekstowe 23">
            <a:extLst>
              <a:ext uri="{FF2B5EF4-FFF2-40B4-BE49-F238E27FC236}">
                <a16:creationId xmlns:a16="http://schemas.microsoft.com/office/drawing/2014/main" id="{00F8DCA6-9EAC-E8BA-862A-472B5F8A7758}"/>
              </a:ext>
            </a:extLst>
          </p:cNvPr>
          <p:cNvSpPr txBox="1"/>
          <p:nvPr/>
        </p:nvSpPr>
        <p:spPr>
          <a:xfrm>
            <a:off x="639778" y="2147376"/>
            <a:ext cx="10612600" cy="2583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1800"/>
              </a:lnSpc>
              <a:spcBef>
                <a:spcPts val="75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pl-PL" b="1" i="0" dirty="0">
                <a:solidFill>
                  <a:srgbClr val="0A0A0A"/>
                </a:solidFill>
                <a:effectLst/>
              </a:rPr>
              <a:t>Stan widocznych części:</a:t>
            </a:r>
            <a:r>
              <a:rPr lang="pl-PL" b="0" i="0" dirty="0">
                <a:solidFill>
                  <a:srgbClr val="0A0A0A"/>
                </a:solidFill>
                <a:effectLst/>
              </a:rPr>
              <a:t> Sprawdzenie stanu przewodów, izolatorów, ich mocowań oraz izolacji.</a:t>
            </a:r>
          </a:p>
          <a:p>
            <a:pPr algn="l">
              <a:lnSpc>
                <a:spcPts val="1800"/>
              </a:lnSpc>
              <a:spcBef>
                <a:spcPts val="75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pl-PL" b="1" i="0" dirty="0">
                <a:solidFill>
                  <a:srgbClr val="0A0A0A"/>
                </a:solidFill>
                <a:effectLst/>
              </a:rPr>
              <a:t>Elementy instalacji:</a:t>
            </a:r>
            <a:r>
              <a:rPr lang="pl-PL" b="0" i="0" dirty="0">
                <a:solidFill>
                  <a:srgbClr val="0A0A0A"/>
                </a:solidFill>
                <a:effectLst/>
              </a:rPr>
              <a:t> Kontrola dławików w skrzynkach przyłączeniowych, połączeń przewodów, a także jakości użytych materiałów.</a:t>
            </a:r>
          </a:p>
          <a:p>
            <a:pPr algn="l">
              <a:lnSpc>
                <a:spcPts val="1800"/>
              </a:lnSpc>
              <a:spcBef>
                <a:spcPts val="75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pl-PL" b="1" i="0" dirty="0">
                <a:solidFill>
                  <a:srgbClr val="0A0A0A"/>
                </a:solidFill>
                <a:effectLst/>
              </a:rPr>
              <a:t>Oznaczenia i dokumentacja:</a:t>
            </a:r>
            <a:r>
              <a:rPr lang="pl-PL" b="0" i="0" dirty="0">
                <a:solidFill>
                  <a:srgbClr val="0A0A0A"/>
                </a:solidFill>
                <a:effectLst/>
              </a:rPr>
              <a:t> Weryfikacja prawidłowości rozmieszczenia oznaczeń, tablic, schematów i zgodności z dokumentacją techniczną.</a:t>
            </a:r>
          </a:p>
          <a:p>
            <a:pPr algn="l">
              <a:lnSpc>
                <a:spcPts val="1800"/>
              </a:lnSpc>
              <a:spcBef>
                <a:spcPts val="75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pl-PL" b="1" i="0" dirty="0">
                <a:solidFill>
                  <a:srgbClr val="0A0A0A"/>
                </a:solidFill>
                <a:effectLst/>
              </a:rPr>
              <a:t>Urządzenia odgromowe:</a:t>
            </a:r>
            <a:r>
              <a:rPr lang="pl-PL" b="0" i="0" dirty="0">
                <a:solidFill>
                  <a:srgbClr val="0A0A0A"/>
                </a:solidFill>
                <a:effectLst/>
              </a:rPr>
              <a:t> Ocena stanu i prawidłowości montażu elementów systemu odgromowego.</a:t>
            </a:r>
          </a:p>
          <a:p>
            <a:pPr algn="l">
              <a:lnSpc>
                <a:spcPts val="1800"/>
              </a:lnSpc>
              <a:spcBef>
                <a:spcPts val="75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pl-PL" b="1" i="0" dirty="0">
                <a:solidFill>
                  <a:srgbClr val="0A0A0A"/>
                </a:solidFill>
                <a:effectLst/>
              </a:rPr>
              <a:t>Ochrona przed pożarem:</a:t>
            </a:r>
            <a:r>
              <a:rPr lang="pl-PL" b="0" i="0" dirty="0">
                <a:solidFill>
                  <a:srgbClr val="0A0A0A"/>
                </a:solidFill>
                <a:effectLst/>
              </a:rPr>
              <a:t> Weryfikacja ochrony przed pożarem, np. prawidłowości rozmieszczenia elementów</a:t>
            </a:r>
          </a:p>
        </p:txBody>
      </p:sp>
    </p:spTree>
    <p:extLst>
      <p:ext uri="{BB962C8B-B14F-4D97-AF65-F5344CB8AC3E}">
        <p14:creationId xmlns:p14="http://schemas.microsoft.com/office/powerpoint/2010/main" val="38764969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D60034-1626-D42B-E6DC-DFD6C046C6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a 5">
            <a:extLst>
              <a:ext uri="{FF2B5EF4-FFF2-40B4-BE49-F238E27FC236}">
                <a16:creationId xmlns:a16="http://schemas.microsoft.com/office/drawing/2014/main" id="{4BE57F57-A1AE-7EF3-90E0-A61D94604CFB}"/>
              </a:ext>
            </a:extLst>
          </p:cNvPr>
          <p:cNvGrpSpPr/>
          <p:nvPr/>
        </p:nvGrpSpPr>
        <p:grpSpPr>
          <a:xfrm>
            <a:off x="0" y="419558"/>
            <a:ext cx="6751057" cy="142043"/>
            <a:chOff x="-4028" y="438181"/>
            <a:chExt cx="6751057" cy="142043"/>
          </a:xfrm>
        </p:grpSpPr>
        <p:cxnSp>
          <p:nvCxnSpPr>
            <p:cNvPr id="7" name="Łącznik prosty 6">
              <a:extLst>
                <a:ext uri="{FF2B5EF4-FFF2-40B4-BE49-F238E27FC236}">
                  <a16:creationId xmlns:a16="http://schemas.microsoft.com/office/drawing/2014/main" id="{1D1D3799-F562-1A1A-A7BA-4E30A0ACB5D9}"/>
                </a:ext>
              </a:extLst>
            </p:cNvPr>
            <p:cNvCxnSpPr>
              <a:cxnSpLocks/>
            </p:cNvCxnSpPr>
            <p:nvPr/>
          </p:nvCxnSpPr>
          <p:spPr>
            <a:xfrm>
              <a:off x="-4028" y="506027"/>
              <a:ext cx="6751057" cy="0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Łącznik prosty 7">
              <a:extLst>
                <a:ext uri="{FF2B5EF4-FFF2-40B4-BE49-F238E27FC236}">
                  <a16:creationId xmlns:a16="http://schemas.microsoft.com/office/drawing/2014/main" id="{4D94AEDB-708B-C9A3-187F-75EF8835D535}"/>
                </a:ext>
              </a:extLst>
            </p:cNvPr>
            <p:cNvCxnSpPr/>
            <p:nvPr/>
          </p:nvCxnSpPr>
          <p:spPr>
            <a:xfrm>
              <a:off x="6747029" y="438181"/>
              <a:ext cx="0" cy="142043"/>
            </a:xfrm>
            <a:prstGeom prst="line">
              <a:avLst/>
            </a:prstGeom>
            <a:ln w="19050">
              <a:solidFill>
                <a:srgbClr val="60606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E39A5471-1A40-7F0C-B3FD-5E3272F01561}"/>
              </a:ext>
            </a:extLst>
          </p:cNvPr>
          <p:cNvSpPr txBox="1"/>
          <p:nvPr/>
        </p:nvSpPr>
        <p:spPr>
          <a:xfrm>
            <a:off x="639778" y="813252"/>
            <a:ext cx="10445055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900" b="1" dirty="0">
                <a:solidFill>
                  <a:srgbClr val="263779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Zakres wykonywanych pomiarów (oględzin) </a:t>
            </a:r>
          </a:p>
        </p:txBody>
      </p:sp>
      <p:grpSp>
        <p:nvGrpSpPr>
          <p:cNvPr id="13" name="Grupa 12">
            <a:extLst>
              <a:ext uri="{FF2B5EF4-FFF2-40B4-BE49-F238E27FC236}">
                <a16:creationId xmlns:a16="http://schemas.microsoft.com/office/drawing/2014/main" id="{1DAAB04E-C428-3524-5576-ABDCF03392E5}"/>
              </a:ext>
            </a:extLst>
          </p:cNvPr>
          <p:cNvGrpSpPr/>
          <p:nvPr/>
        </p:nvGrpSpPr>
        <p:grpSpPr>
          <a:xfrm rot="10800000">
            <a:off x="6760582" y="6296399"/>
            <a:ext cx="5431418" cy="142043"/>
            <a:chOff x="1315611" y="435006"/>
            <a:chExt cx="5431418" cy="142043"/>
          </a:xfrm>
        </p:grpSpPr>
        <p:cxnSp>
          <p:nvCxnSpPr>
            <p:cNvPr id="14" name="Łącznik prosty 13">
              <a:extLst>
                <a:ext uri="{FF2B5EF4-FFF2-40B4-BE49-F238E27FC236}">
                  <a16:creationId xmlns:a16="http://schemas.microsoft.com/office/drawing/2014/main" id="{5B092756-F136-0CF4-6764-E76E80CE97DE}"/>
                </a:ext>
              </a:extLst>
            </p:cNvPr>
            <p:cNvCxnSpPr>
              <a:cxnSpLocks/>
            </p:cNvCxnSpPr>
            <p:nvPr/>
          </p:nvCxnSpPr>
          <p:spPr>
            <a:xfrm rot="10800000" flipH="1">
              <a:off x="1315611" y="506027"/>
              <a:ext cx="5431417" cy="0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Łącznik prosty 14">
              <a:extLst>
                <a:ext uri="{FF2B5EF4-FFF2-40B4-BE49-F238E27FC236}">
                  <a16:creationId xmlns:a16="http://schemas.microsoft.com/office/drawing/2014/main" id="{B3C83E62-72AF-697A-006E-BD36A8FE28FA}"/>
                </a:ext>
              </a:extLst>
            </p:cNvPr>
            <p:cNvCxnSpPr/>
            <p:nvPr/>
          </p:nvCxnSpPr>
          <p:spPr>
            <a:xfrm>
              <a:off x="6747029" y="435006"/>
              <a:ext cx="0" cy="142043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" name="Grupa 1">
            <a:extLst>
              <a:ext uri="{FF2B5EF4-FFF2-40B4-BE49-F238E27FC236}">
                <a16:creationId xmlns:a16="http://schemas.microsoft.com/office/drawing/2014/main" id="{4986F061-98E1-7F49-D8D4-D1B9773829A4}"/>
              </a:ext>
            </a:extLst>
          </p:cNvPr>
          <p:cNvGrpSpPr/>
          <p:nvPr/>
        </p:nvGrpSpPr>
        <p:grpSpPr>
          <a:xfrm>
            <a:off x="11084833" y="0"/>
            <a:ext cx="790916" cy="776133"/>
            <a:chOff x="11084833" y="0"/>
            <a:chExt cx="790916" cy="776133"/>
          </a:xfrm>
        </p:grpSpPr>
        <p:sp>
          <p:nvSpPr>
            <p:cNvPr id="11" name="Prostokąt 10">
              <a:extLst>
                <a:ext uri="{FF2B5EF4-FFF2-40B4-BE49-F238E27FC236}">
                  <a16:creationId xmlns:a16="http://schemas.microsoft.com/office/drawing/2014/main" id="{C5A6367C-14BB-C853-D610-9C629A8DE963}"/>
                </a:ext>
              </a:extLst>
            </p:cNvPr>
            <p:cNvSpPr/>
            <p:nvPr/>
          </p:nvSpPr>
          <p:spPr>
            <a:xfrm>
              <a:off x="11084833" y="0"/>
              <a:ext cx="790916" cy="776133"/>
            </a:xfrm>
            <a:prstGeom prst="rect">
              <a:avLst/>
            </a:prstGeom>
            <a:solidFill>
              <a:srgbClr val="C014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5" name="pole tekstowe 24">
              <a:extLst>
                <a:ext uri="{FF2B5EF4-FFF2-40B4-BE49-F238E27FC236}">
                  <a16:creationId xmlns:a16="http://schemas.microsoft.com/office/drawing/2014/main" id="{04CF031E-50BD-667E-F939-BFA36EF7FC9C}"/>
                </a:ext>
              </a:extLst>
            </p:cNvPr>
            <p:cNvSpPr txBox="1"/>
            <p:nvPr/>
          </p:nvSpPr>
          <p:spPr>
            <a:xfrm>
              <a:off x="11252378" y="157233"/>
              <a:ext cx="5205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400" dirty="0">
                  <a:solidFill>
                    <a:schemeClr val="bg1"/>
                  </a:solidFill>
                </a:rPr>
                <a:t>20</a:t>
              </a:r>
            </a:p>
          </p:txBody>
        </p:sp>
      </p:grp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37319EF8-2787-7F82-28E8-822AA13CC3FA}"/>
              </a:ext>
            </a:extLst>
          </p:cNvPr>
          <p:cNvSpPr txBox="1"/>
          <p:nvPr/>
        </p:nvSpPr>
        <p:spPr>
          <a:xfrm>
            <a:off x="4553329" y="1580983"/>
            <a:ext cx="24812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b="1" dirty="0"/>
              <a:t>Pomiary elektryczne</a:t>
            </a:r>
          </a:p>
        </p:txBody>
      </p:sp>
      <p:sp>
        <p:nvSpPr>
          <p:cNvPr id="24" name="pole tekstowe 23">
            <a:extLst>
              <a:ext uri="{FF2B5EF4-FFF2-40B4-BE49-F238E27FC236}">
                <a16:creationId xmlns:a16="http://schemas.microsoft.com/office/drawing/2014/main" id="{D16E3914-2492-7893-89D2-D2D75F32B253}"/>
              </a:ext>
            </a:extLst>
          </p:cNvPr>
          <p:cNvSpPr txBox="1"/>
          <p:nvPr/>
        </p:nvSpPr>
        <p:spPr>
          <a:xfrm>
            <a:off x="639778" y="2147376"/>
            <a:ext cx="10903390" cy="34939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1800"/>
              </a:lnSpc>
              <a:spcBef>
                <a:spcPts val="75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pl-PL" b="1" i="0" dirty="0">
                <a:solidFill>
                  <a:srgbClr val="0A0A0A"/>
                </a:solidFill>
                <a:effectLst/>
              </a:rPr>
              <a:t>Rezystancja izolacji: </a:t>
            </a:r>
            <a:r>
              <a:rPr lang="pl-PL" i="0" dirty="0">
                <a:solidFill>
                  <a:srgbClr val="0A0A0A"/>
                </a:solidFill>
                <a:effectLst/>
              </a:rPr>
              <a:t>Pomiar rezystancji izolacji przewodów i kabli. Minimalne wymagane wartości różnią się w zależności od typu izolacji (np. dla instalacji do 500 V wynosi co najmniej 1 MΩ).</a:t>
            </a:r>
          </a:p>
          <a:p>
            <a:pPr algn="l">
              <a:lnSpc>
                <a:spcPts val="1800"/>
              </a:lnSpc>
              <a:spcBef>
                <a:spcPts val="75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pl-PL" b="1" i="0" dirty="0">
                <a:solidFill>
                  <a:srgbClr val="0A0A0A"/>
                </a:solidFill>
                <a:effectLst/>
              </a:rPr>
              <a:t>Ciągłość przewodów:</a:t>
            </a:r>
            <a:r>
              <a:rPr lang="pl-PL" i="0" dirty="0">
                <a:solidFill>
                  <a:srgbClr val="0A0A0A"/>
                </a:solidFill>
                <a:effectLst/>
              </a:rPr>
              <a:t> Pomiar ciągłości przewodów ochronnych i wyrównawczych, aby upewnić się, że nie ma przerw w obwodach.</a:t>
            </a:r>
          </a:p>
          <a:p>
            <a:pPr algn="l">
              <a:lnSpc>
                <a:spcPts val="1800"/>
              </a:lnSpc>
              <a:spcBef>
                <a:spcPts val="75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pl-PL" b="1" i="0" dirty="0">
                <a:solidFill>
                  <a:srgbClr val="0A0A0A"/>
                </a:solidFill>
                <a:effectLst/>
              </a:rPr>
              <a:t>Ochrona przeciwporażeniowa: </a:t>
            </a:r>
            <a:r>
              <a:rPr lang="pl-PL" i="0" dirty="0">
                <a:solidFill>
                  <a:srgbClr val="0A0A0A"/>
                </a:solidFill>
                <a:effectLst/>
              </a:rPr>
              <a:t>Weryfikacja skuteczności ochrony, w tym pomiary wyłączników różnicowoprądowych (tzw. </a:t>
            </a:r>
            <a:r>
              <a:rPr lang="pl-PL" i="0" dirty="0" err="1">
                <a:solidFill>
                  <a:srgbClr val="0A0A0A"/>
                </a:solidFill>
                <a:effectLst/>
              </a:rPr>
              <a:t>różnicówek</a:t>
            </a:r>
            <a:r>
              <a:rPr lang="pl-PL" i="0" dirty="0">
                <a:solidFill>
                  <a:srgbClr val="0A0A0A"/>
                </a:solidFill>
                <a:effectLst/>
              </a:rPr>
              <a:t>).</a:t>
            </a:r>
          </a:p>
          <a:p>
            <a:pPr algn="l">
              <a:lnSpc>
                <a:spcPts val="1800"/>
              </a:lnSpc>
              <a:spcBef>
                <a:spcPts val="75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pl-PL" b="1" i="0" dirty="0">
                <a:solidFill>
                  <a:srgbClr val="0A0A0A"/>
                </a:solidFill>
                <a:effectLst/>
              </a:rPr>
              <a:t>Pomiary uziemień: </a:t>
            </a:r>
            <a:r>
              <a:rPr lang="pl-PL" i="0" dirty="0">
                <a:solidFill>
                  <a:srgbClr val="0A0A0A"/>
                </a:solidFill>
                <a:effectLst/>
              </a:rPr>
              <a:t>Sprawdzenie rezystancji uziemień ochronnych, roboczych i odgromowych.</a:t>
            </a:r>
          </a:p>
          <a:p>
            <a:pPr algn="l">
              <a:lnSpc>
                <a:spcPts val="1800"/>
              </a:lnSpc>
              <a:spcBef>
                <a:spcPts val="75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pl-PL" b="1" i="0" dirty="0">
                <a:solidFill>
                  <a:srgbClr val="0A0A0A"/>
                </a:solidFill>
                <a:effectLst/>
              </a:rPr>
              <a:t>Impedancja pętli zwarcia:</a:t>
            </a:r>
            <a:r>
              <a:rPr lang="pl-PL" i="0" dirty="0">
                <a:solidFill>
                  <a:srgbClr val="0A0A0A"/>
                </a:solidFill>
                <a:effectLst/>
              </a:rPr>
              <a:t> Pomiar impedancji pętli zwarcia i linii, aby ocenić bezpieczeństwo w przypadku zwarcia.</a:t>
            </a:r>
          </a:p>
          <a:p>
            <a:pPr algn="l">
              <a:lnSpc>
                <a:spcPts val="1800"/>
              </a:lnSpc>
              <a:spcBef>
                <a:spcPts val="75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pl-PL" b="1" i="0" dirty="0">
                <a:solidFill>
                  <a:srgbClr val="0A0A0A"/>
                </a:solidFill>
                <a:effectLst/>
              </a:rPr>
              <a:t>Oświetlenie: </a:t>
            </a:r>
            <a:r>
              <a:rPr lang="pl-PL" i="0" dirty="0">
                <a:solidFill>
                  <a:srgbClr val="0A0A0A"/>
                </a:solidFill>
                <a:effectLst/>
              </a:rPr>
              <a:t>W niektórych przypadkach wykonuje się również pomiary natężenia oświetlenia. </a:t>
            </a:r>
            <a:r>
              <a:rPr lang="pl-PL" dirty="0">
                <a:solidFill>
                  <a:srgbClr val="0A0A0A"/>
                </a:solidFill>
              </a:rPr>
              <a:t>(</a:t>
            </a:r>
            <a:r>
              <a:rPr lang="pl-PL" dirty="0" err="1">
                <a:solidFill>
                  <a:srgbClr val="0A0A0A"/>
                </a:solidFill>
              </a:rPr>
              <a:t>biura,hale</a:t>
            </a:r>
            <a:r>
              <a:rPr lang="pl-PL" dirty="0">
                <a:solidFill>
                  <a:srgbClr val="0A0A0A"/>
                </a:solidFill>
              </a:rPr>
              <a:t>, budynki użyteczności publicznej, domy kultury…..)</a:t>
            </a:r>
            <a:endParaRPr lang="pl-PL" i="0" dirty="0">
              <a:solidFill>
                <a:srgbClr val="0A0A0A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00635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a 6">
            <a:extLst>
              <a:ext uri="{FF2B5EF4-FFF2-40B4-BE49-F238E27FC236}">
                <a16:creationId xmlns:a16="http://schemas.microsoft.com/office/drawing/2014/main" id="{D3EA349A-E922-0F47-9698-658CC51FF667}"/>
              </a:ext>
            </a:extLst>
          </p:cNvPr>
          <p:cNvGrpSpPr/>
          <p:nvPr/>
        </p:nvGrpSpPr>
        <p:grpSpPr>
          <a:xfrm>
            <a:off x="0" y="409037"/>
            <a:ext cx="3093457" cy="142043"/>
            <a:chOff x="3653572" y="438181"/>
            <a:chExt cx="3093457" cy="142043"/>
          </a:xfrm>
        </p:grpSpPr>
        <p:cxnSp>
          <p:nvCxnSpPr>
            <p:cNvPr id="8" name="Łącznik prosty 7">
              <a:extLst>
                <a:ext uri="{FF2B5EF4-FFF2-40B4-BE49-F238E27FC236}">
                  <a16:creationId xmlns:a16="http://schemas.microsoft.com/office/drawing/2014/main" id="{B6DD5E2B-32C8-AE41-ABDC-887C9A6BCC6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53572" y="506027"/>
              <a:ext cx="3093457" cy="3175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Łącznik prosty 8">
              <a:extLst>
                <a:ext uri="{FF2B5EF4-FFF2-40B4-BE49-F238E27FC236}">
                  <a16:creationId xmlns:a16="http://schemas.microsoft.com/office/drawing/2014/main" id="{95B4A8F9-1ABB-2D42-B28E-C47E2CAC302D}"/>
                </a:ext>
              </a:extLst>
            </p:cNvPr>
            <p:cNvCxnSpPr/>
            <p:nvPr/>
          </p:nvCxnSpPr>
          <p:spPr>
            <a:xfrm>
              <a:off x="6747029" y="438181"/>
              <a:ext cx="0" cy="142043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" name="Grupa 10">
            <a:extLst>
              <a:ext uri="{FF2B5EF4-FFF2-40B4-BE49-F238E27FC236}">
                <a16:creationId xmlns:a16="http://schemas.microsoft.com/office/drawing/2014/main" id="{835CA860-2B38-884A-9DE1-4F08841CD6B2}"/>
              </a:ext>
            </a:extLst>
          </p:cNvPr>
          <p:cNvGrpSpPr/>
          <p:nvPr/>
        </p:nvGrpSpPr>
        <p:grpSpPr>
          <a:xfrm rot="10800000">
            <a:off x="5679928" y="6288055"/>
            <a:ext cx="6512072" cy="142043"/>
            <a:chOff x="234957" y="435006"/>
            <a:chExt cx="6512072" cy="142043"/>
          </a:xfrm>
        </p:grpSpPr>
        <p:cxnSp>
          <p:nvCxnSpPr>
            <p:cNvPr id="12" name="Łącznik prosty 11">
              <a:extLst>
                <a:ext uri="{FF2B5EF4-FFF2-40B4-BE49-F238E27FC236}">
                  <a16:creationId xmlns:a16="http://schemas.microsoft.com/office/drawing/2014/main" id="{379EDD51-92B9-2E43-A4A4-09B12143FC98}"/>
                </a:ext>
              </a:extLst>
            </p:cNvPr>
            <p:cNvCxnSpPr>
              <a:cxnSpLocks/>
            </p:cNvCxnSpPr>
            <p:nvPr/>
          </p:nvCxnSpPr>
          <p:spPr>
            <a:xfrm rot="10800000" flipH="1" flipV="1">
              <a:off x="234957" y="483987"/>
              <a:ext cx="6512071" cy="22040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Łącznik prosty 12">
              <a:extLst>
                <a:ext uri="{FF2B5EF4-FFF2-40B4-BE49-F238E27FC236}">
                  <a16:creationId xmlns:a16="http://schemas.microsoft.com/office/drawing/2014/main" id="{869912BE-180A-C84D-AF06-15DD8F871ADB}"/>
                </a:ext>
              </a:extLst>
            </p:cNvPr>
            <p:cNvCxnSpPr/>
            <p:nvPr/>
          </p:nvCxnSpPr>
          <p:spPr>
            <a:xfrm>
              <a:off x="6747029" y="435006"/>
              <a:ext cx="0" cy="142043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68CAAE60-1F55-C94D-9758-17145BCD2237}"/>
              </a:ext>
            </a:extLst>
          </p:cNvPr>
          <p:cNvSpPr txBox="1"/>
          <p:nvPr/>
        </p:nvSpPr>
        <p:spPr>
          <a:xfrm>
            <a:off x="430090" y="6128245"/>
            <a:ext cx="520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solidFill>
                  <a:schemeClr val="bg1"/>
                </a:solidFill>
              </a:rPr>
              <a:t>03</a:t>
            </a:r>
          </a:p>
        </p:txBody>
      </p:sp>
      <p:grpSp>
        <p:nvGrpSpPr>
          <p:cNvPr id="2" name="Grupa 1">
            <a:extLst>
              <a:ext uri="{FF2B5EF4-FFF2-40B4-BE49-F238E27FC236}">
                <a16:creationId xmlns:a16="http://schemas.microsoft.com/office/drawing/2014/main" id="{41F586F7-037A-A742-9637-3AAA8F59FDD0}"/>
              </a:ext>
            </a:extLst>
          </p:cNvPr>
          <p:cNvGrpSpPr/>
          <p:nvPr/>
        </p:nvGrpSpPr>
        <p:grpSpPr>
          <a:xfrm>
            <a:off x="912879" y="1252784"/>
            <a:ext cx="10198004" cy="3261505"/>
            <a:chOff x="911612" y="1009102"/>
            <a:chExt cx="10198004" cy="3261505"/>
          </a:xfrm>
        </p:grpSpPr>
        <p:sp>
          <p:nvSpPr>
            <p:cNvPr id="10" name="pole tekstowe 9">
              <a:extLst>
                <a:ext uri="{FF2B5EF4-FFF2-40B4-BE49-F238E27FC236}">
                  <a16:creationId xmlns:a16="http://schemas.microsoft.com/office/drawing/2014/main" id="{5D3A8089-1B7D-3E4E-94CC-79B9ADA6F8EC}"/>
                </a:ext>
              </a:extLst>
            </p:cNvPr>
            <p:cNvSpPr txBox="1"/>
            <p:nvPr/>
          </p:nvSpPr>
          <p:spPr>
            <a:xfrm>
              <a:off x="1009462" y="1009102"/>
              <a:ext cx="5543549" cy="7232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4100" b="1" dirty="0">
                  <a:solidFill>
                    <a:srgbClr val="263779"/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Podsumowanie.</a:t>
              </a:r>
            </a:p>
          </p:txBody>
        </p:sp>
        <p:sp>
          <p:nvSpPr>
            <p:cNvPr id="17" name="pole tekstowe 16">
              <a:extLst>
                <a:ext uri="{FF2B5EF4-FFF2-40B4-BE49-F238E27FC236}">
                  <a16:creationId xmlns:a16="http://schemas.microsoft.com/office/drawing/2014/main" id="{021924C2-E91A-C44D-A899-DE079754372F}"/>
                </a:ext>
              </a:extLst>
            </p:cNvPr>
            <p:cNvSpPr txBox="1"/>
            <p:nvPr/>
          </p:nvSpPr>
          <p:spPr>
            <a:xfrm>
              <a:off x="911612" y="2959992"/>
              <a:ext cx="10198004" cy="13106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ts val="1860"/>
                </a:lnSpc>
              </a:pPr>
              <a:r>
                <a:rPr lang="pl-PL" sz="1500" dirty="0">
                  <a:solidFill>
                    <a:srgbClr val="263779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Prawidłowo wykonane pomiary instalacji elektrycznej przez osobę z odpowiednimi kwalifikacjami (np. uprawnienia </a:t>
              </a:r>
              <a:r>
                <a:rPr lang="pl-PL" sz="1500" b="1" dirty="0">
                  <a:solidFill>
                    <a:srgbClr val="263779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SEP E+D</a:t>
              </a:r>
              <a:r>
                <a:rPr lang="pl-PL" sz="1500" dirty="0">
                  <a:solidFill>
                    <a:srgbClr val="263779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) zapewniają bezpieczeństwo użytkowników poprzez wykrywanie i eliminację zagrożeń takich jak porażenie prądem czy pożar. Gwarantują również, że instalacja działa poprawnie i jest zgodna z normami, co jest wymagane prawem budowlanym, a także przez ubezpieczycieli i nadzór budowlany.</a:t>
              </a:r>
            </a:p>
            <a:p>
              <a:pPr algn="just">
                <a:lnSpc>
                  <a:spcPts val="1860"/>
                </a:lnSpc>
              </a:pPr>
              <a:endParaRPr lang="pl-PL" dirty="0">
                <a:solidFill>
                  <a:srgbClr val="263779"/>
                </a:solidFill>
              </a:endParaRPr>
            </a:p>
          </p:txBody>
        </p:sp>
      </p:grpSp>
      <p:grpSp>
        <p:nvGrpSpPr>
          <p:cNvPr id="15" name="Grupa 14">
            <a:extLst>
              <a:ext uri="{FF2B5EF4-FFF2-40B4-BE49-F238E27FC236}">
                <a16:creationId xmlns:a16="http://schemas.microsoft.com/office/drawing/2014/main" id="{67F972B8-A010-8848-A004-750EF5A0CC87}"/>
              </a:ext>
            </a:extLst>
          </p:cNvPr>
          <p:cNvGrpSpPr/>
          <p:nvPr/>
        </p:nvGrpSpPr>
        <p:grpSpPr>
          <a:xfrm>
            <a:off x="218546" y="6081867"/>
            <a:ext cx="790916" cy="776133"/>
            <a:chOff x="11084833" y="0"/>
            <a:chExt cx="790916" cy="776133"/>
          </a:xfrm>
        </p:grpSpPr>
        <p:sp>
          <p:nvSpPr>
            <p:cNvPr id="16" name="Prostokąt 15">
              <a:extLst>
                <a:ext uri="{FF2B5EF4-FFF2-40B4-BE49-F238E27FC236}">
                  <a16:creationId xmlns:a16="http://schemas.microsoft.com/office/drawing/2014/main" id="{42A92E1D-1D00-D046-B593-D97D4EE75EC8}"/>
                </a:ext>
              </a:extLst>
            </p:cNvPr>
            <p:cNvSpPr/>
            <p:nvPr/>
          </p:nvSpPr>
          <p:spPr>
            <a:xfrm>
              <a:off x="11084833" y="0"/>
              <a:ext cx="790916" cy="776133"/>
            </a:xfrm>
            <a:prstGeom prst="rect">
              <a:avLst/>
            </a:prstGeom>
            <a:solidFill>
              <a:srgbClr val="C014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8" name="pole tekstowe 17">
              <a:extLst>
                <a:ext uri="{FF2B5EF4-FFF2-40B4-BE49-F238E27FC236}">
                  <a16:creationId xmlns:a16="http://schemas.microsoft.com/office/drawing/2014/main" id="{9A6B33CA-8DE2-2D4B-9289-E71CFB3E25C8}"/>
                </a:ext>
              </a:extLst>
            </p:cNvPr>
            <p:cNvSpPr txBox="1"/>
            <p:nvPr/>
          </p:nvSpPr>
          <p:spPr>
            <a:xfrm>
              <a:off x="11252378" y="157233"/>
              <a:ext cx="5205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400" dirty="0">
                  <a:solidFill>
                    <a:schemeClr val="bg1"/>
                  </a:solidFill>
                </a:rPr>
                <a:t>21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461088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342E15-5DB7-33BB-9168-9BD347A82F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upa 21">
            <a:extLst>
              <a:ext uri="{FF2B5EF4-FFF2-40B4-BE49-F238E27FC236}">
                <a16:creationId xmlns:a16="http://schemas.microsoft.com/office/drawing/2014/main" id="{BE135D9A-C735-9461-2FDB-0BFD7233DC08}"/>
              </a:ext>
            </a:extLst>
          </p:cNvPr>
          <p:cNvGrpSpPr/>
          <p:nvPr/>
        </p:nvGrpSpPr>
        <p:grpSpPr>
          <a:xfrm>
            <a:off x="4660692" y="456266"/>
            <a:ext cx="1252016" cy="142043"/>
            <a:chOff x="4660692" y="456266"/>
            <a:chExt cx="1252016" cy="142043"/>
          </a:xfrm>
        </p:grpSpPr>
        <p:cxnSp>
          <p:nvCxnSpPr>
            <p:cNvPr id="19" name="Łącznik prosty 18">
              <a:extLst>
                <a:ext uri="{FF2B5EF4-FFF2-40B4-BE49-F238E27FC236}">
                  <a16:creationId xmlns:a16="http://schemas.microsoft.com/office/drawing/2014/main" id="{D6F9008B-52CC-158D-6AF3-C265000D9DC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60692" y="519343"/>
              <a:ext cx="1252016" cy="7944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Łącznik prosty 20">
              <a:extLst>
                <a:ext uri="{FF2B5EF4-FFF2-40B4-BE49-F238E27FC236}">
                  <a16:creationId xmlns:a16="http://schemas.microsoft.com/office/drawing/2014/main" id="{2AF7B897-F534-E7D0-AA26-CCAA970E374F}"/>
                </a:ext>
              </a:extLst>
            </p:cNvPr>
            <p:cNvCxnSpPr/>
            <p:nvPr/>
          </p:nvCxnSpPr>
          <p:spPr>
            <a:xfrm>
              <a:off x="5912708" y="456266"/>
              <a:ext cx="0" cy="142043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8" name="Grupa 37">
            <a:extLst>
              <a:ext uri="{FF2B5EF4-FFF2-40B4-BE49-F238E27FC236}">
                <a16:creationId xmlns:a16="http://schemas.microsoft.com/office/drawing/2014/main" id="{7DA6F9FF-CCAD-C062-46D2-FCAF4D13B8F1}"/>
              </a:ext>
            </a:extLst>
          </p:cNvPr>
          <p:cNvGrpSpPr/>
          <p:nvPr/>
        </p:nvGrpSpPr>
        <p:grpSpPr>
          <a:xfrm>
            <a:off x="9658905" y="506027"/>
            <a:ext cx="1904260" cy="6004480"/>
            <a:chOff x="9658905" y="506027"/>
            <a:chExt cx="1904260" cy="6004480"/>
          </a:xfrm>
        </p:grpSpPr>
        <p:cxnSp>
          <p:nvCxnSpPr>
            <p:cNvPr id="24" name="Łącznik prosty 23">
              <a:extLst>
                <a:ext uri="{FF2B5EF4-FFF2-40B4-BE49-F238E27FC236}">
                  <a16:creationId xmlns:a16="http://schemas.microsoft.com/office/drawing/2014/main" id="{79E3A4DB-CEB6-1E4C-F096-8306992E986F}"/>
                </a:ext>
              </a:extLst>
            </p:cNvPr>
            <p:cNvCxnSpPr/>
            <p:nvPr/>
          </p:nvCxnSpPr>
          <p:spPr>
            <a:xfrm>
              <a:off x="9658905" y="6431872"/>
              <a:ext cx="1899821" cy="0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Łącznik prosty 25">
              <a:extLst>
                <a:ext uri="{FF2B5EF4-FFF2-40B4-BE49-F238E27FC236}">
                  <a16:creationId xmlns:a16="http://schemas.microsoft.com/office/drawing/2014/main" id="{A77B305B-0203-F957-C122-DD659C685822}"/>
                </a:ext>
              </a:extLst>
            </p:cNvPr>
            <p:cNvCxnSpPr>
              <a:cxnSpLocks/>
            </p:cNvCxnSpPr>
            <p:nvPr/>
          </p:nvCxnSpPr>
          <p:spPr>
            <a:xfrm>
              <a:off x="11563165" y="506027"/>
              <a:ext cx="0" cy="5925845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Łącznik prosty 31">
              <a:extLst>
                <a:ext uri="{FF2B5EF4-FFF2-40B4-BE49-F238E27FC236}">
                  <a16:creationId xmlns:a16="http://schemas.microsoft.com/office/drawing/2014/main" id="{45BDB891-471F-D999-C698-BD9A9EE9AC2A}"/>
                </a:ext>
              </a:extLst>
            </p:cNvPr>
            <p:cNvCxnSpPr/>
            <p:nvPr/>
          </p:nvCxnSpPr>
          <p:spPr>
            <a:xfrm>
              <a:off x="10861829" y="519343"/>
              <a:ext cx="696897" cy="0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Łącznik prosty 33">
              <a:extLst>
                <a:ext uri="{FF2B5EF4-FFF2-40B4-BE49-F238E27FC236}">
                  <a16:creationId xmlns:a16="http://schemas.microsoft.com/office/drawing/2014/main" id="{6B85A46E-E3B6-79C2-5F1E-64FA2A5BA19A}"/>
                </a:ext>
              </a:extLst>
            </p:cNvPr>
            <p:cNvCxnSpPr/>
            <p:nvPr/>
          </p:nvCxnSpPr>
          <p:spPr>
            <a:xfrm>
              <a:off x="9663344" y="6355148"/>
              <a:ext cx="0" cy="155359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Obraz 2">
            <a:extLst>
              <a:ext uri="{FF2B5EF4-FFF2-40B4-BE49-F238E27FC236}">
                <a16:creationId xmlns:a16="http://schemas.microsoft.com/office/drawing/2014/main" id="{3F752934-6177-D8A0-EE08-6AE4E40CA6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5312" y="265504"/>
            <a:ext cx="4217402" cy="523566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DD4E641E-FABE-CC20-A7DA-1B96A7C23876}"/>
              </a:ext>
            </a:extLst>
          </p:cNvPr>
          <p:cNvSpPr txBox="1"/>
          <p:nvPr/>
        </p:nvSpPr>
        <p:spPr>
          <a:xfrm>
            <a:off x="5123506" y="2390695"/>
            <a:ext cx="4681397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100" b="1" dirty="0">
                <a:solidFill>
                  <a:srgbClr val="C01422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Pytania?</a:t>
            </a:r>
          </a:p>
        </p:txBody>
      </p:sp>
      <p:pic>
        <p:nvPicPr>
          <p:cNvPr id="1026" name="Picture 2" descr="Znak zapytania Darmowe zdjęcie - Public Domain Pictures">
            <a:extLst>
              <a:ext uri="{FF2B5EF4-FFF2-40B4-BE49-F238E27FC236}">
                <a16:creationId xmlns:a16="http://schemas.microsoft.com/office/drawing/2014/main" id="{62815C5D-35DF-2632-1D71-8BC852D71D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339" y="3468949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Znak zapytania Darmowe zdjęcie - Public Domain Pictures">
            <a:extLst>
              <a:ext uri="{FF2B5EF4-FFF2-40B4-BE49-F238E27FC236}">
                <a16:creationId xmlns:a16="http://schemas.microsoft.com/office/drawing/2014/main" id="{D7A92EFF-72F8-D2C2-4B8D-F5A60501F3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1357" y="900773"/>
            <a:ext cx="2476420" cy="1647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Znak zapytania Darmowe zdjęcie - Public Domain Pictures">
            <a:extLst>
              <a:ext uri="{FF2B5EF4-FFF2-40B4-BE49-F238E27FC236}">
                <a16:creationId xmlns:a16="http://schemas.microsoft.com/office/drawing/2014/main" id="{70D2A4AA-097C-DBC6-801A-DDC63AA276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498" y="4268058"/>
            <a:ext cx="2476420" cy="1647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70357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9A45C3-ABAF-0793-F92F-C9A8E2D53C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upa 21">
            <a:extLst>
              <a:ext uri="{FF2B5EF4-FFF2-40B4-BE49-F238E27FC236}">
                <a16:creationId xmlns:a16="http://schemas.microsoft.com/office/drawing/2014/main" id="{1DC3D840-19D5-F27A-40B8-8C2B39D932DF}"/>
              </a:ext>
            </a:extLst>
          </p:cNvPr>
          <p:cNvGrpSpPr/>
          <p:nvPr/>
        </p:nvGrpSpPr>
        <p:grpSpPr>
          <a:xfrm>
            <a:off x="4660692" y="456266"/>
            <a:ext cx="1252016" cy="142043"/>
            <a:chOff x="4660692" y="456266"/>
            <a:chExt cx="1252016" cy="142043"/>
          </a:xfrm>
        </p:grpSpPr>
        <p:cxnSp>
          <p:nvCxnSpPr>
            <p:cNvPr id="19" name="Łącznik prosty 18">
              <a:extLst>
                <a:ext uri="{FF2B5EF4-FFF2-40B4-BE49-F238E27FC236}">
                  <a16:creationId xmlns:a16="http://schemas.microsoft.com/office/drawing/2014/main" id="{06E0813B-8DB9-709A-96D9-1B5246787DF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60692" y="519343"/>
              <a:ext cx="1252016" cy="7944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Łącznik prosty 20">
              <a:extLst>
                <a:ext uri="{FF2B5EF4-FFF2-40B4-BE49-F238E27FC236}">
                  <a16:creationId xmlns:a16="http://schemas.microsoft.com/office/drawing/2014/main" id="{08A8F123-EA5A-8AE6-8675-DCFD802E1081}"/>
                </a:ext>
              </a:extLst>
            </p:cNvPr>
            <p:cNvCxnSpPr/>
            <p:nvPr/>
          </p:nvCxnSpPr>
          <p:spPr>
            <a:xfrm>
              <a:off x="5912708" y="456266"/>
              <a:ext cx="0" cy="142043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5C963902-EB6B-ABC2-D0B4-8D016F17D365}"/>
              </a:ext>
            </a:extLst>
          </p:cNvPr>
          <p:cNvSpPr txBox="1"/>
          <p:nvPr/>
        </p:nvSpPr>
        <p:spPr>
          <a:xfrm>
            <a:off x="3994358" y="2952010"/>
            <a:ext cx="5543549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100" b="1" dirty="0">
                <a:solidFill>
                  <a:srgbClr val="C01422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Dziękuję za uwagę.</a:t>
            </a:r>
          </a:p>
        </p:txBody>
      </p:sp>
      <p:grpSp>
        <p:nvGrpSpPr>
          <p:cNvPr id="38" name="Grupa 37">
            <a:extLst>
              <a:ext uri="{FF2B5EF4-FFF2-40B4-BE49-F238E27FC236}">
                <a16:creationId xmlns:a16="http://schemas.microsoft.com/office/drawing/2014/main" id="{3445FABD-66C4-16B6-F33B-4E7998E667B9}"/>
              </a:ext>
            </a:extLst>
          </p:cNvPr>
          <p:cNvGrpSpPr/>
          <p:nvPr/>
        </p:nvGrpSpPr>
        <p:grpSpPr>
          <a:xfrm>
            <a:off x="9658905" y="506027"/>
            <a:ext cx="1904260" cy="6004480"/>
            <a:chOff x="9658905" y="506027"/>
            <a:chExt cx="1904260" cy="6004480"/>
          </a:xfrm>
        </p:grpSpPr>
        <p:cxnSp>
          <p:nvCxnSpPr>
            <p:cNvPr id="24" name="Łącznik prosty 23">
              <a:extLst>
                <a:ext uri="{FF2B5EF4-FFF2-40B4-BE49-F238E27FC236}">
                  <a16:creationId xmlns:a16="http://schemas.microsoft.com/office/drawing/2014/main" id="{C1A077B5-DCAD-20E3-5D19-8F09BAD6E565}"/>
                </a:ext>
              </a:extLst>
            </p:cNvPr>
            <p:cNvCxnSpPr/>
            <p:nvPr/>
          </p:nvCxnSpPr>
          <p:spPr>
            <a:xfrm>
              <a:off x="9658905" y="6431872"/>
              <a:ext cx="1899821" cy="0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Łącznik prosty 25">
              <a:extLst>
                <a:ext uri="{FF2B5EF4-FFF2-40B4-BE49-F238E27FC236}">
                  <a16:creationId xmlns:a16="http://schemas.microsoft.com/office/drawing/2014/main" id="{69A2A675-5B7C-8B27-807C-3E65AC162F94}"/>
                </a:ext>
              </a:extLst>
            </p:cNvPr>
            <p:cNvCxnSpPr>
              <a:cxnSpLocks/>
            </p:cNvCxnSpPr>
            <p:nvPr/>
          </p:nvCxnSpPr>
          <p:spPr>
            <a:xfrm>
              <a:off x="11563165" y="506027"/>
              <a:ext cx="0" cy="5925845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Łącznik prosty 31">
              <a:extLst>
                <a:ext uri="{FF2B5EF4-FFF2-40B4-BE49-F238E27FC236}">
                  <a16:creationId xmlns:a16="http://schemas.microsoft.com/office/drawing/2014/main" id="{D28052F8-20C7-4219-463F-8B72D72F1A67}"/>
                </a:ext>
              </a:extLst>
            </p:cNvPr>
            <p:cNvCxnSpPr/>
            <p:nvPr/>
          </p:nvCxnSpPr>
          <p:spPr>
            <a:xfrm>
              <a:off x="10861829" y="519343"/>
              <a:ext cx="696897" cy="0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Łącznik prosty 33">
              <a:extLst>
                <a:ext uri="{FF2B5EF4-FFF2-40B4-BE49-F238E27FC236}">
                  <a16:creationId xmlns:a16="http://schemas.microsoft.com/office/drawing/2014/main" id="{2060C2E1-E91B-38CE-9D16-D0FA94E66609}"/>
                </a:ext>
              </a:extLst>
            </p:cNvPr>
            <p:cNvCxnSpPr/>
            <p:nvPr/>
          </p:nvCxnSpPr>
          <p:spPr>
            <a:xfrm>
              <a:off x="9663344" y="6355148"/>
              <a:ext cx="0" cy="155359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Obraz 2">
            <a:extLst>
              <a:ext uri="{FF2B5EF4-FFF2-40B4-BE49-F238E27FC236}">
                <a16:creationId xmlns:a16="http://schemas.microsoft.com/office/drawing/2014/main" id="{B9DB76FE-8AFB-EB6F-078B-79237B82EE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5312" y="265504"/>
            <a:ext cx="4217402" cy="52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832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C71A5C-6ACB-C91B-16F6-4443075E47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a 5">
            <a:extLst>
              <a:ext uri="{FF2B5EF4-FFF2-40B4-BE49-F238E27FC236}">
                <a16:creationId xmlns:a16="http://schemas.microsoft.com/office/drawing/2014/main" id="{A51EDBB1-0C9B-87D4-CFBF-4779910F9803}"/>
              </a:ext>
            </a:extLst>
          </p:cNvPr>
          <p:cNvGrpSpPr/>
          <p:nvPr/>
        </p:nvGrpSpPr>
        <p:grpSpPr>
          <a:xfrm>
            <a:off x="0" y="419558"/>
            <a:ext cx="6751057" cy="142043"/>
            <a:chOff x="-4028" y="438181"/>
            <a:chExt cx="6751057" cy="142043"/>
          </a:xfrm>
        </p:grpSpPr>
        <p:cxnSp>
          <p:nvCxnSpPr>
            <p:cNvPr id="7" name="Łącznik prosty 6">
              <a:extLst>
                <a:ext uri="{FF2B5EF4-FFF2-40B4-BE49-F238E27FC236}">
                  <a16:creationId xmlns:a16="http://schemas.microsoft.com/office/drawing/2014/main" id="{05388B3A-BE2C-3B9B-BA9D-3B8282EAA445}"/>
                </a:ext>
              </a:extLst>
            </p:cNvPr>
            <p:cNvCxnSpPr>
              <a:cxnSpLocks/>
            </p:cNvCxnSpPr>
            <p:nvPr/>
          </p:nvCxnSpPr>
          <p:spPr>
            <a:xfrm>
              <a:off x="-4028" y="506027"/>
              <a:ext cx="6751057" cy="0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Łącznik prosty 7">
              <a:extLst>
                <a:ext uri="{FF2B5EF4-FFF2-40B4-BE49-F238E27FC236}">
                  <a16:creationId xmlns:a16="http://schemas.microsoft.com/office/drawing/2014/main" id="{28D80EF3-AC1A-2499-84A4-610B16152FF1}"/>
                </a:ext>
              </a:extLst>
            </p:cNvPr>
            <p:cNvCxnSpPr/>
            <p:nvPr/>
          </p:nvCxnSpPr>
          <p:spPr>
            <a:xfrm>
              <a:off x="6747029" y="438181"/>
              <a:ext cx="0" cy="142043"/>
            </a:xfrm>
            <a:prstGeom prst="line">
              <a:avLst/>
            </a:prstGeom>
            <a:ln w="19050">
              <a:solidFill>
                <a:srgbClr val="60606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E44BF4E7-2F35-C5A0-B243-2F1B821FE40B}"/>
              </a:ext>
            </a:extLst>
          </p:cNvPr>
          <p:cNvSpPr txBox="1"/>
          <p:nvPr/>
        </p:nvSpPr>
        <p:spPr>
          <a:xfrm>
            <a:off x="1026088" y="813252"/>
            <a:ext cx="924959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100" b="1" dirty="0">
                <a:solidFill>
                  <a:srgbClr val="263779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Układy sieci elektrycznych</a:t>
            </a:r>
          </a:p>
        </p:txBody>
      </p:sp>
      <p:grpSp>
        <p:nvGrpSpPr>
          <p:cNvPr id="13" name="Grupa 12">
            <a:extLst>
              <a:ext uri="{FF2B5EF4-FFF2-40B4-BE49-F238E27FC236}">
                <a16:creationId xmlns:a16="http://schemas.microsoft.com/office/drawing/2014/main" id="{BA2E5CCC-DEC8-1694-DDDB-53F30D8CE8D7}"/>
              </a:ext>
            </a:extLst>
          </p:cNvPr>
          <p:cNvGrpSpPr/>
          <p:nvPr/>
        </p:nvGrpSpPr>
        <p:grpSpPr>
          <a:xfrm rot="10800000">
            <a:off x="6760582" y="6296399"/>
            <a:ext cx="5431418" cy="142043"/>
            <a:chOff x="1315611" y="435006"/>
            <a:chExt cx="5431418" cy="142043"/>
          </a:xfrm>
        </p:grpSpPr>
        <p:cxnSp>
          <p:nvCxnSpPr>
            <p:cNvPr id="14" name="Łącznik prosty 13">
              <a:extLst>
                <a:ext uri="{FF2B5EF4-FFF2-40B4-BE49-F238E27FC236}">
                  <a16:creationId xmlns:a16="http://schemas.microsoft.com/office/drawing/2014/main" id="{C51BBA1D-3E32-6FAE-5E8D-8FD535804D33}"/>
                </a:ext>
              </a:extLst>
            </p:cNvPr>
            <p:cNvCxnSpPr>
              <a:cxnSpLocks/>
            </p:cNvCxnSpPr>
            <p:nvPr/>
          </p:nvCxnSpPr>
          <p:spPr>
            <a:xfrm rot="10800000" flipH="1">
              <a:off x="1315611" y="506027"/>
              <a:ext cx="5431417" cy="0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Łącznik prosty 14">
              <a:extLst>
                <a:ext uri="{FF2B5EF4-FFF2-40B4-BE49-F238E27FC236}">
                  <a16:creationId xmlns:a16="http://schemas.microsoft.com/office/drawing/2014/main" id="{104FA7AE-4BC6-0C16-CA9B-7673C0BA2BE9}"/>
                </a:ext>
              </a:extLst>
            </p:cNvPr>
            <p:cNvCxnSpPr/>
            <p:nvPr/>
          </p:nvCxnSpPr>
          <p:spPr>
            <a:xfrm>
              <a:off x="6747029" y="435006"/>
              <a:ext cx="0" cy="142043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" name="Grupa 1">
            <a:extLst>
              <a:ext uri="{FF2B5EF4-FFF2-40B4-BE49-F238E27FC236}">
                <a16:creationId xmlns:a16="http://schemas.microsoft.com/office/drawing/2014/main" id="{332285FE-1BF3-77E4-528A-2A1FF16CC570}"/>
              </a:ext>
            </a:extLst>
          </p:cNvPr>
          <p:cNvGrpSpPr/>
          <p:nvPr/>
        </p:nvGrpSpPr>
        <p:grpSpPr>
          <a:xfrm>
            <a:off x="11084833" y="0"/>
            <a:ext cx="790916" cy="776133"/>
            <a:chOff x="11084833" y="0"/>
            <a:chExt cx="790916" cy="776133"/>
          </a:xfrm>
        </p:grpSpPr>
        <p:sp>
          <p:nvSpPr>
            <p:cNvPr id="11" name="Prostokąt 10">
              <a:extLst>
                <a:ext uri="{FF2B5EF4-FFF2-40B4-BE49-F238E27FC236}">
                  <a16:creationId xmlns:a16="http://schemas.microsoft.com/office/drawing/2014/main" id="{A4E10FCF-1A9F-D53C-6C57-D00B015D3BB5}"/>
                </a:ext>
              </a:extLst>
            </p:cNvPr>
            <p:cNvSpPr/>
            <p:nvPr/>
          </p:nvSpPr>
          <p:spPr>
            <a:xfrm>
              <a:off x="11084833" y="0"/>
              <a:ext cx="790916" cy="776133"/>
            </a:xfrm>
            <a:prstGeom prst="rect">
              <a:avLst/>
            </a:prstGeom>
            <a:solidFill>
              <a:srgbClr val="C014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5" name="pole tekstowe 24">
              <a:extLst>
                <a:ext uri="{FF2B5EF4-FFF2-40B4-BE49-F238E27FC236}">
                  <a16:creationId xmlns:a16="http://schemas.microsoft.com/office/drawing/2014/main" id="{2AD6831B-D705-4C0F-9C81-C08427FE4B7A}"/>
                </a:ext>
              </a:extLst>
            </p:cNvPr>
            <p:cNvSpPr txBox="1"/>
            <p:nvPr/>
          </p:nvSpPr>
          <p:spPr>
            <a:xfrm>
              <a:off x="11252378" y="157233"/>
              <a:ext cx="5205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400" dirty="0">
                  <a:solidFill>
                    <a:schemeClr val="bg1"/>
                  </a:solidFill>
                </a:rPr>
                <a:t>02</a:t>
              </a:r>
            </a:p>
          </p:txBody>
        </p:sp>
      </p:grpSp>
      <p:sp>
        <p:nvSpPr>
          <p:cNvPr id="4" name="pole tekstowe 3">
            <a:extLst>
              <a:ext uri="{FF2B5EF4-FFF2-40B4-BE49-F238E27FC236}">
                <a16:creationId xmlns:a16="http://schemas.microsoft.com/office/drawing/2014/main" id="{7C0BF36D-AB86-0FA8-253D-DD8853970068}"/>
              </a:ext>
            </a:extLst>
          </p:cNvPr>
          <p:cNvSpPr txBox="1"/>
          <p:nvPr/>
        </p:nvSpPr>
        <p:spPr>
          <a:xfrm>
            <a:off x="1387440" y="1923109"/>
            <a:ext cx="19848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800" b="1" dirty="0"/>
              <a:t>N lub T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9AE108E3-ACA5-3D5B-29DB-E21A40800962}"/>
              </a:ext>
            </a:extLst>
          </p:cNvPr>
          <p:cNvSpPr txBox="1"/>
          <p:nvPr/>
        </p:nvSpPr>
        <p:spPr>
          <a:xfrm>
            <a:off x="3684761" y="2033159"/>
            <a:ext cx="63555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Druga litera określa sposób połączenia części przewodzących dostępnych instalacji z ziemią:</a:t>
            </a:r>
          </a:p>
        </p:txBody>
      </p:sp>
      <p:sp>
        <p:nvSpPr>
          <p:cNvPr id="19" name="Prostokąt 6">
            <a:extLst>
              <a:ext uri="{FF2B5EF4-FFF2-40B4-BE49-F238E27FC236}">
                <a16:creationId xmlns:a16="http://schemas.microsoft.com/office/drawing/2014/main" id="{B7DD0603-8DC6-AAD9-22DC-1D14E747D7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775" y="2825128"/>
            <a:ext cx="7121776" cy="1408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4050" b="1" dirty="0">
                <a:solidFill>
                  <a:srgbClr val="FF0000"/>
                </a:solidFill>
                <a:latin typeface="+mj-lt"/>
                <a:ea typeface="Roboto Slab" panose="020B0604020202020204" charset="0"/>
                <a:cs typeface="Roboto Slab" panose="020B0604020202020204" charset="0"/>
              </a:rPr>
              <a:t>N</a:t>
            </a:r>
            <a:r>
              <a:rPr lang="pl-PL" altLang="pl-PL" sz="1350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 </a:t>
            </a:r>
            <a:r>
              <a:rPr lang="pl-PL" altLang="pl-PL" sz="1500" b="1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– </a:t>
            </a:r>
            <a:r>
              <a:rPr lang="pl-PL" altLang="pl-PL" sz="1500" b="1" dirty="0">
                <a:latin typeface="+mj-lt"/>
                <a:ea typeface="Roboto Slab" panose="020B0604020202020204" charset="0"/>
                <a:cs typeface="Roboto Slab" panose="020B0604020202020204" charset="0"/>
              </a:rPr>
              <a:t>oznacza bezpośrednie połączenie elektryczne części przewodzących dostępnych 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500" b="1" dirty="0">
                <a:latin typeface="+mj-lt"/>
                <a:ea typeface="Roboto Slab" panose="020B0604020202020204" charset="0"/>
                <a:cs typeface="Roboto Slab" panose="020B0604020202020204" charset="0"/>
              </a:rPr>
              <a:t>           z uziemionym punktem układu sieci, za pomocą przewodów ochronnych (uziemionym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500" b="1" dirty="0">
                <a:latin typeface="+mj-lt"/>
                <a:ea typeface="Roboto Slab" panose="020B0604020202020204" charset="0"/>
                <a:cs typeface="Roboto Slab" panose="020B0604020202020204" charset="0"/>
              </a:rPr>
              <a:t>           punktem układu sieci jest zazwyczaj punkt neutralny,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pl-PL" sz="1500" b="1" dirty="0">
              <a:latin typeface="+mj-lt"/>
              <a:ea typeface="Roboto Slab" panose="020B0604020202020204" charset="0"/>
              <a:cs typeface="Roboto Slab" panose="020B0604020202020204" charset="0"/>
            </a:endParaRPr>
          </a:p>
        </p:txBody>
      </p:sp>
      <p:sp>
        <p:nvSpPr>
          <p:cNvPr id="21" name="Prostokąt 7">
            <a:extLst>
              <a:ext uri="{FF2B5EF4-FFF2-40B4-BE49-F238E27FC236}">
                <a16:creationId xmlns:a16="http://schemas.microsoft.com/office/drawing/2014/main" id="{3B1E370C-595F-0219-A0FA-94C0DBB45F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775" y="4158674"/>
            <a:ext cx="7268782" cy="9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4050" b="1" dirty="0">
                <a:solidFill>
                  <a:srgbClr val="FF0000"/>
                </a:solidFill>
                <a:latin typeface="+mj-lt"/>
                <a:ea typeface="Roboto Slab" panose="020B0604020202020204" charset="0"/>
                <a:cs typeface="Roboto Slab" panose="020B0604020202020204" charset="0"/>
              </a:rPr>
              <a:t>T</a:t>
            </a:r>
            <a:r>
              <a:rPr lang="pl-PL" altLang="pl-PL" sz="1350" dirty="0">
                <a:latin typeface="+mj-lt"/>
                <a:ea typeface="Roboto Slab" panose="020B0604020202020204" charset="0"/>
                <a:cs typeface="Roboto Slab" panose="020B0604020202020204" charset="0"/>
              </a:rPr>
              <a:t>   </a:t>
            </a:r>
            <a:r>
              <a:rPr lang="pl-PL" altLang="pl-PL" sz="1500" b="1" dirty="0">
                <a:latin typeface="+mj-lt"/>
                <a:ea typeface="Roboto Slab" panose="020B0604020202020204" charset="0"/>
                <a:cs typeface="Roboto Slab" panose="020B0604020202020204" charset="0"/>
              </a:rPr>
              <a:t>– bezpośrednie połączenie z ziemią podlegających ochronie części przewodzących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500" b="1" dirty="0">
                <a:latin typeface="+mj-lt"/>
                <a:ea typeface="Roboto Slab" panose="020B0604020202020204" charset="0"/>
                <a:cs typeface="Roboto Slab" panose="020B0604020202020204" charset="0"/>
              </a:rPr>
              <a:t>          dostępnych niezależnie od uziemienia układu sieciowego</a:t>
            </a:r>
            <a:endParaRPr lang="pl-PL" altLang="pl-PL" sz="1500" b="1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A515C43-ED22-6A44-1610-7BF48B07E6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7439" y="3234749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008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658C0A-1466-9988-8EA9-4C5036CAB9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a 5">
            <a:extLst>
              <a:ext uri="{FF2B5EF4-FFF2-40B4-BE49-F238E27FC236}">
                <a16:creationId xmlns:a16="http://schemas.microsoft.com/office/drawing/2014/main" id="{D29DF22A-2559-0E9E-FA47-D8CB9A5A9CAA}"/>
              </a:ext>
            </a:extLst>
          </p:cNvPr>
          <p:cNvGrpSpPr/>
          <p:nvPr/>
        </p:nvGrpSpPr>
        <p:grpSpPr>
          <a:xfrm>
            <a:off x="0" y="419558"/>
            <a:ext cx="6751057" cy="142043"/>
            <a:chOff x="-4028" y="438181"/>
            <a:chExt cx="6751057" cy="142043"/>
          </a:xfrm>
        </p:grpSpPr>
        <p:cxnSp>
          <p:nvCxnSpPr>
            <p:cNvPr id="7" name="Łącznik prosty 6">
              <a:extLst>
                <a:ext uri="{FF2B5EF4-FFF2-40B4-BE49-F238E27FC236}">
                  <a16:creationId xmlns:a16="http://schemas.microsoft.com/office/drawing/2014/main" id="{3D1F2CE8-E8F4-6497-9B5D-8F494212E811}"/>
                </a:ext>
              </a:extLst>
            </p:cNvPr>
            <p:cNvCxnSpPr>
              <a:cxnSpLocks/>
            </p:cNvCxnSpPr>
            <p:nvPr/>
          </p:nvCxnSpPr>
          <p:spPr>
            <a:xfrm>
              <a:off x="-4028" y="506027"/>
              <a:ext cx="6751057" cy="0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Łącznik prosty 7">
              <a:extLst>
                <a:ext uri="{FF2B5EF4-FFF2-40B4-BE49-F238E27FC236}">
                  <a16:creationId xmlns:a16="http://schemas.microsoft.com/office/drawing/2014/main" id="{F33DD248-232E-C2AC-2C16-E09BB02F0342}"/>
                </a:ext>
              </a:extLst>
            </p:cNvPr>
            <p:cNvCxnSpPr/>
            <p:nvPr/>
          </p:nvCxnSpPr>
          <p:spPr>
            <a:xfrm>
              <a:off x="6747029" y="438181"/>
              <a:ext cx="0" cy="142043"/>
            </a:xfrm>
            <a:prstGeom prst="line">
              <a:avLst/>
            </a:prstGeom>
            <a:ln w="19050">
              <a:solidFill>
                <a:srgbClr val="60606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97529041-4304-8AC5-BE58-A954E7BFDC86}"/>
              </a:ext>
            </a:extLst>
          </p:cNvPr>
          <p:cNvSpPr txBox="1"/>
          <p:nvPr/>
        </p:nvSpPr>
        <p:spPr>
          <a:xfrm>
            <a:off x="1026088" y="813252"/>
            <a:ext cx="924959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100" b="1" dirty="0">
                <a:solidFill>
                  <a:srgbClr val="263779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Układy sieci elektrycznych</a:t>
            </a:r>
          </a:p>
        </p:txBody>
      </p:sp>
      <p:grpSp>
        <p:nvGrpSpPr>
          <p:cNvPr id="13" name="Grupa 12">
            <a:extLst>
              <a:ext uri="{FF2B5EF4-FFF2-40B4-BE49-F238E27FC236}">
                <a16:creationId xmlns:a16="http://schemas.microsoft.com/office/drawing/2014/main" id="{7A0F0C3F-F17F-D984-D78F-50E1AFD53168}"/>
              </a:ext>
            </a:extLst>
          </p:cNvPr>
          <p:cNvGrpSpPr/>
          <p:nvPr/>
        </p:nvGrpSpPr>
        <p:grpSpPr>
          <a:xfrm rot="10800000">
            <a:off x="6760582" y="6296399"/>
            <a:ext cx="5431418" cy="142043"/>
            <a:chOff x="1315611" y="435006"/>
            <a:chExt cx="5431418" cy="142043"/>
          </a:xfrm>
        </p:grpSpPr>
        <p:cxnSp>
          <p:nvCxnSpPr>
            <p:cNvPr id="14" name="Łącznik prosty 13">
              <a:extLst>
                <a:ext uri="{FF2B5EF4-FFF2-40B4-BE49-F238E27FC236}">
                  <a16:creationId xmlns:a16="http://schemas.microsoft.com/office/drawing/2014/main" id="{72DCA001-5A66-DAB6-B61C-721B9FB64D31}"/>
                </a:ext>
              </a:extLst>
            </p:cNvPr>
            <p:cNvCxnSpPr>
              <a:cxnSpLocks/>
            </p:cNvCxnSpPr>
            <p:nvPr/>
          </p:nvCxnSpPr>
          <p:spPr>
            <a:xfrm rot="10800000" flipH="1">
              <a:off x="1315611" y="506027"/>
              <a:ext cx="5431417" cy="0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Łącznik prosty 14">
              <a:extLst>
                <a:ext uri="{FF2B5EF4-FFF2-40B4-BE49-F238E27FC236}">
                  <a16:creationId xmlns:a16="http://schemas.microsoft.com/office/drawing/2014/main" id="{A3D07973-7752-EEB9-DA09-39D24E6F45AC}"/>
                </a:ext>
              </a:extLst>
            </p:cNvPr>
            <p:cNvCxnSpPr/>
            <p:nvPr/>
          </p:nvCxnSpPr>
          <p:spPr>
            <a:xfrm>
              <a:off x="6747029" y="435006"/>
              <a:ext cx="0" cy="142043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" name="Grupa 1">
            <a:extLst>
              <a:ext uri="{FF2B5EF4-FFF2-40B4-BE49-F238E27FC236}">
                <a16:creationId xmlns:a16="http://schemas.microsoft.com/office/drawing/2014/main" id="{0008E88B-6FD0-B855-080D-B04AB8DAD00E}"/>
              </a:ext>
            </a:extLst>
          </p:cNvPr>
          <p:cNvGrpSpPr/>
          <p:nvPr/>
        </p:nvGrpSpPr>
        <p:grpSpPr>
          <a:xfrm>
            <a:off x="11084833" y="0"/>
            <a:ext cx="790916" cy="776133"/>
            <a:chOff x="11084833" y="0"/>
            <a:chExt cx="790916" cy="776133"/>
          </a:xfrm>
        </p:grpSpPr>
        <p:sp>
          <p:nvSpPr>
            <p:cNvPr id="11" name="Prostokąt 10">
              <a:extLst>
                <a:ext uri="{FF2B5EF4-FFF2-40B4-BE49-F238E27FC236}">
                  <a16:creationId xmlns:a16="http://schemas.microsoft.com/office/drawing/2014/main" id="{900EA116-F004-A6EF-C31B-092D95037CC9}"/>
                </a:ext>
              </a:extLst>
            </p:cNvPr>
            <p:cNvSpPr/>
            <p:nvPr/>
          </p:nvSpPr>
          <p:spPr>
            <a:xfrm>
              <a:off x="11084833" y="0"/>
              <a:ext cx="790916" cy="776133"/>
            </a:xfrm>
            <a:prstGeom prst="rect">
              <a:avLst/>
            </a:prstGeom>
            <a:solidFill>
              <a:srgbClr val="C014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5" name="pole tekstowe 24">
              <a:extLst>
                <a:ext uri="{FF2B5EF4-FFF2-40B4-BE49-F238E27FC236}">
                  <a16:creationId xmlns:a16="http://schemas.microsoft.com/office/drawing/2014/main" id="{478AD381-E2EF-4C1D-3DCB-4A71145075B2}"/>
                </a:ext>
              </a:extLst>
            </p:cNvPr>
            <p:cNvSpPr txBox="1"/>
            <p:nvPr/>
          </p:nvSpPr>
          <p:spPr>
            <a:xfrm>
              <a:off x="11252378" y="157233"/>
              <a:ext cx="5205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400" dirty="0">
                  <a:solidFill>
                    <a:schemeClr val="bg1"/>
                  </a:solidFill>
                </a:rPr>
                <a:t>03</a:t>
              </a:r>
            </a:p>
          </p:txBody>
        </p:sp>
      </p:grpSp>
      <p:sp>
        <p:nvSpPr>
          <p:cNvPr id="4" name="pole tekstowe 3">
            <a:extLst>
              <a:ext uri="{FF2B5EF4-FFF2-40B4-BE49-F238E27FC236}">
                <a16:creationId xmlns:a16="http://schemas.microsoft.com/office/drawing/2014/main" id="{F4FB5E37-7AF5-B181-F526-B970B4B71734}"/>
              </a:ext>
            </a:extLst>
          </p:cNvPr>
          <p:cNvSpPr txBox="1"/>
          <p:nvPr/>
        </p:nvSpPr>
        <p:spPr>
          <a:xfrm>
            <a:off x="1387440" y="1923109"/>
            <a:ext cx="18918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800" b="1" dirty="0"/>
              <a:t>C lub S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3F456E93-FA69-3DE0-4375-3DB104FBD59C}"/>
              </a:ext>
            </a:extLst>
          </p:cNvPr>
          <p:cNvSpPr txBox="1"/>
          <p:nvPr/>
        </p:nvSpPr>
        <p:spPr>
          <a:xfrm>
            <a:off x="3684761" y="2033159"/>
            <a:ext cx="63555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Trzecia i kolejne litery oznaczają związek między przewodami: neutralnym N i ochronnym PE:</a:t>
            </a:r>
          </a:p>
        </p:txBody>
      </p:sp>
      <p:sp>
        <p:nvSpPr>
          <p:cNvPr id="19" name="Prostokąt 6">
            <a:extLst>
              <a:ext uri="{FF2B5EF4-FFF2-40B4-BE49-F238E27FC236}">
                <a16:creationId xmlns:a16="http://schemas.microsoft.com/office/drawing/2014/main" id="{31A3CA44-BD63-C7E2-04CC-D7ADE7F2C5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775" y="2825128"/>
            <a:ext cx="7121776" cy="71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4050" b="1" dirty="0">
                <a:solidFill>
                  <a:srgbClr val="FF0000"/>
                </a:solidFill>
                <a:latin typeface="+mj-lt"/>
                <a:ea typeface="Roboto Slab" panose="020B0604020202020204" charset="0"/>
                <a:cs typeface="Roboto Slab" panose="020B0604020202020204" charset="0"/>
              </a:rPr>
              <a:t>C</a:t>
            </a:r>
            <a:r>
              <a:rPr lang="pl-PL" altLang="pl-PL" sz="1350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 </a:t>
            </a:r>
            <a:r>
              <a:rPr lang="pl-PL" altLang="pl-PL" sz="1500" b="1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– </a:t>
            </a:r>
            <a:r>
              <a:rPr lang="pl-PL" altLang="pl-PL" sz="1500" b="1" dirty="0">
                <a:latin typeface="+mj-lt"/>
                <a:ea typeface="Roboto Slab" panose="020B0604020202020204" charset="0"/>
                <a:cs typeface="Roboto Slab" panose="020B0604020202020204" charset="0"/>
              </a:rPr>
              <a:t>– funkcje obu przewodów pełni jeden przewód </a:t>
            </a:r>
            <a:r>
              <a:rPr lang="pl-PL" altLang="pl-PL" sz="1500" b="1" dirty="0" err="1">
                <a:latin typeface="+mj-lt"/>
                <a:ea typeface="Roboto Slab" panose="020B0604020202020204" charset="0"/>
                <a:cs typeface="Roboto Slab" panose="020B0604020202020204" charset="0"/>
              </a:rPr>
              <a:t>ochronnoneutralny</a:t>
            </a:r>
            <a:r>
              <a:rPr lang="pl-PL" altLang="pl-PL" sz="1500" b="1" dirty="0">
                <a:latin typeface="+mj-lt"/>
                <a:ea typeface="Roboto Slab" panose="020B0604020202020204" charset="0"/>
                <a:cs typeface="Roboto Slab" panose="020B0604020202020204" charset="0"/>
              </a:rPr>
              <a:t>- PEN</a:t>
            </a:r>
          </a:p>
        </p:txBody>
      </p:sp>
      <p:sp>
        <p:nvSpPr>
          <p:cNvPr id="21" name="Prostokąt 7">
            <a:extLst>
              <a:ext uri="{FF2B5EF4-FFF2-40B4-BE49-F238E27FC236}">
                <a16:creationId xmlns:a16="http://schemas.microsoft.com/office/drawing/2014/main" id="{42D37360-CD1F-F188-77EB-98FF69F423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171" y="3730573"/>
            <a:ext cx="7268782" cy="71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4050" b="1" dirty="0">
                <a:solidFill>
                  <a:srgbClr val="FF0000"/>
                </a:solidFill>
                <a:latin typeface="+mj-lt"/>
                <a:ea typeface="Roboto Slab" panose="020B0604020202020204" charset="0"/>
                <a:cs typeface="Roboto Slab" panose="020B0604020202020204" charset="0"/>
              </a:rPr>
              <a:t>S</a:t>
            </a:r>
            <a:r>
              <a:rPr lang="pl-PL" altLang="pl-PL" sz="1350" dirty="0">
                <a:latin typeface="+mj-lt"/>
                <a:ea typeface="Roboto Slab" panose="020B0604020202020204" charset="0"/>
                <a:cs typeface="Roboto Slab" panose="020B0604020202020204" charset="0"/>
              </a:rPr>
              <a:t>   </a:t>
            </a:r>
            <a:r>
              <a:rPr lang="pl-PL" altLang="pl-PL" sz="1500" b="1" dirty="0">
                <a:latin typeface="+mj-lt"/>
                <a:ea typeface="Roboto Slab" panose="020B0604020202020204" charset="0"/>
                <a:cs typeface="Roboto Slab" panose="020B0604020202020204" charset="0"/>
              </a:rPr>
              <a:t>– osobne przewody neutralny N i ochronny PE</a:t>
            </a:r>
            <a:endParaRPr lang="pl-PL" altLang="pl-PL" sz="1500" b="1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6C4570E5-1D4F-C99D-A332-E9BFE63BF2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7439" y="3234749"/>
            <a:ext cx="2466975" cy="1847850"/>
          </a:xfrm>
          <a:prstGeom prst="rect">
            <a:avLst/>
          </a:prstGeom>
        </p:spPr>
      </p:pic>
      <p:sp>
        <p:nvSpPr>
          <p:cNvPr id="5" name="Prostokąt 7">
            <a:extLst>
              <a:ext uri="{FF2B5EF4-FFF2-40B4-BE49-F238E27FC236}">
                <a16:creationId xmlns:a16="http://schemas.microsoft.com/office/drawing/2014/main" id="{1026D97B-8C60-2D2F-CA44-E75E7BD4B3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774" y="4621016"/>
            <a:ext cx="7412847" cy="9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4050" b="1" dirty="0">
                <a:solidFill>
                  <a:srgbClr val="FF0000"/>
                </a:solidFill>
                <a:latin typeface="+mj-lt"/>
                <a:ea typeface="Roboto Slab" panose="020B0604020202020204" charset="0"/>
                <a:cs typeface="Roboto Slab" panose="020B0604020202020204" charset="0"/>
              </a:rPr>
              <a:t>C-S</a:t>
            </a:r>
            <a:r>
              <a:rPr lang="pl-PL" altLang="pl-PL" sz="1350" dirty="0">
                <a:latin typeface="+mj-lt"/>
                <a:ea typeface="Roboto Slab" panose="020B0604020202020204" charset="0"/>
                <a:cs typeface="Roboto Slab" panose="020B0604020202020204" charset="0"/>
              </a:rPr>
              <a:t>   </a:t>
            </a:r>
            <a:r>
              <a:rPr lang="pl-PL" altLang="pl-PL" sz="1500" b="1" dirty="0">
                <a:latin typeface="+mj-lt"/>
                <a:ea typeface="Roboto Slab" panose="020B0604020202020204" charset="0"/>
                <a:cs typeface="Roboto Slab" panose="020B0604020202020204" charset="0"/>
              </a:rPr>
              <a:t>– w pierwszej części sieci od strony zasilania stosowany jest przewód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500" b="1" dirty="0">
                <a:latin typeface="+mj-lt"/>
                <a:ea typeface="Roboto Slab" panose="020B0604020202020204" charset="0"/>
                <a:cs typeface="Roboto Slab" panose="020B0604020202020204" charset="0"/>
              </a:rPr>
              <a:t>                     </a:t>
            </a:r>
            <a:r>
              <a:rPr lang="pl-PL" altLang="pl-PL" sz="1500" b="1" dirty="0" err="1">
                <a:latin typeface="+mj-lt"/>
                <a:ea typeface="Roboto Slab" panose="020B0604020202020204" charset="0"/>
                <a:cs typeface="Roboto Slab" panose="020B0604020202020204" charset="0"/>
              </a:rPr>
              <a:t>ochronnoneutralny</a:t>
            </a:r>
            <a:r>
              <a:rPr lang="pl-PL" altLang="pl-PL" sz="1500" b="1" dirty="0">
                <a:latin typeface="+mj-lt"/>
                <a:ea typeface="Roboto Slab" panose="020B0604020202020204" charset="0"/>
                <a:cs typeface="Roboto Slab" panose="020B0604020202020204" charset="0"/>
              </a:rPr>
              <a:t> PEN a w dalszej części osobne przewody PE oraz N</a:t>
            </a:r>
            <a:endParaRPr lang="pl-PL" altLang="pl-PL" sz="1500" b="1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40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DAE598-D2E0-4A23-23E7-1530F9CED6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a 5">
            <a:extLst>
              <a:ext uri="{FF2B5EF4-FFF2-40B4-BE49-F238E27FC236}">
                <a16:creationId xmlns:a16="http://schemas.microsoft.com/office/drawing/2014/main" id="{319A3F70-0F0E-677B-5621-C14C92BD9CE7}"/>
              </a:ext>
            </a:extLst>
          </p:cNvPr>
          <p:cNvGrpSpPr/>
          <p:nvPr/>
        </p:nvGrpSpPr>
        <p:grpSpPr>
          <a:xfrm>
            <a:off x="0" y="419558"/>
            <a:ext cx="6751057" cy="142043"/>
            <a:chOff x="-4028" y="438181"/>
            <a:chExt cx="6751057" cy="142043"/>
          </a:xfrm>
        </p:grpSpPr>
        <p:cxnSp>
          <p:nvCxnSpPr>
            <p:cNvPr id="7" name="Łącznik prosty 6">
              <a:extLst>
                <a:ext uri="{FF2B5EF4-FFF2-40B4-BE49-F238E27FC236}">
                  <a16:creationId xmlns:a16="http://schemas.microsoft.com/office/drawing/2014/main" id="{9BFE0162-0646-AB40-D17E-BE864CB023D5}"/>
                </a:ext>
              </a:extLst>
            </p:cNvPr>
            <p:cNvCxnSpPr>
              <a:cxnSpLocks/>
            </p:cNvCxnSpPr>
            <p:nvPr/>
          </p:nvCxnSpPr>
          <p:spPr>
            <a:xfrm>
              <a:off x="-4028" y="506027"/>
              <a:ext cx="6751057" cy="0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Łącznik prosty 7">
              <a:extLst>
                <a:ext uri="{FF2B5EF4-FFF2-40B4-BE49-F238E27FC236}">
                  <a16:creationId xmlns:a16="http://schemas.microsoft.com/office/drawing/2014/main" id="{B1504461-F9E2-A669-8192-5A19FDCCD521}"/>
                </a:ext>
              </a:extLst>
            </p:cNvPr>
            <p:cNvCxnSpPr/>
            <p:nvPr/>
          </p:nvCxnSpPr>
          <p:spPr>
            <a:xfrm>
              <a:off x="6747029" y="438181"/>
              <a:ext cx="0" cy="142043"/>
            </a:xfrm>
            <a:prstGeom prst="line">
              <a:avLst/>
            </a:prstGeom>
            <a:ln w="19050">
              <a:solidFill>
                <a:srgbClr val="60606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47CF1FE9-EE1D-82FD-27A1-E7FD17D286D0}"/>
              </a:ext>
            </a:extLst>
          </p:cNvPr>
          <p:cNvSpPr txBox="1"/>
          <p:nvPr/>
        </p:nvSpPr>
        <p:spPr>
          <a:xfrm>
            <a:off x="1026088" y="813252"/>
            <a:ext cx="924959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100" b="1">
                <a:solidFill>
                  <a:srgbClr val="263779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Układ TN-C</a:t>
            </a:r>
            <a:endParaRPr lang="pl-PL" sz="4100" b="1" dirty="0">
              <a:solidFill>
                <a:srgbClr val="263779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grpSp>
        <p:nvGrpSpPr>
          <p:cNvPr id="13" name="Grupa 12">
            <a:extLst>
              <a:ext uri="{FF2B5EF4-FFF2-40B4-BE49-F238E27FC236}">
                <a16:creationId xmlns:a16="http://schemas.microsoft.com/office/drawing/2014/main" id="{669372FF-1985-761B-0B43-320860EA1724}"/>
              </a:ext>
            </a:extLst>
          </p:cNvPr>
          <p:cNvGrpSpPr/>
          <p:nvPr/>
        </p:nvGrpSpPr>
        <p:grpSpPr>
          <a:xfrm rot="10800000">
            <a:off x="6760582" y="6296399"/>
            <a:ext cx="5431418" cy="142043"/>
            <a:chOff x="1315611" y="435006"/>
            <a:chExt cx="5431418" cy="142043"/>
          </a:xfrm>
        </p:grpSpPr>
        <p:cxnSp>
          <p:nvCxnSpPr>
            <p:cNvPr id="14" name="Łącznik prosty 13">
              <a:extLst>
                <a:ext uri="{FF2B5EF4-FFF2-40B4-BE49-F238E27FC236}">
                  <a16:creationId xmlns:a16="http://schemas.microsoft.com/office/drawing/2014/main" id="{0537CF56-0415-D915-EA1C-F9E41DB1498B}"/>
                </a:ext>
              </a:extLst>
            </p:cNvPr>
            <p:cNvCxnSpPr>
              <a:cxnSpLocks/>
            </p:cNvCxnSpPr>
            <p:nvPr/>
          </p:nvCxnSpPr>
          <p:spPr>
            <a:xfrm rot="10800000" flipH="1">
              <a:off x="1315611" y="506027"/>
              <a:ext cx="5431417" cy="0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Łącznik prosty 14">
              <a:extLst>
                <a:ext uri="{FF2B5EF4-FFF2-40B4-BE49-F238E27FC236}">
                  <a16:creationId xmlns:a16="http://schemas.microsoft.com/office/drawing/2014/main" id="{C30E0302-0981-FADC-B643-4CD8A506C019}"/>
                </a:ext>
              </a:extLst>
            </p:cNvPr>
            <p:cNvCxnSpPr/>
            <p:nvPr/>
          </p:nvCxnSpPr>
          <p:spPr>
            <a:xfrm>
              <a:off x="6747029" y="435006"/>
              <a:ext cx="0" cy="142043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" name="Grupa 1">
            <a:extLst>
              <a:ext uri="{FF2B5EF4-FFF2-40B4-BE49-F238E27FC236}">
                <a16:creationId xmlns:a16="http://schemas.microsoft.com/office/drawing/2014/main" id="{980EE41C-7089-0768-560F-DA4A8EEAECC4}"/>
              </a:ext>
            </a:extLst>
          </p:cNvPr>
          <p:cNvGrpSpPr/>
          <p:nvPr/>
        </p:nvGrpSpPr>
        <p:grpSpPr>
          <a:xfrm>
            <a:off x="11084833" y="0"/>
            <a:ext cx="790916" cy="776133"/>
            <a:chOff x="11084833" y="0"/>
            <a:chExt cx="790916" cy="776133"/>
          </a:xfrm>
        </p:grpSpPr>
        <p:sp>
          <p:nvSpPr>
            <p:cNvPr id="11" name="Prostokąt 10">
              <a:extLst>
                <a:ext uri="{FF2B5EF4-FFF2-40B4-BE49-F238E27FC236}">
                  <a16:creationId xmlns:a16="http://schemas.microsoft.com/office/drawing/2014/main" id="{8C2B7ECF-CB3A-2513-AB67-EF190DBD46B4}"/>
                </a:ext>
              </a:extLst>
            </p:cNvPr>
            <p:cNvSpPr/>
            <p:nvPr/>
          </p:nvSpPr>
          <p:spPr>
            <a:xfrm>
              <a:off x="11084833" y="0"/>
              <a:ext cx="790916" cy="776133"/>
            </a:xfrm>
            <a:prstGeom prst="rect">
              <a:avLst/>
            </a:prstGeom>
            <a:solidFill>
              <a:srgbClr val="C014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5" name="pole tekstowe 24">
              <a:extLst>
                <a:ext uri="{FF2B5EF4-FFF2-40B4-BE49-F238E27FC236}">
                  <a16:creationId xmlns:a16="http://schemas.microsoft.com/office/drawing/2014/main" id="{EDAC48BA-35F7-B796-28CB-442DEE625B12}"/>
                </a:ext>
              </a:extLst>
            </p:cNvPr>
            <p:cNvSpPr txBox="1"/>
            <p:nvPr/>
          </p:nvSpPr>
          <p:spPr>
            <a:xfrm>
              <a:off x="11252378" y="157233"/>
              <a:ext cx="5205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400" dirty="0">
                  <a:solidFill>
                    <a:schemeClr val="bg1"/>
                  </a:solidFill>
                </a:rPr>
                <a:t>04</a:t>
              </a:r>
            </a:p>
          </p:txBody>
        </p:sp>
      </p:grpSp>
      <p:pic>
        <p:nvPicPr>
          <p:cNvPr id="9" name="Obraz 8">
            <a:extLst>
              <a:ext uri="{FF2B5EF4-FFF2-40B4-BE49-F238E27FC236}">
                <a16:creationId xmlns:a16="http://schemas.microsoft.com/office/drawing/2014/main" id="{2AF915D5-F5F6-4B1F-2916-B27E48D8BC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735" y="1582011"/>
            <a:ext cx="6248942" cy="2719052"/>
          </a:xfrm>
          <a:prstGeom prst="rect">
            <a:avLst/>
          </a:prstGeom>
        </p:spPr>
      </p:pic>
      <p:sp>
        <p:nvSpPr>
          <p:cNvPr id="17" name="pole tekstowe 16">
            <a:extLst>
              <a:ext uri="{FF2B5EF4-FFF2-40B4-BE49-F238E27FC236}">
                <a16:creationId xmlns:a16="http://schemas.microsoft.com/office/drawing/2014/main" id="{698AFFD8-E080-91FC-7472-1B59D9C2FCE0}"/>
              </a:ext>
            </a:extLst>
          </p:cNvPr>
          <p:cNvSpPr txBox="1"/>
          <p:nvPr/>
        </p:nvSpPr>
        <p:spPr>
          <a:xfrm>
            <a:off x="4436199" y="4524556"/>
            <a:ext cx="634647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dirty="0"/>
              <a:t> Neutralny punkt transformatora energetycznego jest uziemiony.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dirty="0"/>
              <a:t> Dostępne przewodzące części podłączone są do wspólnego przewodu PEN.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dirty="0"/>
              <a:t> Przekrój przewodu PEN – min. 10mm2</a:t>
            </a:r>
          </a:p>
        </p:txBody>
      </p:sp>
    </p:spTree>
    <p:extLst>
      <p:ext uri="{BB962C8B-B14F-4D97-AF65-F5344CB8AC3E}">
        <p14:creationId xmlns:p14="http://schemas.microsoft.com/office/powerpoint/2010/main" val="37890027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30C72F-E174-66D2-85DC-C9C134FA56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a 5">
            <a:extLst>
              <a:ext uri="{FF2B5EF4-FFF2-40B4-BE49-F238E27FC236}">
                <a16:creationId xmlns:a16="http://schemas.microsoft.com/office/drawing/2014/main" id="{B03BB74B-D3E2-F121-A69C-137D893EC5D7}"/>
              </a:ext>
            </a:extLst>
          </p:cNvPr>
          <p:cNvGrpSpPr/>
          <p:nvPr/>
        </p:nvGrpSpPr>
        <p:grpSpPr>
          <a:xfrm>
            <a:off x="0" y="419558"/>
            <a:ext cx="6751057" cy="142043"/>
            <a:chOff x="-4028" y="438181"/>
            <a:chExt cx="6751057" cy="142043"/>
          </a:xfrm>
        </p:grpSpPr>
        <p:cxnSp>
          <p:nvCxnSpPr>
            <p:cNvPr id="7" name="Łącznik prosty 6">
              <a:extLst>
                <a:ext uri="{FF2B5EF4-FFF2-40B4-BE49-F238E27FC236}">
                  <a16:creationId xmlns:a16="http://schemas.microsoft.com/office/drawing/2014/main" id="{20B2EF68-2951-5DC6-E3B5-623BE5FBBEB7}"/>
                </a:ext>
              </a:extLst>
            </p:cNvPr>
            <p:cNvCxnSpPr>
              <a:cxnSpLocks/>
            </p:cNvCxnSpPr>
            <p:nvPr/>
          </p:nvCxnSpPr>
          <p:spPr>
            <a:xfrm>
              <a:off x="-4028" y="506027"/>
              <a:ext cx="6751057" cy="0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Łącznik prosty 7">
              <a:extLst>
                <a:ext uri="{FF2B5EF4-FFF2-40B4-BE49-F238E27FC236}">
                  <a16:creationId xmlns:a16="http://schemas.microsoft.com/office/drawing/2014/main" id="{6C2C0C36-BCAE-4021-BFCA-9C4EEF883A94}"/>
                </a:ext>
              </a:extLst>
            </p:cNvPr>
            <p:cNvCxnSpPr/>
            <p:nvPr/>
          </p:nvCxnSpPr>
          <p:spPr>
            <a:xfrm>
              <a:off x="6747029" y="438181"/>
              <a:ext cx="0" cy="142043"/>
            </a:xfrm>
            <a:prstGeom prst="line">
              <a:avLst/>
            </a:prstGeom>
            <a:ln w="19050">
              <a:solidFill>
                <a:srgbClr val="60606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B6B04F9B-129B-1A3A-1919-49074FBEBDB4}"/>
              </a:ext>
            </a:extLst>
          </p:cNvPr>
          <p:cNvSpPr txBox="1"/>
          <p:nvPr/>
        </p:nvSpPr>
        <p:spPr>
          <a:xfrm>
            <a:off x="1026088" y="813252"/>
            <a:ext cx="924959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100" b="1" dirty="0">
                <a:solidFill>
                  <a:srgbClr val="263779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Układ TN-S</a:t>
            </a:r>
          </a:p>
        </p:txBody>
      </p:sp>
      <p:grpSp>
        <p:nvGrpSpPr>
          <p:cNvPr id="13" name="Grupa 12">
            <a:extLst>
              <a:ext uri="{FF2B5EF4-FFF2-40B4-BE49-F238E27FC236}">
                <a16:creationId xmlns:a16="http://schemas.microsoft.com/office/drawing/2014/main" id="{162207FF-5DBA-8673-965E-FE193329A2BF}"/>
              </a:ext>
            </a:extLst>
          </p:cNvPr>
          <p:cNvGrpSpPr/>
          <p:nvPr/>
        </p:nvGrpSpPr>
        <p:grpSpPr>
          <a:xfrm rot="10800000">
            <a:off x="6760582" y="6296399"/>
            <a:ext cx="5431418" cy="142043"/>
            <a:chOff x="1315611" y="435006"/>
            <a:chExt cx="5431418" cy="142043"/>
          </a:xfrm>
        </p:grpSpPr>
        <p:cxnSp>
          <p:nvCxnSpPr>
            <p:cNvPr id="14" name="Łącznik prosty 13">
              <a:extLst>
                <a:ext uri="{FF2B5EF4-FFF2-40B4-BE49-F238E27FC236}">
                  <a16:creationId xmlns:a16="http://schemas.microsoft.com/office/drawing/2014/main" id="{22F90982-2D03-188D-2DDD-A765BE725F09}"/>
                </a:ext>
              </a:extLst>
            </p:cNvPr>
            <p:cNvCxnSpPr>
              <a:cxnSpLocks/>
            </p:cNvCxnSpPr>
            <p:nvPr/>
          </p:nvCxnSpPr>
          <p:spPr>
            <a:xfrm rot="10800000" flipH="1">
              <a:off x="1315611" y="506027"/>
              <a:ext cx="5431417" cy="0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Łącznik prosty 14">
              <a:extLst>
                <a:ext uri="{FF2B5EF4-FFF2-40B4-BE49-F238E27FC236}">
                  <a16:creationId xmlns:a16="http://schemas.microsoft.com/office/drawing/2014/main" id="{F071502E-4E9F-CD36-C38F-FBF4F6BAAA33}"/>
                </a:ext>
              </a:extLst>
            </p:cNvPr>
            <p:cNvCxnSpPr/>
            <p:nvPr/>
          </p:nvCxnSpPr>
          <p:spPr>
            <a:xfrm>
              <a:off x="6747029" y="435006"/>
              <a:ext cx="0" cy="142043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" name="Grupa 1">
            <a:extLst>
              <a:ext uri="{FF2B5EF4-FFF2-40B4-BE49-F238E27FC236}">
                <a16:creationId xmlns:a16="http://schemas.microsoft.com/office/drawing/2014/main" id="{CF629B11-6C25-EBE4-53E8-0D66222B7994}"/>
              </a:ext>
            </a:extLst>
          </p:cNvPr>
          <p:cNvGrpSpPr/>
          <p:nvPr/>
        </p:nvGrpSpPr>
        <p:grpSpPr>
          <a:xfrm>
            <a:off x="11084833" y="0"/>
            <a:ext cx="790916" cy="776133"/>
            <a:chOff x="11084833" y="0"/>
            <a:chExt cx="790916" cy="776133"/>
          </a:xfrm>
        </p:grpSpPr>
        <p:sp>
          <p:nvSpPr>
            <p:cNvPr id="11" name="Prostokąt 10">
              <a:extLst>
                <a:ext uri="{FF2B5EF4-FFF2-40B4-BE49-F238E27FC236}">
                  <a16:creationId xmlns:a16="http://schemas.microsoft.com/office/drawing/2014/main" id="{A104EFDB-DFBA-D745-77BF-57D003778DCC}"/>
                </a:ext>
              </a:extLst>
            </p:cNvPr>
            <p:cNvSpPr/>
            <p:nvPr/>
          </p:nvSpPr>
          <p:spPr>
            <a:xfrm>
              <a:off x="11084833" y="0"/>
              <a:ext cx="790916" cy="776133"/>
            </a:xfrm>
            <a:prstGeom prst="rect">
              <a:avLst/>
            </a:prstGeom>
            <a:solidFill>
              <a:srgbClr val="C014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5" name="pole tekstowe 24">
              <a:extLst>
                <a:ext uri="{FF2B5EF4-FFF2-40B4-BE49-F238E27FC236}">
                  <a16:creationId xmlns:a16="http://schemas.microsoft.com/office/drawing/2014/main" id="{01A55BCC-545C-8D1C-B3EF-8F70295523EF}"/>
                </a:ext>
              </a:extLst>
            </p:cNvPr>
            <p:cNvSpPr txBox="1"/>
            <p:nvPr/>
          </p:nvSpPr>
          <p:spPr>
            <a:xfrm>
              <a:off x="11252378" y="157233"/>
              <a:ext cx="5205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400" dirty="0">
                  <a:solidFill>
                    <a:schemeClr val="bg1"/>
                  </a:solidFill>
                </a:rPr>
                <a:t>05</a:t>
              </a:r>
            </a:p>
          </p:txBody>
        </p:sp>
      </p:grp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871B9668-E326-F028-E5FE-D5DEE6210F57}"/>
              </a:ext>
            </a:extLst>
          </p:cNvPr>
          <p:cNvSpPr txBox="1"/>
          <p:nvPr/>
        </p:nvSpPr>
        <p:spPr>
          <a:xfrm>
            <a:off x="4535787" y="4524556"/>
            <a:ext cx="624688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dirty="0"/>
              <a:t>  Neutralny punkt transformatora energetycznego jest uziemiony.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dirty="0"/>
              <a:t> Dostępne przewodzące części podłączone są do przewodu PE.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6B011CD8-147F-B1D9-57EC-0BF8CF8605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827" y="1647122"/>
            <a:ext cx="6401355" cy="2694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2732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59E2CC-0588-FC62-0853-DCD0127C8E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a 5">
            <a:extLst>
              <a:ext uri="{FF2B5EF4-FFF2-40B4-BE49-F238E27FC236}">
                <a16:creationId xmlns:a16="http://schemas.microsoft.com/office/drawing/2014/main" id="{C1BC7DAD-E2E9-D4C5-9E0B-96890B1A8ABA}"/>
              </a:ext>
            </a:extLst>
          </p:cNvPr>
          <p:cNvGrpSpPr/>
          <p:nvPr/>
        </p:nvGrpSpPr>
        <p:grpSpPr>
          <a:xfrm>
            <a:off x="0" y="419558"/>
            <a:ext cx="6751057" cy="142043"/>
            <a:chOff x="-4028" y="438181"/>
            <a:chExt cx="6751057" cy="142043"/>
          </a:xfrm>
        </p:grpSpPr>
        <p:cxnSp>
          <p:nvCxnSpPr>
            <p:cNvPr id="7" name="Łącznik prosty 6">
              <a:extLst>
                <a:ext uri="{FF2B5EF4-FFF2-40B4-BE49-F238E27FC236}">
                  <a16:creationId xmlns:a16="http://schemas.microsoft.com/office/drawing/2014/main" id="{4A5DC0A5-5F5A-2153-1310-3B1A290413A7}"/>
                </a:ext>
              </a:extLst>
            </p:cNvPr>
            <p:cNvCxnSpPr>
              <a:cxnSpLocks/>
            </p:cNvCxnSpPr>
            <p:nvPr/>
          </p:nvCxnSpPr>
          <p:spPr>
            <a:xfrm>
              <a:off x="-4028" y="506027"/>
              <a:ext cx="6751057" cy="0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Łącznik prosty 7">
              <a:extLst>
                <a:ext uri="{FF2B5EF4-FFF2-40B4-BE49-F238E27FC236}">
                  <a16:creationId xmlns:a16="http://schemas.microsoft.com/office/drawing/2014/main" id="{39F091E1-FAD9-E4D6-17EB-8F7AFB833C46}"/>
                </a:ext>
              </a:extLst>
            </p:cNvPr>
            <p:cNvCxnSpPr/>
            <p:nvPr/>
          </p:nvCxnSpPr>
          <p:spPr>
            <a:xfrm>
              <a:off x="6747029" y="438181"/>
              <a:ext cx="0" cy="142043"/>
            </a:xfrm>
            <a:prstGeom prst="line">
              <a:avLst/>
            </a:prstGeom>
            <a:ln w="19050">
              <a:solidFill>
                <a:srgbClr val="60606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60937CD3-7605-0EE2-21E4-4E1A30893FC1}"/>
              </a:ext>
            </a:extLst>
          </p:cNvPr>
          <p:cNvSpPr txBox="1"/>
          <p:nvPr/>
        </p:nvSpPr>
        <p:spPr>
          <a:xfrm>
            <a:off x="1026088" y="813252"/>
            <a:ext cx="924959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100" b="1" dirty="0">
                <a:solidFill>
                  <a:srgbClr val="263779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Układ TN-C-S</a:t>
            </a:r>
          </a:p>
        </p:txBody>
      </p:sp>
      <p:grpSp>
        <p:nvGrpSpPr>
          <p:cNvPr id="13" name="Grupa 12">
            <a:extLst>
              <a:ext uri="{FF2B5EF4-FFF2-40B4-BE49-F238E27FC236}">
                <a16:creationId xmlns:a16="http://schemas.microsoft.com/office/drawing/2014/main" id="{5A5BADB5-4977-6524-4DB6-28E64655C912}"/>
              </a:ext>
            </a:extLst>
          </p:cNvPr>
          <p:cNvGrpSpPr/>
          <p:nvPr/>
        </p:nvGrpSpPr>
        <p:grpSpPr>
          <a:xfrm rot="10800000">
            <a:off x="6760582" y="6296399"/>
            <a:ext cx="5431418" cy="142043"/>
            <a:chOff x="1315611" y="435006"/>
            <a:chExt cx="5431418" cy="142043"/>
          </a:xfrm>
        </p:grpSpPr>
        <p:cxnSp>
          <p:nvCxnSpPr>
            <p:cNvPr id="14" name="Łącznik prosty 13">
              <a:extLst>
                <a:ext uri="{FF2B5EF4-FFF2-40B4-BE49-F238E27FC236}">
                  <a16:creationId xmlns:a16="http://schemas.microsoft.com/office/drawing/2014/main" id="{15A9F5C7-8D87-6B05-7C41-093C3E84E277}"/>
                </a:ext>
              </a:extLst>
            </p:cNvPr>
            <p:cNvCxnSpPr>
              <a:cxnSpLocks/>
            </p:cNvCxnSpPr>
            <p:nvPr/>
          </p:nvCxnSpPr>
          <p:spPr>
            <a:xfrm rot="10800000" flipH="1">
              <a:off x="1315611" y="506027"/>
              <a:ext cx="5431417" cy="0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Łącznik prosty 14">
              <a:extLst>
                <a:ext uri="{FF2B5EF4-FFF2-40B4-BE49-F238E27FC236}">
                  <a16:creationId xmlns:a16="http://schemas.microsoft.com/office/drawing/2014/main" id="{B72E5649-55ED-A2A0-1CE3-2389C4BFB2DE}"/>
                </a:ext>
              </a:extLst>
            </p:cNvPr>
            <p:cNvCxnSpPr/>
            <p:nvPr/>
          </p:nvCxnSpPr>
          <p:spPr>
            <a:xfrm>
              <a:off x="6747029" y="435006"/>
              <a:ext cx="0" cy="142043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" name="Grupa 1">
            <a:extLst>
              <a:ext uri="{FF2B5EF4-FFF2-40B4-BE49-F238E27FC236}">
                <a16:creationId xmlns:a16="http://schemas.microsoft.com/office/drawing/2014/main" id="{18786372-B650-3847-99BF-B30FD126C7DF}"/>
              </a:ext>
            </a:extLst>
          </p:cNvPr>
          <p:cNvGrpSpPr/>
          <p:nvPr/>
        </p:nvGrpSpPr>
        <p:grpSpPr>
          <a:xfrm>
            <a:off x="11084833" y="0"/>
            <a:ext cx="790916" cy="776133"/>
            <a:chOff x="11084833" y="0"/>
            <a:chExt cx="790916" cy="776133"/>
          </a:xfrm>
        </p:grpSpPr>
        <p:sp>
          <p:nvSpPr>
            <p:cNvPr id="11" name="Prostokąt 10">
              <a:extLst>
                <a:ext uri="{FF2B5EF4-FFF2-40B4-BE49-F238E27FC236}">
                  <a16:creationId xmlns:a16="http://schemas.microsoft.com/office/drawing/2014/main" id="{9E7817D8-121B-EC79-BD57-5C9D45B5D55B}"/>
                </a:ext>
              </a:extLst>
            </p:cNvPr>
            <p:cNvSpPr/>
            <p:nvPr/>
          </p:nvSpPr>
          <p:spPr>
            <a:xfrm>
              <a:off x="11084833" y="0"/>
              <a:ext cx="790916" cy="776133"/>
            </a:xfrm>
            <a:prstGeom prst="rect">
              <a:avLst/>
            </a:prstGeom>
            <a:solidFill>
              <a:srgbClr val="C014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5" name="pole tekstowe 24">
              <a:extLst>
                <a:ext uri="{FF2B5EF4-FFF2-40B4-BE49-F238E27FC236}">
                  <a16:creationId xmlns:a16="http://schemas.microsoft.com/office/drawing/2014/main" id="{D4F857B4-2D0E-8FC7-14A7-79112BAF2E8B}"/>
                </a:ext>
              </a:extLst>
            </p:cNvPr>
            <p:cNvSpPr txBox="1"/>
            <p:nvPr/>
          </p:nvSpPr>
          <p:spPr>
            <a:xfrm>
              <a:off x="11252378" y="157233"/>
              <a:ext cx="5205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400" dirty="0">
                  <a:solidFill>
                    <a:schemeClr val="bg1"/>
                  </a:solidFill>
                </a:rPr>
                <a:t>06</a:t>
              </a:r>
            </a:p>
          </p:txBody>
        </p:sp>
      </p:grp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611EE28B-9219-5306-9822-3832AC528AB0}"/>
              </a:ext>
            </a:extLst>
          </p:cNvPr>
          <p:cNvSpPr txBox="1"/>
          <p:nvPr/>
        </p:nvSpPr>
        <p:spPr>
          <a:xfrm>
            <a:off x="4535787" y="4524556"/>
            <a:ext cx="624688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dirty="0"/>
              <a:t> Neutralny punkt transformatora energetycznego jest uziemiony.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dirty="0"/>
              <a:t> Dostępne przewodzące części podłączone są częściowo do wspólnego przewodu PEN a częściowo do przewodu ochronnego PE.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20A287D-C464-04B2-727F-71E0CDD939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400" y="1509025"/>
            <a:ext cx="6346031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4480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948196-6BE5-3904-CD51-5F4B1D044E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a 5">
            <a:extLst>
              <a:ext uri="{FF2B5EF4-FFF2-40B4-BE49-F238E27FC236}">
                <a16:creationId xmlns:a16="http://schemas.microsoft.com/office/drawing/2014/main" id="{E2132FEB-AC1D-BDA2-E13B-E90A62601C96}"/>
              </a:ext>
            </a:extLst>
          </p:cNvPr>
          <p:cNvGrpSpPr/>
          <p:nvPr/>
        </p:nvGrpSpPr>
        <p:grpSpPr>
          <a:xfrm>
            <a:off x="0" y="419558"/>
            <a:ext cx="6751057" cy="142043"/>
            <a:chOff x="-4028" y="438181"/>
            <a:chExt cx="6751057" cy="142043"/>
          </a:xfrm>
        </p:grpSpPr>
        <p:cxnSp>
          <p:nvCxnSpPr>
            <p:cNvPr id="7" name="Łącznik prosty 6">
              <a:extLst>
                <a:ext uri="{FF2B5EF4-FFF2-40B4-BE49-F238E27FC236}">
                  <a16:creationId xmlns:a16="http://schemas.microsoft.com/office/drawing/2014/main" id="{EE876890-46D4-6F16-527B-797FF11D2321}"/>
                </a:ext>
              </a:extLst>
            </p:cNvPr>
            <p:cNvCxnSpPr>
              <a:cxnSpLocks/>
            </p:cNvCxnSpPr>
            <p:nvPr/>
          </p:nvCxnSpPr>
          <p:spPr>
            <a:xfrm>
              <a:off x="-4028" y="506027"/>
              <a:ext cx="6751057" cy="0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Łącznik prosty 7">
              <a:extLst>
                <a:ext uri="{FF2B5EF4-FFF2-40B4-BE49-F238E27FC236}">
                  <a16:creationId xmlns:a16="http://schemas.microsoft.com/office/drawing/2014/main" id="{4853E592-8E27-42B8-9C0E-091AECB03D26}"/>
                </a:ext>
              </a:extLst>
            </p:cNvPr>
            <p:cNvCxnSpPr/>
            <p:nvPr/>
          </p:nvCxnSpPr>
          <p:spPr>
            <a:xfrm>
              <a:off x="6747029" y="438181"/>
              <a:ext cx="0" cy="142043"/>
            </a:xfrm>
            <a:prstGeom prst="line">
              <a:avLst/>
            </a:prstGeom>
            <a:ln w="19050">
              <a:solidFill>
                <a:srgbClr val="60606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1EE15CC0-5122-126E-B868-844A0BFF4D28}"/>
              </a:ext>
            </a:extLst>
          </p:cNvPr>
          <p:cNvSpPr txBox="1"/>
          <p:nvPr/>
        </p:nvSpPr>
        <p:spPr>
          <a:xfrm>
            <a:off x="1026088" y="813252"/>
            <a:ext cx="924959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100" b="1" dirty="0">
                <a:solidFill>
                  <a:srgbClr val="263779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Układ TT</a:t>
            </a:r>
          </a:p>
        </p:txBody>
      </p:sp>
      <p:grpSp>
        <p:nvGrpSpPr>
          <p:cNvPr id="13" name="Grupa 12">
            <a:extLst>
              <a:ext uri="{FF2B5EF4-FFF2-40B4-BE49-F238E27FC236}">
                <a16:creationId xmlns:a16="http://schemas.microsoft.com/office/drawing/2014/main" id="{D4BBC9F6-15DA-5FD7-705B-C62F6EC4E239}"/>
              </a:ext>
            </a:extLst>
          </p:cNvPr>
          <p:cNvGrpSpPr/>
          <p:nvPr/>
        </p:nvGrpSpPr>
        <p:grpSpPr>
          <a:xfrm rot="10800000">
            <a:off x="6760582" y="6296399"/>
            <a:ext cx="5431418" cy="142043"/>
            <a:chOff x="1315611" y="435006"/>
            <a:chExt cx="5431418" cy="142043"/>
          </a:xfrm>
        </p:grpSpPr>
        <p:cxnSp>
          <p:nvCxnSpPr>
            <p:cNvPr id="14" name="Łącznik prosty 13">
              <a:extLst>
                <a:ext uri="{FF2B5EF4-FFF2-40B4-BE49-F238E27FC236}">
                  <a16:creationId xmlns:a16="http://schemas.microsoft.com/office/drawing/2014/main" id="{28E731B2-69E6-55DE-B5F1-A856841D13C0}"/>
                </a:ext>
              </a:extLst>
            </p:cNvPr>
            <p:cNvCxnSpPr>
              <a:cxnSpLocks/>
            </p:cNvCxnSpPr>
            <p:nvPr/>
          </p:nvCxnSpPr>
          <p:spPr>
            <a:xfrm rot="10800000" flipH="1">
              <a:off x="1315611" y="506027"/>
              <a:ext cx="5431417" cy="0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Łącznik prosty 14">
              <a:extLst>
                <a:ext uri="{FF2B5EF4-FFF2-40B4-BE49-F238E27FC236}">
                  <a16:creationId xmlns:a16="http://schemas.microsoft.com/office/drawing/2014/main" id="{6BCFE20D-58AB-0D00-219E-65507B8D2B3C}"/>
                </a:ext>
              </a:extLst>
            </p:cNvPr>
            <p:cNvCxnSpPr/>
            <p:nvPr/>
          </p:nvCxnSpPr>
          <p:spPr>
            <a:xfrm>
              <a:off x="6747029" y="435006"/>
              <a:ext cx="0" cy="142043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" name="Grupa 1">
            <a:extLst>
              <a:ext uri="{FF2B5EF4-FFF2-40B4-BE49-F238E27FC236}">
                <a16:creationId xmlns:a16="http://schemas.microsoft.com/office/drawing/2014/main" id="{75458185-8F74-0B6B-B427-A4BD876E6A5F}"/>
              </a:ext>
            </a:extLst>
          </p:cNvPr>
          <p:cNvGrpSpPr/>
          <p:nvPr/>
        </p:nvGrpSpPr>
        <p:grpSpPr>
          <a:xfrm>
            <a:off x="11084833" y="0"/>
            <a:ext cx="790916" cy="776133"/>
            <a:chOff x="11084833" y="0"/>
            <a:chExt cx="790916" cy="776133"/>
          </a:xfrm>
        </p:grpSpPr>
        <p:sp>
          <p:nvSpPr>
            <p:cNvPr id="11" name="Prostokąt 10">
              <a:extLst>
                <a:ext uri="{FF2B5EF4-FFF2-40B4-BE49-F238E27FC236}">
                  <a16:creationId xmlns:a16="http://schemas.microsoft.com/office/drawing/2014/main" id="{AED1B0DA-90BB-C0D3-3DF1-9C28938882A0}"/>
                </a:ext>
              </a:extLst>
            </p:cNvPr>
            <p:cNvSpPr/>
            <p:nvPr/>
          </p:nvSpPr>
          <p:spPr>
            <a:xfrm>
              <a:off x="11084833" y="0"/>
              <a:ext cx="790916" cy="776133"/>
            </a:xfrm>
            <a:prstGeom prst="rect">
              <a:avLst/>
            </a:prstGeom>
            <a:solidFill>
              <a:srgbClr val="C014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5" name="pole tekstowe 24">
              <a:extLst>
                <a:ext uri="{FF2B5EF4-FFF2-40B4-BE49-F238E27FC236}">
                  <a16:creationId xmlns:a16="http://schemas.microsoft.com/office/drawing/2014/main" id="{E7F1BE44-6570-A3F6-5629-481C48C04DFC}"/>
                </a:ext>
              </a:extLst>
            </p:cNvPr>
            <p:cNvSpPr txBox="1"/>
            <p:nvPr/>
          </p:nvSpPr>
          <p:spPr>
            <a:xfrm>
              <a:off x="11252378" y="157233"/>
              <a:ext cx="5205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400" dirty="0">
                  <a:solidFill>
                    <a:schemeClr val="bg1"/>
                  </a:solidFill>
                </a:rPr>
                <a:t>07</a:t>
              </a:r>
            </a:p>
          </p:txBody>
        </p:sp>
      </p:grp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8E8A27EF-5C6E-CEDA-25DF-905FDC0E412B}"/>
              </a:ext>
            </a:extLst>
          </p:cNvPr>
          <p:cNvSpPr txBox="1"/>
          <p:nvPr/>
        </p:nvSpPr>
        <p:spPr>
          <a:xfrm>
            <a:off x="4535787" y="4524556"/>
            <a:ext cx="624688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dirty="0"/>
              <a:t>Neutralny punkt transformatora energetycznego jest uziemiony.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dirty="0"/>
              <a:t> Dostępne przewodzące części podłączone są bezpośrednio do autonomicznego systemu uziemiającego.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F739C215-721B-EBB8-9056-796D03C0CC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499" y="1559918"/>
            <a:ext cx="6267231" cy="271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5799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43B04D-61E6-1103-1615-9FF400F6AB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a 5">
            <a:extLst>
              <a:ext uri="{FF2B5EF4-FFF2-40B4-BE49-F238E27FC236}">
                <a16:creationId xmlns:a16="http://schemas.microsoft.com/office/drawing/2014/main" id="{EEED67CC-DAC3-2EC6-B724-A4CE5A07FFCF}"/>
              </a:ext>
            </a:extLst>
          </p:cNvPr>
          <p:cNvGrpSpPr/>
          <p:nvPr/>
        </p:nvGrpSpPr>
        <p:grpSpPr>
          <a:xfrm>
            <a:off x="0" y="419558"/>
            <a:ext cx="6751057" cy="142043"/>
            <a:chOff x="-4028" y="438181"/>
            <a:chExt cx="6751057" cy="142043"/>
          </a:xfrm>
        </p:grpSpPr>
        <p:cxnSp>
          <p:nvCxnSpPr>
            <p:cNvPr id="7" name="Łącznik prosty 6">
              <a:extLst>
                <a:ext uri="{FF2B5EF4-FFF2-40B4-BE49-F238E27FC236}">
                  <a16:creationId xmlns:a16="http://schemas.microsoft.com/office/drawing/2014/main" id="{C8F53167-AA12-6C68-34FA-C764423C8F90}"/>
                </a:ext>
              </a:extLst>
            </p:cNvPr>
            <p:cNvCxnSpPr>
              <a:cxnSpLocks/>
            </p:cNvCxnSpPr>
            <p:nvPr/>
          </p:nvCxnSpPr>
          <p:spPr>
            <a:xfrm>
              <a:off x="-4028" y="506027"/>
              <a:ext cx="6751057" cy="0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Łącznik prosty 7">
              <a:extLst>
                <a:ext uri="{FF2B5EF4-FFF2-40B4-BE49-F238E27FC236}">
                  <a16:creationId xmlns:a16="http://schemas.microsoft.com/office/drawing/2014/main" id="{D13DEC39-6864-35FE-D4D1-6B8CA4A8EEFF}"/>
                </a:ext>
              </a:extLst>
            </p:cNvPr>
            <p:cNvCxnSpPr/>
            <p:nvPr/>
          </p:nvCxnSpPr>
          <p:spPr>
            <a:xfrm>
              <a:off x="6747029" y="438181"/>
              <a:ext cx="0" cy="142043"/>
            </a:xfrm>
            <a:prstGeom prst="line">
              <a:avLst/>
            </a:prstGeom>
            <a:ln w="19050">
              <a:solidFill>
                <a:srgbClr val="60606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E2577DEF-03C6-2D0F-8064-6C82EA0A17DE}"/>
              </a:ext>
            </a:extLst>
          </p:cNvPr>
          <p:cNvSpPr txBox="1"/>
          <p:nvPr/>
        </p:nvSpPr>
        <p:spPr>
          <a:xfrm>
            <a:off x="1026088" y="813252"/>
            <a:ext cx="924959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100" b="1" dirty="0">
                <a:solidFill>
                  <a:srgbClr val="263779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Układ IT</a:t>
            </a:r>
          </a:p>
        </p:txBody>
      </p:sp>
      <p:grpSp>
        <p:nvGrpSpPr>
          <p:cNvPr id="13" name="Grupa 12">
            <a:extLst>
              <a:ext uri="{FF2B5EF4-FFF2-40B4-BE49-F238E27FC236}">
                <a16:creationId xmlns:a16="http://schemas.microsoft.com/office/drawing/2014/main" id="{4C0CAE33-C732-3C0F-9DCF-0281BDDCF8FD}"/>
              </a:ext>
            </a:extLst>
          </p:cNvPr>
          <p:cNvGrpSpPr/>
          <p:nvPr/>
        </p:nvGrpSpPr>
        <p:grpSpPr>
          <a:xfrm rot="10800000">
            <a:off x="6760582" y="6296399"/>
            <a:ext cx="5431418" cy="142043"/>
            <a:chOff x="1315611" y="435006"/>
            <a:chExt cx="5431418" cy="142043"/>
          </a:xfrm>
        </p:grpSpPr>
        <p:cxnSp>
          <p:nvCxnSpPr>
            <p:cNvPr id="14" name="Łącznik prosty 13">
              <a:extLst>
                <a:ext uri="{FF2B5EF4-FFF2-40B4-BE49-F238E27FC236}">
                  <a16:creationId xmlns:a16="http://schemas.microsoft.com/office/drawing/2014/main" id="{D4150892-3CED-0581-02C2-660C118ACF39}"/>
                </a:ext>
              </a:extLst>
            </p:cNvPr>
            <p:cNvCxnSpPr>
              <a:cxnSpLocks/>
            </p:cNvCxnSpPr>
            <p:nvPr/>
          </p:nvCxnSpPr>
          <p:spPr>
            <a:xfrm rot="10800000" flipH="1">
              <a:off x="1315611" y="506027"/>
              <a:ext cx="5431417" cy="0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Łącznik prosty 14">
              <a:extLst>
                <a:ext uri="{FF2B5EF4-FFF2-40B4-BE49-F238E27FC236}">
                  <a16:creationId xmlns:a16="http://schemas.microsoft.com/office/drawing/2014/main" id="{0FF3863F-AA5A-F1F3-C3A7-23A6BEC38578}"/>
                </a:ext>
              </a:extLst>
            </p:cNvPr>
            <p:cNvCxnSpPr/>
            <p:nvPr/>
          </p:nvCxnSpPr>
          <p:spPr>
            <a:xfrm>
              <a:off x="6747029" y="435006"/>
              <a:ext cx="0" cy="142043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" name="Grupa 1">
            <a:extLst>
              <a:ext uri="{FF2B5EF4-FFF2-40B4-BE49-F238E27FC236}">
                <a16:creationId xmlns:a16="http://schemas.microsoft.com/office/drawing/2014/main" id="{5EAB3C7E-BDD9-0EE3-886C-EBA6C6AF5850}"/>
              </a:ext>
            </a:extLst>
          </p:cNvPr>
          <p:cNvGrpSpPr/>
          <p:nvPr/>
        </p:nvGrpSpPr>
        <p:grpSpPr>
          <a:xfrm>
            <a:off x="11084833" y="0"/>
            <a:ext cx="790916" cy="776133"/>
            <a:chOff x="11084833" y="0"/>
            <a:chExt cx="790916" cy="776133"/>
          </a:xfrm>
        </p:grpSpPr>
        <p:sp>
          <p:nvSpPr>
            <p:cNvPr id="11" name="Prostokąt 10">
              <a:extLst>
                <a:ext uri="{FF2B5EF4-FFF2-40B4-BE49-F238E27FC236}">
                  <a16:creationId xmlns:a16="http://schemas.microsoft.com/office/drawing/2014/main" id="{3C4B8C02-6D36-4F93-F6E3-3031C4094768}"/>
                </a:ext>
              </a:extLst>
            </p:cNvPr>
            <p:cNvSpPr/>
            <p:nvPr/>
          </p:nvSpPr>
          <p:spPr>
            <a:xfrm>
              <a:off x="11084833" y="0"/>
              <a:ext cx="790916" cy="776133"/>
            </a:xfrm>
            <a:prstGeom prst="rect">
              <a:avLst/>
            </a:prstGeom>
            <a:solidFill>
              <a:srgbClr val="C014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5" name="pole tekstowe 24">
              <a:extLst>
                <a:ext uri="{FF2B5EF4-FFF2-40B4-BE49-F238E27FC236}">
                  <a16:creationId xmlns:a16="http://schemas.microsoft.com/office/drawing/2014/main" id="{B90D0762-E902-C31A-176C-F6AFBD0D8138}"/>
                </a:ext>
              </a:extLst>
            </p:cNvPr>
            <p:cNvSpPr txBox="1"/>
            <p:nvPr/>
          </p:nvSpPr>
          <p:spPr>
            <a:xfrm>
              <a:off x="11252378" y="157233"/>
              <a:ext cx="5205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400" dirty="0">
                  <a:solidFill>
                    <a:schemeClr val="bg1"/>
                  </a:solidFill>
                </a:rPr>
                <a:t>08</a:t>
              </a:r>
            </a:p>
          </p:txBody>
        </p:sp>
      </p:grp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990481E0-B40A-BC3E-8B00-DC8136FED046}"/>
              </a:ext>
            </a:extLst>
          </p:cNvPr>
          <p:cNvSpPr txBox="1"/>
          <p:nvPr/>
        </p:nvSpPr>
        <p:spPr>
          <a:xfrm>
            <a:off x="4535787" y="4524556"/>
            <a:ext cx="624688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dirty="0"/>
              <a:t>Neutralny punkt transformatora energetycznego nie jest uziemiony.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dirty="0"/>
              <a:t> Dostępne przewodzące części podłączone są bezpośrednio do autonomicznego systemu uziemiającego.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5B88B420-4D86-47F6-1B75-EE4270F6B7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817" y="1531940"/>
            <a:ext cx="6181880" cy="2706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72864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2110</TotalTime>
  <Words>1452</Words>
  <Application>Microsoft Office PowerPoint</Application>
  <PresentationFormat>Panoramiczny</PresentationFormat>
  <Paragraphs>139</Paragraphs>
  <Slides>24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24</vt:i4>
      </vt:variant>
    </vt:vector>
  </HeadingPairs>
  <TitlesOfParts>
    <vt:vector size="32" baseType="lpstr">
      <vt:lpstr>Arial</vt:lpstr>
      <vt:lpstr>Calibri</vt:lpstr>
      <vt:lpstr>Calibri Light</vt:lpstr>
      <vt:lpstr>Lato</vt:lpstr>
      <vt:lpstr>Lato Black</vt:lpstr>
      <vt:lpstr>Roboto Slab</vt:lpstr>
      <vt:lpstr>Wingdings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Natalia Szczesniak</dc:creator>
  <cp:lastModifiedBy>Domagała Daniel (TD OWR)</cp:lastModifiedBy>
  <cp:revision>126</cp:revision>
  <dcterms:created xsi:type="dcterms:W3CDTF">2022-04-01T12:42:11Z</dcterms:created>
  <dcterms:modified xsi:type="dcterms:W3CDTF">2025-11-26T09:42:18Z</dcterms:modified>
</cp:coreProperties>
</file>