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92" r:id="rId5"/>
    <p:sldId id="277" r:id="rId6"/>
    <p:sldId id="296" r:id="rId7"/>
    <p:sldId id="279" r:id="rId8"/>
    <p:sldId id="263" r:id="rId9"/>
    <p:sldId id="260" r:id="rId10"/>
    <p:sldId id="273" r:id="rId11"/>
    <p:sldId id="274" r:id="rId12"/>
    <p:sldId id="265" r:id="rId13"/>
    <p:sldId id="275" r:id="rId14"/>
    <p:sldId id="276" r:id="rId15"/>
    <p:sldId id="261" r:id="rId16"/>
    <p:sldId id="262" r:id="rId17"/>
    <p:sldId id="264" r:id="rId18"/>
    <p:sldId id="266" r:id="rId19"/>
    <p:sldId id="298" r:id="rId20"/>
    <p:sldId id="267" r:id="rId21"/>
    <p:sldId id="268" r:id="rId22"/>
    <p:sldId id="269" r:id="rId23"/>
    <p:sldId id="270" r:id="rId24"/>
    <p:sldId id="297" r:id="rId25"/>
    <p:sldId id="280" r:id="rId26"/>
    <p:sldId id="293" r:id="rId27"/>
    <p:sldId id="281" r:id="rId28"/>
    <p:sldId id="282" r:id="rId29"/>
    <p:sldId id="283" r:id="rId30"/>
    <p:sldId id="285" r:id="rId31"/>
    <p:sldId id="286" r:id="rId32"/>
    <p:sldId id="287" r:id="rId33"/>
    <p:sldId id="288" r:id="rId34"/>
    <p:sldId id="289" r:id="rId35"/>
    <p:sldId id="290" r:id="rId36"/>
    <p:sldId id="291" r:id="rId37"/>
    <p:sldId id="294" r:id="rId38"/>
    <p:sldId id="295" r:id="rId39"/>
    <p:sldId id="299" r:id="rId4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69" autoAdjust="0"/>
    <p:restoredTop sz="94660"/>
  </p:normalViewPr>
  <p:slideViewPr>
    <p:cSldViewPr snapToGrid="0">
      <p:cViewPr varScale="1">
        <p:scale>
          <a:sx n="78" d="100"/>
          <a:sy n="78" d="100"/>
        </p:scale>
        <p:origin x="3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231460-8641-4F0B-AC09-47363A27FAAF}" type="datetimeFigureOut">
              <a:rPr lang="pl-PL" smtClean="0"/>
              <a:t>28.01.2026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C5991-F633-4F03-8666-C0B8FBE238C4}" type="slidenum">
              <a:rPr lang="pl-PL" smtClean="0"/>
              <a:t>‹#›</a:t>
            </a:fld>
            <a:endParaRPr lang="pl-PL"/>
          </a:p>
        </p:txBody>
      </p:sp>
    </p:spTree>
    <p:extLst>
      <p:ext uri="{BB962C8B-B14F-4D97-AF65-F5344CB8AC3E}">
        <p14:creationId xmlns:p14="http://schemas.microsoft.com/office/powerpoint/2010/main" val="17299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22C5991-F633-4F03-8666-C0B8FBE238C4}" type="slidenum">
              <a:rPr lang="pl-PL" smtClean="0"/>
              <a:t>1</a:t>
            </a:fld>
            <a:endParaRPr lang="pl-PL"/>
          </a:p>
        </p:txBody>
      </p:sp>
    </p:spTree>
    <p:extLst>
      <p:ext uri="{BB962C8B-B14F-4D97-AF65-F5344CB8AC3E}">
        <p14:creationId xmlns:p14="http://schemas.microsoft.com/office/powerpoint/2010/main" val="129761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22C5991-F633-4F03-8666-C0B8FBE238C4}" type="slidenum">
              <a:rPr lang="pl-PL" smtClean="0"/>
              <a:t>21</a:t>
            </a:fld>
            <a:endParaRPr lang="pl-PL"/>
          </a:p>
        </p:txBody>
      </p:sp>
    </p:spTree>
    <p:extLst>
      <p:ext uri="{BB962C8B-B14F-4D97-AF65-F5344CB8AC3E}">
        <p14:creationId xmlns:p14="http://schemas.microsoft.com/office/powerpoint/2010/main" val="422857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8DD457-8B83-FF3F-194A-B39B74BB371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739CB3B-06A4-F504-7367-2B8C7AF86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9FC0856-4037-5191-346E-2F9401F41B72}"/>
              </a:ext>
            </a:extLst>
          </p:cNvPr>
          <p:cNvSpPr>
            <a:spLocks noGrp="1"/>
          </p:cNvSpPr>
          <p:nvPr>
            <p:ph type="dt" sz="half" idx="10"/>
          </p:nvPr>
        </p:nvSpPr>
        <p:spPr/>
        <p:txBody>
          <a:bodyPr/>
          <a:lstStyle/>
          <a:p>
            <a:fld id="{D0810C8C-007B-40D8-8175-5BB65AD9F118}" type="datetimeFigureOut">
              <a:rPr lang="pl-PL" smtClean="0"/>
              <a:t>28.01.2026</a:t>
            </a:fld>
            <a:endParaRPr lang="pl-PL"/>
          </a:p>
        </p:txBody>
      </p:sp>
      <p:sp>
        <p:nvSpPr>
          <p:cNvPr id="5" name="Symbol zastępczy stopki 4">
            <a:extLst>
              <a:ext uri="{FF2B5EF4-FFF2-40B4-BE49-F238E27FC236}">
                <a16:creationId xmlns:a16="http://schemas.microsoft.com/office/drawing/2014/main" id="{14373B35-D56C-35DF-A61C-BE4F186C046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4BD6308-8749-DD3A-739C-0A3916DDB283}"/>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359069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36AE0D-BECA-490B-5CCB-EB26D838103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8612B47-0BFA-6A0A-38A4-5B741D5BE385}"/>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0D4B9EF-7801-279F-0C8D-79CB0C7BBD4E}"/>
              </a:ext>
            </a:extLst>
          </p:cNvPr>
          <p:cNvSpPr>
            <a:spLocks noGrp="1"/>
          </p:cNvSpPr>
          <p:nvPr>
            <p:ph type="dt" sz="half" idx="10"/>
          </p:nvPr>
        </p:nvSpPr>
        <p:spPr/>
        <p:txBody>
          <a:bodyPr/>
          <a:lstStyle/>
          <a:p>
            <a:fld id="{D0810C8C-007B-40D8-8175-5BB65AD9F118}" type="datetimeFigureOut">
              <a:rPr lang="pl-PL" smtClean="0"/>
              <a:t>28.01.2026</a:t>
            </a:fld>
            <a:endParaRPr lang="pl-PL"/>
          </a:p>
        </p:txBody>
      </p:sp>
      <p:sp>
        <p:nvSpPr>
          <p:cNvPr id="5" name="Symbol zastępczy stopki 4">
            <a:extLst>
              <a:ext uri="{FF2B5EF4-FFF2-40B4-BE49-F238E27FC236}">
                <a16:creationId xmlns:a16="http://schemas.microsoft.com/office/drawing/2014/main" id="{F423C294-0C00-7397-2D40-A0DBE867A79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3059BA2-527A-F5C3-2F57-12B5631D6C50}"/>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367872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7E0D90B-5A80-11EF-D70C-29AF3181A739}"/>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D2E4693-D1DB-0872-2A26-AD50A053429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EE256A6-D2B2-8925-E11E-5D35B6B069EC}"/>
              </a:ext>
            </a:extLst>
          </p:cNvPr>
          <p:cNvSpPr>
            <a:spLocks noGrp="1"/>
          </p:cNvSpPr>
          <p:nvPr>
            <p:ph type="dt" sz="half" idx="10"/>
          </p:nvPr>
        </p:nvSpPr>
        <p:spPr/>
        <p:txBody>
          <a:bodyPr/>
          <a:lstStyle/>
          <a:p>
            <a:fld id="{D0810C8C-007B-40D8-8175-5BB65AD9F118}" type="datetimeFigureOut">
              <a:rPr lang="pl-PL" smtClean="0"/>
              <a:t>28.01.2026</a:t>
            </a:fld>
            <a:endParaRPr lang="pl-PL"/>
          </a:p>
        </p:txBody>
      </p:sp>
      <p:sp>
        <p:nvSpPr>
          <p:cNvPr id="5" name="Symbol zastępczy stopki 4">
            <a:extLst>
              <a:ext uri="{FF2B5EF4-FFF2-40B4-BE49-F238E27FC236}">
                <a16:creationId xmlns:a16="http://schemas.microsoft.com/office/drawing/2014/main" id="{67893688-6D0C-92C3-1191-5017CA62572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81DA15B-96CB-348E-DD86-98D7055DAFE6}"/>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378074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723AE9-E1AD-B18F-E4B6-3136312C3DB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5981F7A-C3B7-9D46-0890-23E8E8BCBDC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EC4D186-6B50-41CC-5DD6-BB70A716EA4C}"/>
              </a:ext>
            </a:extLst>
          </p:cNvPr>
          <p:cNvSpPr>
            <a:spLocks noGrp="1"/>
          </p:cNvSpPr>
          <p:nvPr>
            <p:ph type="dt" sz="half" idx="10"/>
          </p:nvPr>
        </p:nvSpPr>
        <p:spPr/>
        <p:txBody>
          <a:bodyPr/>
          <a:lstStyle/>
          <a:p>
            <a:fld id="{D0810C8C-007B-40D8-8175-5BB65AD9F118}" type="datetimeFigureOut">
              <a:rPr lang="pl-PL" smtClean="0"/>
              <a:t>28.01.2026</a:t>
            </a:fld>
            <a:endParaRPr lang="pl-PL"/>
          </a:p>
        </p:txBody>
      </p:sp>
      <p:sp>
        <p:nvSpPr>
          <p:cNvPr id="5" name="Symbol zastępczy stopki 4">
            <a:extLst>
              <a:ext uri="{FF2B5EF4-FFF2-40B4-BE49-F238E27FC236}">
                <a16:creationId xmlns:a16="http://schemas.microsoft.com/office/drawing/2014/main" id="{34D2E3FD-5144-13AC-4E1B-34BE442E7A7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D9FD50A-CF55-53A1-CB8D-85F4A9A44A8F}"/>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425221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17A76B-CCF4-C794-B8E9-718987B0D4B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423ECB2-2DFD-6426-5E70-038F260414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9C96D0D-7D84-8B46-686F-48CF260B04DA}"/>
              </a:ext>
            </a:extLst>
          </p:cNvPr>
          <p:cNvSpPr>
            <a:spLocks noGrp="1"/>
          </p:cNvSpPr>
          <p:nvPr>
            <p:ph type="dt" sz="half" idx="10"/>
          </p:nvPr>
        </p:nvSpPr>
        <p:spPr/>
        <p:txBody>
          <a:bodyPr/>
          <a:lstStyle/>
          <a:p>
            <a:fld id="{D0810C8C-007B-40D8-8175-5BB65AD9F118}" type="datetimeFigureOut">
              <a:rPr lang="pl-PL" smtClean="0"/>
              <a:t>28.01.2026</a:t>
            </a:fld>
            <a:endParaRPr lang="pl-PL"/>
          </a:p>
        </p:txBody>
      </p:sp>
      <p:sp>
        <p:nvSpPr>
          <p:cNvPr id="5" name="Symbol zastępczy stopki 4">
            <a:extLst>
              <a:ext uri="{FF2B5EF4-FFF2-40B4-BE49-F238E27FC236}">
                <a16:creationId xmlns:a16="http://schemas.microsoft.com/office/drawing/2014/main" id="{503208DE-4E3D-3139-F9A0-CC16545A72A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8EDE18D-89D2-6D7E-FC7E-E682E584FB60}"/>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161174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CE86C2-A161-C404-256F-7F2F9AB41C9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1E7EC47-1B42-F6ED-8A40-FCE1EB885C9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1B75AA7-3FEB-16AC-E877-89CD8ACB8A40}"/>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AD64C4D-6324-66EA-1C41-E80446F72240}"/>
              </a:ext>
            </a:extLst>
          </p:cNvPr>
          <p:cNvSpPr>
            <a:spLocks noGrp="1"/>
          </p:cNvSpPr>
          <p:nvPr>
            <p:ph type="dt" sz="half" idx="10"/>
          </p:nvPr>
        </p:nvSpPr>
        <p:spPr/>
        <p:txBody>
          <a:bodyPr/>
          <a:lstStyle/>
          <a:p>
            <a:fld id="{D0810C8C-007B-40D8-8175-5BB65AD9F118}" type="datetimeFigureOut">
              <a:rPr lang="pl-PL" smtClean="0"/>
              <a:t>28.01.2026</a:t>
            </a:fld>
            <a:endParaRPr lang="pl-PL"/>
          </a:p>
        </p:txBody>
      </p:sp>
      <p:sp>
        <p:nvSpPr>
          <p:cNvPr id="6" name="Symbol zastępczy stopki 5">
            <a:extLst>
              <a:ext uri="{FF2B5EF4-FFF2-40B4-BE49-F238E27FC236}">
                <a16:creationId xmlns:a16="http://schemas.microsoft.com/office/drawing/2014/main" id="{BBEE06E5-231F-5B75-D9E9-8BB9738BACD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8772578-F7BA-83EA-7581-6EF4A8F81528}"/>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151062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28708C-EE2D-6199-BD0C-6224BB13950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56A5683-7BFD-846C-EA88-83DCB458E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F309C40-36F0-F2AA-7775-2B3BF6B367A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99BD45E-1947-4546-1A78-3A96F061E1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D70D3C0-F9D8-C1BF-AE75-6D403EDC610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C9089CE-BAC7-BDE6-2B97-998A42FF6053}"/>
              </a:ext>
            </a:extLst>
          </p:cNvPr>
          <p:cNvSpPr>
            <a:spLocks noGrp="1"/>
          </p:cNvSpPr>
          <p:nvPr>
            <p:ph type="dt" sz="half" idx="10"/>
          </p:nvPr>
        </p:nvSpPr>
        <p:spPr/>
        <p:txBody>
          <a:bodyPr/>
          <a:lstStyle/>
          <a:p>
            <a:fld id="{D0810C8C-007B-40D8-8175-5BB65AD9F118}" type="datetimeFigureOut">
              <a:rPr lang="pl-PL" smtClean="0"/>
              <a:t>28.01.2026</a:t>
            </a:fld>
            <a:endParaRPr lang="pl-PL"/>
          </a:p>
        </p:txBody>
      </p:sp>
      <p:sp>
        <p:nvSpPr>
          <p:cNvPr id="8" name="Symbol zastępczy stopki 7">
            <a:extLst>
              <a:ext uri="{FF2B5EF4-FFF2-40B4-BE49-F238E27FC236}">
                <a16:creationId xmlns:a16="http://schemas.microsoft.com/office/drawing/2014/main" id="{D537B877-A57B-9CEE-E405-9EE34A82DD2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4DF9E29-F434-5727-3A78-CA0180B4BFFB}"/>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84232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EEFC80-4FAE-7AA8-C4BA-B396602FD8AA}"/>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F6D9B8C-A46F-316F-BCEB-0FD4471E6478}"/>
              </a:ext>
            </a:extLst>
          </p:cNvPr>
          <p:cNvSpPr>
            <a:spLocks noGrp="1"/>
          </p:cNvSpPr>
          <p:nvPr>
            <p:ph type="dt" sz="half" idx="10"/>
          </p:nvPr>
        </p:nvSpPr>
        <p:spPr/>
        <p:txBody>
          <a:bodyPr/>
          <a:lstStyle/>
          <a:p>
            <a:fld id="{D0810C8C-007B-40D8-8175-5BB65AD9F118}" type="datetimeFigureOut">
              <a:rPr lang="pl-PL" smtClean="0"/>
              <a:t>28.01.2026</a:t>
            </a:fld>
            <a:endParaRPr lang="pl-PL"/>
          </a:p>
        </p:txBody>
      </p:sp>
      <p:sp>
        <p:nvSpPr>
          <p:cNvPr id="4" name="Symbol zastępczy stopki 3">
            <a:extLst>
              <a:ext uri="{FF2B5EF4-FFF2-40B4-BE49-F238E27FC236}">
                <a16:creationId xmlns:a16="http://schemas.microsoft.com/office/drawing/2014/main" id="{473859CF-8DD9-37E1-75BC-53D1BC4048A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F8CBD85-03F9-2560-359A-420BDE6B1196}"/>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97621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E97EDE1-1BD1-4331-E4EA-D512ACAB0660}"/>
              </a:ext>
            </a:extLst>
          </p:cNvPr>
          <p:cNvSpPr>
            <a:spLocks noGrp="1"/>
          </p:cNvSpPr>
          <p:nvPr>
            <p:ph type="dt" sz="half" idx="10"/>
          </p:nvPr>
        </p:nvSpPr>
        <p:spPr/>
        <p:txBody>
          <a:bodyPr/>
          <a:lstStyle/>
          <a:p>
            <a:fld id="{D0810C8C-007B-40D8-8175-5BB65AD9F118}" type="datetimeFigureOut">
              <a:rPr lang="pl-PL" smtClean="0"/>
              <a:t>28.01.2026</a:t>
            </a:fld>
            <a:endParaRPr lang="pl-PL"/>
          </a:p>
        </p:txBody>
      </p:sp>
      <p:sp>
        <p:nvSpPr>
          <p:cNvPr id="3" name="Symbol zastępczy stopki 2">
            <a:extLst>
              <a:ext uri="{FF2B5EF4-FFF2-40B4-BE49-F238E27FC236}">
                <a16:creationId xmlns:a16="http://schemas.microsoft.com/office/drawing/2014/main" id="{AE5219D1-711C-31C6-FC37-798458E32BB8}"/>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0511CF9-85A6-45D7-7F52-7D42A065DF3E}"/>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113972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15B564-0A56-16A0-3C3F-EFFF1B70BF3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A73955C-0D1B-2616-FEA2-665CCAEB4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4632F4D-9974-A2D4-6DC2-ADAFFFA6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98483D4-D127-6083-4949-5567D338F861}"/>
              </a:ext>
            </a:extLst>
          </p:cNvPr>
          <p:cNvSpPr>
            <a:spLocks noGrp="1"/>
          </p:cNvSpPr>
          <p:nvPr>
            <p:ph type="dt" sz="half" idx="10"/>
          </p:nvPr>
        </p:nvSpPr>
        <p:spPr/>
        <p:txBody>
          <a:bodyPr/>
          <a:lstStyle/>
          <a:p>
            <a:fld id="{D0810C8C-007B-40D8-8175-5BB65AD9F118}" type="datetimeFigureOut">
              <a:rPr lang="pl-PL" smtClean="0"/>
              <a:t>28.01.2026</a:t>
            </a:fld>
            <a:endParaRPr lang="pl-PL"/>
          </a:p>
        </p:txBody>
      </p:sp>
      <p:sp>
        <p:nvSpPr>
          <p:cNvPr id="6" name="Symbol zastępczy stopki 5">
            <a:extLst>
              <a:ext uri="{FF2B5EF4-FFF2-40B4-BE49-F238E27FC236}">
                <a16:creationId xmlns:a16="http://schemas.microsoft.com/office/drawing/2014/main" id="{5708C0E3-BA57-0F9B-79EA-F5169416D74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FEE0009-5091-217C-29B2-DB7380FAE9A7}"/>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57435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AF80B1-9534-1033-8123-CFEEDF1439E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59B655B-AC25-EDC0-E7A8-1179628FD9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D3FBFD4-3899-6515-6B43-678640C37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BC80123-A883-E5B0-08F9-9173CF72BE59}"/>
              </a:ext>
            </a:extLst>
          </p:cNvPr>
          <p:cNvSpPr>
            <a:spLocks noGrp="1"/>
          </p:cNvSpPr>
          <p:nvPr>
            <p:ph type="dt" sz="half" idx="10"/>
          </p:nvPr>
        </p:nvSpPr>
        <p:spPr/>
        <p:txBody>
          <a:bodyPr/>
          <a:lstStyle/>
          <a:p>
            <a:fld id="{D0810C8C-007B-40D8-8175-5BB65AD9F118}" type="datetimeFigureOut">
              <a:rPr lang="pl-PL" smtClean="0"/>
              <a:t>28.01.2026</a:t>
            </a:fld>
            <a:endParaRPr lang="pl-PL"/>
          </a:p>
        </p:txBody>
      </p:sp>
      <p:sp>
        <p:nvSpPr>
          <p:cNvPr id="6" name="Symbol zastępczy stopki 5">
            <a:extLst>
              <a:ext uri="{FF2B5EF4-FFF2-40B4-BE49-F238E27FC236}">
                <a16:creationId xmlns:a16="http://schemas.microsoft.com/office/drawing/2014/main" id="{ADADA00E-3E47-A033-6744-FEC70090A7D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5823F07-26C8-AA57-68E2-64B9EECB00C4}"/>
              </a:ext>
            </a:extLst>
          </p:cNvPr>
          <p:cNvSpPr>
            <a:spLocks noGrp="1"/>
          </p:cNvSpPr>
          <p:nvPr>
            <p:ph type="sldNum" sz="quarter" idx="12"/>
          </p:nvPr>
        </p:nvSpPr>
        <p:spPr/>
        <p:txBody>
          <a:bodyPr/>
          <a:lstStyle/>
          <a:p>
            <a:fld id="{214B8AE2-37B5-49C1-A7FA-7501C6303E87}" type="slidenum">
              <a:rPr lang="pl-PL" smtClean="0"/>
              <a:t>‹#›</a:t>
            </a:fld>
            <a:endParaRPr lang="pl-PL"/>
          </a:p>
        </p:txBody>
      </p:sp>
    </p:spTree>
    <p:extLst>
      <p:ext uri="{BB962C8B-B14F-4D97-AF65-F5344CB8AC3E}">
        <p14:creationId xmlns:p14="http://schemas.microsoft.com/office/powerpoint/2010/main" val="91786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610AD97-B734-53A3-CBF2-A576F86747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49AA0219-0451-772C-9EBE-B2006C2ED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68AF6C0-B74E-E9F6-3D70-C4A66D3C6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810C8C-007B-40D8-8175-5BB65AD9F118}" type="datetimeFigureOut">
              <a:rPr lang="pl-PL" smtClean="0"/>
              <a:t>28.01.2026</a:t>
            </a:fld>
            <a:endParaRPr lang="pl-PL"/>
          </a:p>
        </p:txBody>
      </p:sp>
      <p:sp>
        <p:nvSpPr>
          <p:cNvPr id="5" name="Symbol zastępczy stopki 4">
            <a:extLst>
              <a:ext uri="{FF2B5EF4-FFF2-40B4-BE49-F238E27FC236}">
                <a16:creationId xmlns:a16="http://schemas.microsoft.com/office/drawing/2014/main" id="{0C4E9CE0-754A-23F8-9A05-E1FC4ED12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FE171CF2-3C30-F6D8-8E5D-3B449288B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4B8AE2-37B5-49C1-A7FA-7501C6303E87}" type="slidenum">
              <a:rPr lang="pl-PL" smtClean="0"/>
              <a:t>‹#›</a:t>
            </a:fld>
            <a:endParaRPr lang="pl-PL"/>
          </a:p>
        </p:txBody>
      </p:sp>
    </p:spTree>
    <p:extLst>
      <p:ext uri="{BB962C8B-B14F-4D97-AF65-F5344CB8AC3E}">
        <p14:creationId xmlns:p14="http://schemas.microsoft.com/office/powerpoint/2010/main" val="843173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ytuł 1">
            <a:extLst>
              <a:ext uri="{FF2B5EF4-FFF2-40B4-BE49-F238E27FC236}">
                <a16:creationId xmlns:a16="http://schemas.microsoft.com/office/drawing/2014/main" id="{38754740-A8B9-0EA7-031A-4B45388DA639}"/>
              </a:ext>
            </a:extLst>
          </p:cNvPr>
          <p:cNvSpPr>
            <a:spLocks noGrp="1"/>
          </p:cNvSpPr>
          <p:nvPr>
            <p:ph type="ctrTitle"/>
          </p:nvPr>
        </p:nvSpPr>
        <p:spPr>
          <a:xfrm>
            <a:off x="447367" y="1615891"/>
            <a:ext cx="4412419" cy="3626217"/>
          </a:xfrm>
        </p:spPr>
        <p:txBody>
          <a:bodyPr anchor="t">
            <a:normAutofit/>
          </a:bodyPr>
          <a:lstStyle/>
          <a:p>
            <a:pPr algn="r"/>
            <a:r>
              <a:rPr lang="pl-PL" sz="6800" dirty="0">
                <a:solidFill>
                  <a:srgbClr val="FFFFFF"/>
                </a:solidFill>
              </a:rPr>
              <a:t>Przekładniki prądowe i napięciowe</a:t>
            </a:r>
          </a:p>
        </p:txBody>
      </p:sp>
      <p:cxnSp>
        <p:nvCxnSpPr>
          <p:cNvPr id="31" name="Straight Connector 3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Obraz 4">
            <a:extLst>
              <a:ext uri="{FF2B5EF4-FFF2-40B4-BE49-F238E27FC236}">
                <a16:creationId xmlns:a16="http://schemas.microsoft.com/office/drawing/2014/main" id="{6F2E1E6D-943D-ECFE-31F6-AEB3AC163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938" y="2904295"/>
            <a:ext cx="5664133" cy="2393096"/>
          </a:xfrm>
          <a:prstGeom prst="rect">
            <a:avLst/>
          </a:prstGeom>
        </p:spPr>
      </p:pic>
      <p:grpSp>
        <p:nvGrpSpPr>
          <p:cNvPr id="33" name="Group 32">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3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35"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3" name="Obraz 2">
            <a:extLst>
              <a:ext uri="{FF2B5EF4-FFF2-40B4-BE49-F238E27FC236}">
                <a16:creationId xmlns:a16="http://schemas.microsoft.com/office/drawing/2014/main" id="{92FB0624-3E90-4DE4-752A-CC58C1929527}"/>
              </a:ext>
            </a:extLst>
          </p:cNvPr>
          <p:cNvPicPr>
            <a:picLocks noChangeAspect="1"/>
          </p:cNvPicPr>
          <p:nvPr/>
        </p:nvPicPr>
        <p:blipFill>
          <a:blip r:embed="rId4"/>
          <a:stretch>
            <a:fillRect/>
          </a:stretch>
        </p:blipFill>
        <p:spPr>
          <a:xfrm>
            <a:off x="7764781" y="105631"/>
            <a:ext cx="4218798" cy="663548"/>
          </a:xfrm>
          <a:prstGeom prst="rect">
            <a:avLst/>
          </a:prstGeom>
        </p:spPr>
      </p:pic>
    </p:spTree>
    <p:extLst>
      <p:ext uri="{BB962C8B-B14F-4D97-AF65-F5344CB8AC3E}">
        <p14:creationId xmlns:p14="http://schemas.microsoft.com/office/powerpoint/2010/main" val="42063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C5ED4-57B5-35D3-F4BF-A9D9C183C3E5}"/>
              </a:ext>
            </a:extLst>
          </p:cNvPr>
          <p:cNvSpPr>
            <a:spLocks noGrp="1"/>
          </p:cNvSpPr>
          <p:nvPr>
            <p:ph type="title"/>
          </p:nvPr>
        </p:nvSpPr>
        <p:spPr/>
        <p:txBody>
          <a:bodyPr>
            <a:normAutofit/>
          </a:bodyPr>
          <a:lstStyle/>
          <a:p>
            <a:r>
              <a:rPr lang="pl-PL" sz="2800" b="1" dirty="0"/>
              <a:t>Błąd prądowy </a:t>
            </a:r>
            <a:r>
              <a:rPr lang="pl-PL" sz="2800" b="1" dirty="0">
                <a:sym typeface="Symbol" panose="05050102010706020507" pitchFamily="18" charset="2"/>
              </a:rPr>
              <a:t>I%</a:t>
            </a:r>
            <a:endParaRPr lang="pl-PL" sz="2800" b="1" dirty="0"/>
          </a:p>
        </p:txBody>
      </p:sp>
      <p:sp>
        <p:nvSpPr>
          <p:cNvPr id="3" name="Symbol zastępczy zawartości 2">
            <a:extLst>
              <a:ext uri="{FF2B5EF4-FFF2-40B4-BE49-F238E27FC236}">
                <a16:creationId xmlns:a16="http://schemas.microsoft.com/office/drawing/2014/main" id="{97E811AD-A1D8-D90A-73EE-4C7DCAA04517}"/>
              </a:ext>
            </a:extLst>
          </p:cNvPr>
          <p:cNvSpPr>
            <a:spLocks noGrp="1"/>
          </p:cNvSpPr>
          <p:nvPr>
            <p:ph idx="1"/>
          </p:nvPr>
        </p:nvSpPr>
        <p:spPr>
          <a:xfrm>
            <a:off x="771525" y="1690688"/>
            <a:ext cx="10515600" cy="4351338"/>
          </a:xfrm>
        </p:spPr>
        <p:txBody>
          <a:bodyPr>
            <a:normAutofit/>
          </a:bodyPr>
          <a:lstStyle/>
          <a:p>
            <a:pPr marL="0" indent="0">
              <a:buNone/>
            </a:pPr>
            <a:r>
              <a:rPr lang="pl-PL" sz="2200" dirty="0"/>
              <a:t>Błąd, który przekładnik wprowadza do pomiaru prądu, wynikający z tego, że rzeczywista przekładnia nie jest równa przekładni znamionowej.</a:t>
            </a:r>
          </a:p>
          <a:p>
            <a:endParaRPr lang="pl-PL" sz="2200" dirty="0"/>
          </a:p>
          <a:p>
            <a:endParaRPr lang="pl-PL" sz="2200" dirty="0"/>
          </a:p>
          <a:p>
            <a:pPr marL="0" indent="0">
              <a:buNone/>
            </a:pPr>
            <a:endParaRPr lang="pl-PL" sz="2200" dirty="0"/>
          </a:p>
          <a:p>
            <a:pPr marL="0" indent="0">
              <a:buNone/>
            </a:pPr>
            <a:r>
              <a:rPr lang="pl-PL" sz="2200" dirty="0"/>
              <a:t>w którym:</a:t>
            </a:r>
          </a:p>
          <a:p>
            <a:pPr marL="0" indent="0">
              <a:buNone/>
            </a:pPr>
            <a:r>
              <a:rPr lang="pl-PL" sz="2200" dirty="0" err="1"/>
              <a:t>Kn</a:t>
            </a:r>
            <a:r>
              <a:rPr lang="pl-PL" sz="2200" dirty="0"/>
              <a:t> – przekładnia znamionowa;</a:t>
            </a:r>
          </a:p>
          <a:p>
            <a:pPr marL="0" indent="0">
              <a:buNone/>
            </a:pPr>
            <a:r>
              <a:rPr lang="pl-PL" sz="2200" dirty="0" err="1"/>
              <a:t>Ip</a:t>
            </a:r>
            <a:r>
              <a:rPr lang="pl-PL" sz="2200" dirty="0"/>
              <a:t> – rzeczywisty prąd pierwotny,</a:t>
            </a:r>
          </a:p>
          <a:p>
            <a:pPr marL="0" indent="0">
              <a:buNone/>
            </a:pPr>
            <a:r>
              <a:rPr lang="pl-PL" sz="2200" dirty="0" err="1"/>
              <a:t>Is</a:t>
            </a:r>
            <a:r>
              <a:rPr lang="pl-PL" sz="2200" dirty="0"/>
              <a:t> – rzeczywisty prąd wtórny odpowiadający prądowi </a:t>
            </a:r>
            <a:r>
              <a:rPr lang="pl-PL" sz="2200" dirty="0" err="1"/>
              <a:t>Ip</a:t>
            </a:r>
            <a:r>
              <a:rPr lang="pl-PL" sz="2200" dirty="0"/>
              <a:t> w warunkach pomiaru.</a:t>
            </a:r>
          </a:p>
        </p:txBody>
      </p:sp>
      <p:pic>
        <p:nvPicPr>
          <p:cNvPr id="4" name="Obraz 3">
            <a:extLst>
              <a:ext uri="{FF2B5EF4-FFF2-40B4-BE49-F238E27FC236}">
                <a16:creationId xmlns:a16="http://schemas.microsoft.com/office/drawing/2014/main" id="{03DAF838-9515-E962-4D82-9D82F5BC02F2}"/>
              </a:ext>
            </a:extLst>
          </p:cNvPr>
          <p:cNvPicPr>
            <a:picLocks noChangeAspect="1"/>
          </p:cNvPicPr>
          <p:nvPr/>
        </p:nvPicPr>
        <p:blipFill>
          <a:blip r:embed="rId2"/>
          <a:stretch>
            <a:fillRect/>
          </a:stretch>
        </p:blipFill>
        <p:spPr>
          <a:xfrm>
            <a:off x="4225122" y="3058319"/>
            <a:ext cx="2857500" cy="942975"/>
          </a:xfrm>
          <a:prstGeom prst="rect">
            <a:avLst/>
          </a:prstGeom>
        </p:spPr>
      </p:pic>
      <p:pic>
        <p:nvPicPr>
          <p:cNvPr id="5" name="Obraz 4">
            <a:extLst>
              <a:ext uri="{FF2B5EF4-FFF2-40B4-BE49-F238E27FC236}">
                <a16:creationId xmlns:a16="http://schemas.microsoft.com/office/drawing/2014/main" id="{DFBC369B-98A7-9422-4539-04CC109CE02A}"/>
              </a:ext>
            </a:extLst>
          </p:cNvPr>
          <p:cNvPicPr>
            <a:picLocks noChangeAspect="1"/>
          </p:cNvPicPr>
          <p:nvPr/>
        </p:nvPicPr>
        <p:blipFill>
          <a:blip r:embed="rId3"/>
          <a:stretch>
            <a:fillRect/>
          </a:stretch>
        </p:blipFill>
        <p:spPr>
          <a:xfrm>
            <a:off x="7654249" y="162832"/>
            <a:ext cx="4218798" cy="518205"/>
          </a:xfrm>
          <a:prstGeom prst="rect">
            <a:avLst/>
          </a:prstGeom>
        </p:spPr>
      </p:pic>
    </p:spTree>
    <p:extLst>
      <p:ext uri="{BB962C8B-B14F-4D97-AF65-F5344CB8AC3E}">
        <p14:creationId xmlns:p14="http://schemas.microsoft.com/office/powerpoint/2010/main" val="328162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5E1139-AC6B-3D2A-E023-6A2CE7882B57}"/>
              </a:ext>
            </a:extLst>
          </p:cNvPr>
          <p:cNvSpPr>
            <a:spLocks noGrp="1"/>
          </p:cNvSpPr>
          <p:nvPr>
            <p:ph type="title"/>
          </p:nvPr>
        </p:nvSpPr>
        <p:spPr/>
        <p:txBody>
          <a:bodyPr>
            <a:normAutofit/>
          </a:bodyPr>
          <a:lstStyle/>
          <a:p>
            <a:r>
              <a:rPr lang="pl-PL" sz="2800" b="1" dirty="0"/>
              <a:t>Błąd kątowy</a:t>
            </a:r>
          </a:p>
        </p:txBody>
      </p:sp>
      <p:sp>
        <p:nvSpPr>
          <p:cNvPr id="3" name="Symbol zastępczy zawartości 2">
            <a:extLst>
              <a:ext uri="{FF2B5EF4-FFF2-40B4-BE49-F238E27FC236}">
                <a16:creationId xmlns:a16="http://schemas.microsoft.com/office/drawing/2014/main" id="{C64EF20A-F375-174A-4238-B655CA7E22E2}"/>
              </a:ext>
            </a:extLst>
          </p:cNvPr>
          <p:cNvSpPr>
            <a:spLocks noGrp="1"/>
          </p:cNvSpPr>
          <p:nvPr>
            <p:ph idx="1"/>
          </p:nvPr>
        </p:nvSpPr>
        <p:spPr/>
        <p:txBody>
          <a:bodyPr>
            <a:normAutofit/>
          </a:bodyPr>
          <a:lstStyle/>
          <a:p>
            <a:pPr marL="0" indent="0" algn="just">
              <a:buNone/>
            </a:pPr>
            <a:r>
              <a:rPr lang="pl-PL" sz="2200" dirty="0"/>
              <a:t>Błąd kątowy przekładnika to przesunięcie fazowe między wektorami prądu pierwotnego a wtórnego, które w idealnym przekładniku wynosiłoby zero stopni. Miarą błędu kątowego jest kąt pomiędzy tymi wektorami, który jest dodatni, gdy wektor prądu wtórnego wyprzedza wektor prądu pierwotnego. Ten parametr jest kluczowy w klasyfikacji dokładności przekładników, a jego wartość jest wyrażana w stopniach, minutach kątowych lub radianach. </a:t>
            </a:r>
          </a:p>
          <a:p>
            <a:pPr marL="0" indent="0" algn="just">
              <a:buNone/>
            </a:pPr>
            <a:r>
              <a:rPr lang="pl-PL" sz="2200" dirty="0"/>
              <a:t>Aby uniknąć należy: dobrać właściwe obciążenie przekładnika (zwykle 0,8 do 1,2 prądu znamionowego) co pozwala na osiągnięcie najmniejszych uchybów kątowych i prądowych. </a:t>
            </a:r>
          </a:p>
        </p:txBody>
      </p:sp>
      <p:pic>
        <p:nvPicPr>
          <p:cNvPr id="4" name="Obraz 3">
            <a:extLst>
              <a:ext uri="{FF2B5EF4-FFF2-40B4-BE49-F238E27FC236}">
                <a16:creationId xmlns:a16="http://schemas.microsoft.com/office/drawing/2014/main" id="{77018380-A490-1F6F-7B79-D50F06F9DF50}"/>
              </a:ext>
            </a:extLst>
          </p:cNvPr>
          <p:cNvPicPr>
            <a:picLocks noChangeAspect="1"/>
          </p:cNvPicPr>
          <p:nvPr/>
        </p:nvPicPr>
        <p:blipFill>
          <a:blip r:embed="rId2"/>
          <a:stretch>
            <a:fillRect/>
          </a:stretch>
        </p:blipFill>
        <p:spPr>
          <a:xfrm>
            <a:off x="7815023" y="230188"/>
            <a:ext cx="4218798" cy="518205"/>
          </a:xfrm>
          <a:prstGeom prst="rect">
            <a:avLst/>
          </a:prstGeom>
        </p:spPr>
      </p:pic>
    </p:spTree>
    <p:extLst>
      <p:ext uri="{BB962C8B-B14F-4D97-AF65-F5344CB8AC3E}">
        <p14:creationId xmlns:p14="http://schemas.microsoft.com/office/powerpoint/2010/main" val="291577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225955-D446-C1D8-8894-8D07D46AF578}"/>
              </a:ext>
            </a:extLst>
          </p:cNvPr>
          <p:cNvSpPr>
            <a:spLocks noGrp="1"/>
          </p:cNvSpPr>
          <p:nvPr>
            <p:ph type="title"/>
          </p:nvPr>
        </p:nvSpPr>
        <p:spPr>
          <a:xfrm>
            <a:off x="838200" y="365125"/>
            <a:ext cx="10515600" cy="1325563"/>
          </a:xfrm>
        </p:spPr>
        <p:txBody>
          <a:bodyPr>
            <a:normAutofit/>
          </a:bodyPr>
          <a:lstStyle/>
          <a:p>
            <a:r>
              <a:rPr lang="pl-PL" sz="2800" b="1" dirty="0"/>
              <a:t>Klasy dokładności i błędy przekładników prądowych </a:t>
            </a:r>
          </a:p>
        </p:txBody>
      </p:sp>
      <p:sp>
        <p:nvSpPr>
          <p:cNvPr id="3" name="Symbol zastępczy zawartości 2">
            <a:extLst>
              <a:ext uri="{FF2B5EF4-FFF2-40B4-BE49-F238E27FC236}">
                <a16:creationId xmlns:a16="http://schemas.microsoft.com/office/drawing/2014/main" id="{7DD3B3B9-E1C2-8E6A-CD47-DF2D8D1BD69F}"/>
              </a:ext>
            </a:extLst>
          </p:cNvPr>
          <p:cNvSpPr>
            <a:spLocks noGrp="1"/>
          </p:cNvSpPr>
          <p:nvPr>
            <p:ph idx="1"/>
          </p:nvPr>
        </p:nvSpPr>
        <p:spPr>
          <a:xfrm>
            <a:off x="838200" y="1825625"/>
            <a:ext cx="10515600" cy="4351338"/>
          </a:xfrm>
        </p:spPr>
        <p:txBody>
          <a:bodyPr>
            <a:normAutofit/>
          </a:bodyPr>
          <a:lstStyle/>
          <a:p>
            <a:pPr marL="0" indent="0">
              <a:buNone/>
            </a:pPr>
            <a:r>
              <a:rPr lang="pl-PL" sz="2200" dirty="0"/>
              <a:t>Przepisy polskie  ( PN - 63/ E - 06500 ) ustalają cztery normalne klasy przekładników prądowych:  0.2, 0.5, 1, 3 oraz podają graniczne błędy      ( prądowy i kątowy ) dla poszczególnych klas w zależności od prądu pierwotnego. Współczynnik mocy obciążenia przekładnika prądowego powinien wynosić</a:t>
            </a:r>
            <a:r>
              <a:rPr lang="pl-PL" sz="2200"/>
              <a:t>: 0.8 </a:t>
            </a:r>
            <a:r>
              <a:rPr lang="pl-PL" sz="2200" dirty="0"/>
              <a:t>przy wyznaczaniu błędów. Przepis ten uwzględnia fakt, że współczynnik mocy amperomierzy, obwodów prądowych watomierzy, liczników i przekaźników wynosi około 0.8 .</a:t>
            </a:r>
          </a:p>
          <a:p>
            <a:pPr marL="0" indent="0">
              <a:buNone/>
            </a:pPr>
            <a:r>
              <a:rPr lang="pl-PL" sz="2200" dirty="0"/>
              <a:t>Do pomiarów laboratoryjnych służą często przekładniki prądowe o dokładności większej niż przewidują przepisy. Przekładniki takie budowane są zwykle w klasach: 0.02, 0.05, 0.1 . Ich błędy graniczne są dziesięciokrotnie mniejsze od błędów przekładników 0.2, 0.5, 1 </a:t>
            </a:r>
          </a:p>
          <a:p>
            <a:endParaRPr lang="pl-PL" dirty="0"/>
          </a:p>
        </p:txBody>
      </p:sp>
      <p:pic>
        <p:nvPicPr>
          <p:cNvPr id="4" name="Obraz 3">
            <a:extLst>
              <a:ext uri="{FF2B5EF4-FFF2-40B4-BE49-F238E27FC236}">
                <a16:creationId xmlns:a16="http://schemas.microsoft.com/office/drawing/2014/main" id="{90393E8C-32FB-EDF4-2CE8-D19211B8A436}"/>
              </a:ext>
            </a:extLst>
          </p:cNvPr>
          <p:cNvPicPr>
            <a:picLocks noChangeAspect="1"/>
          </p:cNvPicPr>
          <p:nvPr/>
        </p:nvPicPr>
        <p:blipFill>
          <a:blip r:embed="rId2"/>
          <a:stretch>
            <a:fillRect/>
          </a:stretch>
        </p:blipFill>
        <p:spPr>
          <a:xfrm>
            <a:off x="7654249" y="162832"/>
            <a:ext cx="4218798" cy="518205"/>
          </a:xfrm>
          <a:prstGeom prst="rect">
            <a:avLst/>
          </a:prstGeom>
        </p:spPr>
      </p:pic>
    </p:spTree>
    <p:extLst>
      <p:ext uri="{BB962C8B-B14F-4D97-AF65-F5344CB8AC3E}">
        <p14:creationId xmlns:p14="http://schemas.microsoft.com/office/powerpoint/2010/main" val="345069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2D7BB2-E185-1893-ACEB-CCC28C613A51}"/>
              </a:ext>
            </a:extLst>
          </p:cNvPr>
          <p:cNvSpPr>
            <a:spLocks noGrp="1"/>
          </p:cNvSpPr>
          <p:nvPr>
            <p:ph idx="1"/>
          </p:nvPr>
        </p:nvSpPr>
        <p:spPr>
          <a:xfrm>
            <a:off x="648929" y="1278194"/>
            <a:ext cx="10567219" cy="4804227"/>
          </a:xfrm>
        </p:spPr>
        <p:txBody>
          <a:bodyPr>
            <a:normAutofit fontScale="92500" lnSpcReduction="20000"/>
          </a:bodyPr>
          <a:lstStyle/>
          <a:p>
            <a:pPr marL="0" indent="0">
              <a:buNone/>
            </a:pPr>
            <a:r>
              <a:rPr lang="pl-PL" sz="2200" b="1" dirty="0"/>
              <a:t>Pozostałe parametry przekładników prądowych</a:t>
            </a:r>
          </a:p>
          <a:p>
            <a:pPr marL="0" indent="0">
              <a:buNone/>
            </a:pPr>
            <a:endParaRPr lang="pl-PL" sz="2200" b="1" dirty="0"/>
          </a:p>
          <a:p>
            <a:pPr marL="0" indent="0" algn="just">
              <a:buNone/>
            </a:pPr>
            <a:r>
              <a:rPr lang="pl-PL" sz="2400" b="1" dirty="0"/>
              <a:t>Obciążenie uzwojenia wtórnego </a:t>
            </a:r>
            <a:r>
              <a:rPr lang="pl-PL" sz="2400" dirty="0"/>
              <a:t>– impedancja obwodu wtórnego wyrażona w omach przy określonym współczynniku mocy.</a:t>
            </a:r>
          </a:p>
          <a:p>
            <a:pPr marL="0" indent="0" algn="just">
              <a:buNone/>
            </a:pPr>
            <a:endParaRPr lang="pl-PL" sz="2400" dirty="0"/>
          </a:p>
          <a:p>
            <a:pPr marL="0" indent="0" algn="just">
              <a:buNone/>
            </a:pPr>
            <a:r>
              <a:rPr lang="pl-PL" sz="2400" b="1" dirty="0"/>
              <a:t>Obciążenie znamionowe </a:t>
            </a:r>
            <a:r>
              <a:rPr lang="pl-PL" sz="2400" dirty="0"/>
              <a:t>– wartość obciążenia, do którego są odniesione wymagania norm w zakresie dokładności.</a:t>
            </a:r>
          </a:p>
          <a:p>
            <a:pPr marL="0" indent="0" algn="just">
              <a:buNone/>
            </a:pPr>
            <a:endParaRPr lang="pl-PL" sz="2400" dirty="0"/>
          </a:p>
          <a:p>
            <a:pPr marL="0" indent="0" algn="just">
              <a:buNone/>
            </a:pPr>
            <a:r>
              <a:rPr lang="pl-PL" sz="2400" b="1" dirty="0"/>
              <a:t>Moc znamionowa </a:t>
            </a:r>
            <a:r>
              <a:rPr lang="pl-PL" sz="2400" dirty="0"/>
              <a:t>– wartość mocy pozornej (w woltoamperach przy określonym współczynniku mocy), którą przekładnik jest zdolny zasilać obwód wtórny przy znamionowym prądzie wtórnym i znamionowym obciążeniu.</a:t>
            </a:r>
          </a:p>
          <a:p>
            <a:pPr marL="0" indent="0" algn="just">
              <a:buNone/>
            </a:pPr>
            <a:endParaRPr lang="pl-PL" sz="2400" dirty="0"/>
          </a:p>
          <a:p>
            <a:pPr marL="0" indent="0" algn="just">
              <a:buNone/>
            </a:pPr>
            <a:r>
              <a:rPr lang="pl-PL" sz="2400" b="1" dirty="0"/>
              <a:t>Najwyższe dopuszczalne napięcie urządzenia </a:t>
            </a:r>
            <a:r>
              <a:rPr lang="pl-PL" sz="2400" dirty="0"/>
              <a:t>– największa skuteczna wartość napięcia międzyprzewodowego, dla którego przekładnik jest przeznaczony ze względu na jego izolację.</a:t>
            </a:r>
          </a:p>
          <a:p>
            <a:pPr marL="0" indent="0">
              <a:buNone/>
            </a:pPr>
            <a:endParaRPr lang="pl-PL" dirty="0"/>
          </a:p>
        </p:txBody>
      </p:sp>
      <p:pic>
        <p:nvPicPr>
          <p:cNvPr id="2" name="Obraz 1">
            <a:extLst>
              <a:ext uri="{FF2B5EF4-FFF2-40B4-BE49-F238E27FC236}">
                <a16:creationId xmlns:a16="http://schemas.microsoft.com/office/drawing/2014/main" id="{95F913C6-4D06-CC45-F93C-156527334D73}"/>
              </a:ext>
            </a:extLst>
          </p:cNvPr>
          <p:cNvPicPr>
            <a:picLocks noChangeAspect="1"/>
          </p:cNvPicPr>
          <p:nvPr/>
        </p:nvPicPr>
        <p:blipFill>
          <a:blip r:embed="rId2"/>
          <a:stretch>
            <a:fillRect/>
          </a:stretch>
        </p:blipFill>
        <p:spPr>
          <a:xfrm>
            <a:off x="7644201" y="165440"/>
            <a:ext cx="4218798" cy="518205"/>
          </a:xfrm>
          <a:prstGeom prst="rect">
            <a:avLst/>
          </a:prstGeom>
        </p:spPr>
      </p:pic>
    </p:spTree>
    <p:extLst>
      <p:ext uri="{BB962C8B-B14F-4D97-AF65-F5344CB8AC3E}">
        <p14:creationId xmlns:p14="http://schemas.microsoft.com/office/powerpoint/2010/main" val="292968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E7FD03D-3E4C-D975-6BB9-0DB21C3D6CD1}"/>
              </a:ext>
            </a:extLst>
          </p:cNvPr>
          <p:cNvSpPr>
            <a:spLocks noGrp="1"/>
          </p:cNvSpPr>
          <p:nvPr>
            <p:ph idx="1"/>
          </p:nvPr>
        </p:nvSpPr>
        <p:spPr>
          <a:xfrm>
            <a:off x="755904" y="1103249"/>
            <a:ext cx="10515600" cy="4351338"/>
          </a:xfrm>
        </p:spPr>
        <p:txBody>
          <a:bodyPr>
            <a:normAutofit fontScale="70000" lnSpcReduction="20000"/>
          </a:bodyPr>
          <a:lstStyle/>
          <a:p>
            <a:pPr marL="0" indent="0">
              <a:buNone/>
            </a:pPr>
            <a:r>
              <a:rPr lang="pl-PL" b="1" dirty="0"/>
              <a:t>Znamionowy poziom izolacji</a:t>
            </a:r>
          </a:p>
          <a:p>
            <a:pPr marL="0" indent="0">
              <a:buNone/>
            </a:pPr>
            <a:r>
              <a:rPr lang="pl-PL" dirty="0"/>
              <a:t>Kombinacja wartości napięć, które charakteryzują izolację przekładnika pod względem jego wytrzymałości dielektrycznej.</a:t>
            </a:r>
          </a:p>
          <a:p>
            <a:endParaRPr lang="pl-PL" dirty="0"/>
          </a:p>
          <a:p>
            <a:pPr marL="0" indent="0">
              <a:buNone/>
            </a:pPr>
            <a:r>
              <a:rPr lang="pl-PL" b="1" dirty="0"/>
              <a:t>Znamionowy krótkotrwały prąd cieplny (</a:t>
            </a:r>
            <a:r>
              <a:rPr lang="pl-PL" b="1" dirty="0" err="1"/>
              <a:t>Ith</a:t>
            </a:r>
            <a:r>
              <a:rPr lang="pl-PL" b="1" dirty="0"/>
              <a:t>)</a:t>
            </a:r>
            <a:r>
              <a:rPr lang="pl-PL" dirty="0"/>
              <a:t> – wartość skuteczna prądu pierwotnego, który przekładnik ze zwartymi uzwojeniami wtórnymi powinien wytrzymać bez uszkodzenia w ciągu jednej sekundy.</a:t>
            </a:r>
          </a:p>
          <a:p>
            <a:endParaRPr lang="pl-PL" dirty="0"/>
          </a:p>
          <a:p>
            <a:pPr marL="0" indent="0">
              <a:buNone/>
            </a:pPr>
            <a:r>
              <a:rPr lang="pl-PL" b="1" dirty="0"/>
              <a:t>Znamionowy prąd dynamiczny (</a:t>
            </a:r>
            <a:r>
              <a:rPr lang="pl-PL" b="1" dirty="0" err="1"/>
              <a:t>Idyn</a:t>
            </a:r>
            <a:r>
              <a:rPr lang="pl-PL" b="1" dirty="0"/>
              <a:t>) </a:t>
            </a:r>
            <a:r>
              <a:rPr lang="pl-PL" dirty="0"/>
              <a:t>– wartość szczytowa prądu pierwotnego, który przekładnik ze zwartymi uzwojeniami wtórnymi powinien wytrzymać bez uszkodzenia elektrycznego lub mechanicznego w wyniku działania sił elektromagnetycznych.</a:t>
            </a:r>
          </a:p>
          <a:p>
            <a:endParaRPr lang="pl-PL" dirty="0"/>
          </a:p>
          <a:p>
            <a:pPr marL="0" indent="0">
              <a:buNone/>
            </a:pPr>
            <a:r>
              <a:rPr lang="pl-PL" b="1" dirty="0"/>
              <a:t>Znamionowy długotrwały prąd cieplny </a:t>
            </a:r>
            <a:r>
              <a:rPr lang="pl-PL" dirty="0"/>
              <a:t>– wartość prądu, który może trwale płynąć w uzwojeniu pierwotnym, przy znamionowym obciążeniu uzwojenia wtórnego, bez wzrostu temperatury ponad dopuszczalną wartość.</a:t>
            </a:r>
          </a:p>
        </p:txBody>
      </p:sp>
      <p:pic>
        <p:nvPicPr>
          <p:cNvPr id="2" name="Obraz 1">
            <a:extLst>
              <a:ext uri="{FF2B5EF4-FFF2-40B4-BE49-F238E27FC236}">
                <a16:creationId xmlns:a16="http://schemas.microsoft.com/office/drawing/2014/main" id="{DF5C8C09-2C93-F7AF-D34B-3A17C84B7166}"/>
              </a:ext>
            </a:extLst>
          </p:cNvPr>
          <p:cNvPicPr>
            <a:picLocks noChangeAspect="1"/>
          </p:cNvPicPr>
          <p:nvPr/>
        </p:nvPicPr>
        <p:blipFill>
          <a:blip r:embed="rId2"/>
          <a:stretch>
            <a:fillRect/>
          </a:stretch>
        </p:blipFill>
        <p:spPr>
          <a:xfrm>
            <a:off x="7523621" y="205634"/>
            <a:ext cx="4218798" cy="518205"/>
          </a:xfrm>
          <a:prstGeom prst="rect">
            <a:avLst/>
          </a:prstGeom>
        </p:spPr>
      </p:pic>
    </p:spTree>
    <p:extLst>
      <p:ext uri="{BB962C8B-B14F-4D97-AF65-F5344CB8AC3E}">
        <p14:creationId xmlns:p14="http://schemas.microsoft.com/office/powerpoint/2010/main" val="423668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C0B375-1BDC-7108-888D-DDC932227B39}"/>
              </a:ext>
            </a:extLst>
          </p:cNvPr>
          <p:cNvSpPr>
            <a:spLocks noGrp="1"/>
          </p:cNvSpPr>
          <p:nvPr>
            <p:ph type="title"/>
          </p:nvPr>
        </p:nvSpPr>
        <p:spPr>
          <a:xfrm>
            <a:off x="838200" y="365126"/>
            <a:ext cx="10515600" cy="639710"/>
          </a:xfrm>
        </p:spPr>
        <p:txBody>
          <a:bodyPr>
            <a:normAutofit fontScale="90000"/>
          </a:bodyPr>
          <a:lstStyle/>
          <a:p>
            <a:r>
              <a:rPr lang="pl-PL" dirty="0"/>
              <a:t>Oznaczenia zacisków przekładnika prądowego</a:t>
            </a:r>
          </a:p>
        </p:txBody>
      </p:sp>
      <p:sp>
        <p:nvSpPr>
          <p:cNvPr id="3" name="Symbol zastępczy zawartości 2">
            <a:extLst>
              <a:ext uri="{FF2B5EF4-FFF2-40B4-BE49-F238E27FC236}">
                <a16:creationId xmlns:a16="http://schemas.microsoft.com/office/drawing/2014/main" id="{FDE8F991-FF53-C3EC-431A-2BF2AB591780}"/>
              </a:ext>
            </a:extLst>
          </p:cNvPr>
          <p:cNvSpPr>
            <a:spLocks noGrp="1"/>
          </p:cNvSpPr>
          <p:nvPr>
            <p:ph idx="1"/>
          </p:nvPr>
        </p:nvSpPr>
        <p:spPr>
          <a:xfrm>
            <a:off x="400050" y="1004836"/>
            <a:ext cx="10953750" cy="6034035"/>
          </a:xfrm>
        </p:spPr>
        <p:txBody>
          <a:bodyPr>
            <a:normAutofit fontScale="40000" lnSpcReduction="20000"/>
          </a:bodyPr>
          <a:lstStyle/>
          <a:p>
            <a:pPr marL="0" indent="0" algn="just">
              <a:buNone/>
            </a:pPr>
            <a:r>
              <a:rPr lang="pl-PL" sz="4600" dirty="0"/>
              <a:t>Na rys. przedstawiony jest symbol graficzny przekładnika prądowego z jednym uzwojeniem wtórnym</a:t>
            </a:r>
          </a:p>
          <a:p>
            <a:pPr marL="0" indent="0" algn="just">
              <a:buNone/>
            </a:pPr>
            <a:endParaRPr lang="pl-PL" sz="4600" dirty="0"/>
          </a:p>
          <a:p>
            <a:pPr marL="0" indent="0" algn="just">
              <a:buNone/>
            </a:pPr>
            <a:endParaRPr lang="pl-PL" sz="4600" dirty="0"/>
          </a:p>
          <a:p>
            <a:pPr marL="0" indent="0" algn="just">
              <a:buNone/>
            </a:pPr>
            <a:endParaRPr lang="pl-PL" sz="4600" dirty="0"/>
          </a:p>
          <a:p>
            <a:pPr marL="0" indent="0" algn="just">
              <a:buNone/>
            </a:pPr>
            <a:endParaRPr lang="pl-PL" sz="4600" dirty="0"/>
          </a:p>
          <a:p>
            <a:pPr marL="0" indent="0" algn="just">
              <a:buNone/>
            </a:pPr>
            <a:endParaRPr lang="pl-PL" sz="4600" dirty="0"/>
          </a:p>
          <a:p>
            <a:pPr marL="0" indent="0" algn="just">
              <a:buNone/>
            </a:pPr>
            <a:endParaRPr lang="pl-PL" sz="4600" dirty="0"/>
          </a:p>
          <a:p>
            <a:pPr marL="0" indent="0" algn="just">
              <a:buNone/>
            </a:pPr>
            <a:endParaRPr lang="pl-PL" sz="4600" dirty="0"/>
          </a:p>
          <a:p>
            <a:pPr marL="0" indent="0" algn="just">
              <a:buNone/>
            </a:pPr>
            <a:endParaRPr lang="pl-PL" sz="4600" dirty="0"/>
          </a:p>
          <a:p>
            <a:pPr marL="0" indent="0" algn="just">
              <a:buNone/>
            </a:pPr>
            <a:endParaRPr lang="pl-PL" sz="4600" dirty="0"/>
          </a:p>
          <a:p>
            <a:pPr marL="0" indent="0" algn="just">
              <a:buNone/>
            </a:pPr>
            <a:endParaRPr lang="pl-PL" sz="4600" dirty="0"/>
          </a:p>
          <a:p>
            <a:pPr marL="0" indent="0" algn="just">
              <a:buNone/>
            </a:pPr>
            <a:r>
              <a:rPr lang="pl-PL" sz="4600" dirty="0"/>
              <a:t>Zgodnie z normą zaciski uzwojenia pierwotnego oznacza się dużymi literami P1 i P2</a:t>
            </a:r>
          </a:p>
          <a:p>
            <a:pPr marL="0" indent="0" algn="just">
              <a:buNone/>
            </a:pPr>
            <a:r>
              <a:rPr lang="pl-PL" sz="4600" dirty="0"/>
              <a:t>a zaciski uzwojenia wtórnego literami małymi S1 i S2. Zaciski S1 i S2 powinny być tak oznaczone, że</a:t>
            </a:r>
          </a:p>
          <a:p>
            <a:pPr marL="0" indent="0" algn="just">
              <a:buNone/>
            </a:pPr>
            <a:r>
              <a:rPr lang="pl-PL" sz="4600" dirty="0"/>
              <a:t>jeżeli w uzwojeniu pierwotnym prąd płynie od P1 do P2, to w uzwojeniu wtórnym od S1 do S2.</a:t>
            </a:r>
          </a:p>
          <a:p>
            <a:pPr marL="0" indent="0" algn="just">
              <a:buNone/>
            </a:pPr>
            <a:r>
              <a:rPr lang="pl-PL" sz="4600" dirty="0"/>
              <a:t>Przy tak oznaczonych zaciskach otrzymuje się zgodność kierunku prądów w uzwojeniu pierwotnym przekładnika i przyrządach pomiarowych włączonych do uzwojenia wtórnego.</a:t>
            </a:r>
          </a:p>
          <a:p>
            <a:pPr marL="0" indent="0" algn="just">
              <a:buNone/>
            </a:pPr>
            <a:r>
              <a:rPr lang="pl-PL" sz="4600" dirty="0"/>
              <a:t>Jeżeli przekładnik posiada sekcjonowane uzwojenie pierwotne, to zaciski oznacza się</a:t>
            </a:r>
          </a:p>
          <a:p>
            <a:pPr marL="0" indent="0" algn="just">
              <a:buNone/>
            </a:pPr>
            <a:r>
              <a:rPr lang="pl-PL" sz="4600" dirty="0"/>
              <a:t>odpowiednio S1, S2, S3 itd.</a:t>
            </a:r>
          </a:p>
          <a:p>
            <a:pPr marL="0" indent="0">
              <a:buNone/>
            </a:pPr>
            <a:endParaRPr lang="pl-PL" dirty="0"/>
          </a:p>
        </p:txBody>
      </p:sp>
      <p:pic>
        <p:nvPicPr>
          <p:cNvPr id="7" name="Obraz 6">
            <a:extLst>
              <a:ext uri="{FF2B5EF4-FFF2-40B4-BE49-F238E27FC236}">
                <a16:creationId xmlns:a16="http://schemas.microsoft.com/office/drawing/2014/main" id="{3897BB8F-4D94-F59E-D492-16A7A14877CF}"/>
              </a:ext>
            </a:extLst>
          </p:cNvPr>
          <p:cNvPicPr>
            <a:picLocks noChangeAspect="1"/>
          </p:cNvPicPr>
          <p:nvPr/>
        </p:nvPicPr>
        <p:blipFill>
          <a:blip r:embed="rId2"/>
          <a:stretch>
            <a:fillRect/>
          </a:stretch>
        </p:blipFill>
        <p:spPr>
          <a:xfrm>
            <a:off x="4552950" y="1488198"/>
            <a:ext cx="2857500" cy="2543175"/>
          </a:xfrm>
          <a:prstGeom prst="rect">
            <a:avLst/>
          </a:prstGeom>
        </p:spPr>
      </p:pic>
      <p:pic>
        <p:nvPicPr>
          <p:cNvPr id="4" name="Obraz 3">
            <a:extLst>
              <a:ext uri="{FF2B5EF4-FFF2-40B4-BE49-F238E27FC236}">
                <a16:creationId xmlns:a16="http://schemas.microsoft.com/office/drawing/2014/main" id="{56EAE40F-2608-B9AF-10A3-AC250744FF58}"/>
              </a:ext>
            </a:extLst>
          </p:cNvPr>
          <p:cNvPicPr>
            <a:picLocks noChangeAspect="1"/>
          </p:cNvPicPr>
          <p:nvPr/>
        </p:nvPicPr>
        <p:blipFill>
          <a:blip r:embed="rId3"/>
          <a:stretch>
            <a:fillRect/>
          </a:stretch>
        </p:blipFill>
        <p:spPr>
          <a:xfrm>
            <a:off x="7734636" y="0"/>
            <a:ext cx="4218798" cy="518205"/>
          </a:xfrm>
          <a:prstGeom prst="rect">
            <a:avLst/>
          </a:prstGeom>
        </p:spPr>
      </p:pic>
      <p:pic>
        <p:nvPicPr>
          <p:cNvPr id="6" name="Obraz 5" descr="StrObraz zawierający aparat, elektronika">
            <a:extLst>
              <a:ext uri="{FF2B5EF4-FFF2-40B4-BE49-F238E27FC236}">
                <a16:creationId xmlns:a16="http://schemas.microsoft.com/office/drawing/2014/main" id="{B8D85021-66ED-D4D6-54DD-866A0E773B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617" y="1488198"/>
            <a:ext cx="3033903" cy="2911983"/>
          </a:xfrm>
          <a:prstGeom prst="rect">
            <a:avLst/>
          </a:prstGeom>
        </p:spPr>
      </p:pic>
      <p:pic>
        <p:nvPicPr>
          <p:cNvPr id="9" name="Obraz 8" descr="Obraz zawierający tekst, w pomieszczeniu, sztuka&#10;&#10;Zawartość wygenerowana przez AI może być niepoprawna.">
            <a:extLst>
              <a:ext uri="{FF2B5EF4-FFF2-40B4-BE49-F238E27FC236}">
                <a16:creationId xmlns:a16="http://schemas.microsoft.com/office/drawing/2014/main" id="{97B16C6C-F689-EB6A-0227-14D478271D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0781" y="2153503"/>
            <a:ext cx="2152950" cy="1581371"/>
          </a:xfrm>
          <a:prstGeom prst="rect">
            <a:avLst/>
          </a:prstGeom>
        </p:spPr>
      </p:pic>
    </p:spTree>
    <p:extLst>
      <p:ext uri="{BB962C8B-B14F-4D97-AF65-F5344CB8AC3E}">
        <p14:creationId xmlns:p14="http://schemas.microsoft.com/office/powerpoint/2010/main" val="2157903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55E9E1-33E3-129C-E52C-E26E379D38A4}"/>
              </a:ext>
            </a:extLst>
          </p:cNvPr>
          <p:cNvSpPr>
            <a:spLocks noGrp="1"/>
          </p:cNvSpPr>
          <p:nvPr>
            <p:ph type="title"/>
          </p:nvPr>
        </p:nvSpPr>
        <p:spPr>
          <a:xfrm>
            <a:off x="981075" y="425415"/>
            <a:ext cx="10515600" cy="1325563"/>
          </a:xfrm>
        </p:spPr>
        <p:txBody>
          <a:bodyPr>
            <a:normAutofit/>
          </a:bodyPr>
          <a:lstStyle/>
          <a:p>
            <a:r>
              <a:rPr lang="pl-PL" sz="2400" dirty="0"/>
              <a:t>Rodzaje przekładników w zależności od rodzaju uzwojenia wtórnego</a:t>
            </a:r>
          </a:p>
        </p:txBody>
      </p:sp>
      <p:pic>
        <p:nvPicPr>
          <p:cNvPr id="100" name="Symbol zastępczy zawartości 99">
            <a:extLst>
              <a:ext uri="{FF2B5EF4-FFF2-40B4-BE49-F238E27FC236}">
                <a16:creationId xmlns:a16="http://schemas.microsoft.com/office/drawing/2014/main" id="{6DFD2F1B-D958-AE3F-D193-F94D39BEA4E2}"/>
              </a:ext>
            </a:extLst>
          </p:cNvPr>
          <p:cNvPicPr>
            <a:picLocks noGrp="1" noChangeAspect="1"/>
          </p:cNvPicPr>
          <p:nvPr>
            <p:ph idx="1"/>
          </p:nvPr>
        </p:nvPicPr>
        <p:blipFill>
          <a:blip r:embed="rId2"/>
          <a:stretch>
            <a:fillRect/>
          </a:stretch>
        </p:blipFill>
        <p:spPr>
          <a:xfrm>
            <a:off x="1838325" y="2958306"/>
            <a:ext cx="2857500" cy="2066925"/>
          </a:xfrm>
          <a:prstGeom prst="rect">
            <a:avLst/>
          </a:prstGeom>
        </p:spPr>
      </p:pic>
      <p:pic>
        <p:nvPicPr>
          <p:cNvPr id="101" name="Obraz 100">
            <a:extLst>
              <a:ext uri="{FF2B5EF4-FFF2-40B4-BE49-F238E27FC236}">
                <a16:creationId xmlns:a16="http://schemas.microsoft.com/office/drawing/2014/main" id="{ACD6D0ED-C736-2AD7-9C07-3C424DF3A4DF}"/>
              </a:ext>
            </a:extLst>
          </p:cNvPr>
          <p:cNvPicPr>
            <a:picLocks noChangeAspect="1"/>
          </p:cNvPicPr>
          <p:nvPr/>
        </p:nvPicPr>
        <p:blipFill>
          <a:blip r:embed="rId3"/>
          <a:stretch>
            <a:fillRect/>
          </a:stretch>
        </p:blipFill>
        <p:spPr>
          <a:xfrm>
            <a:off x="6394323" y="3660296"/>
            <a:ext cx="2857500" cy="2352675"/>
          </a:xfrm>
          <a:prstGeom prst="rect">
            <a:avLst/>
          </a:prstGeom>
        </p:spPr>
      </p:pic>
      <p:pic>
        <p:nvPicPr>
          <p:cNvPr id="3" name="Obraz 2">
            <a:extLst>
              <a:ext uri="{FF2B5EF4-FFF2-40B4-BE49-F238E27FC236}">
                <a16:creationId xmlns:a16="http://schemas.microsoft.com/office/drawing/2014/main" id="{C6B4EEEB-5723-9C49-3F50-59942D22CDCB}"/>
              </a:ext>
            </a:extLst>
          </p:cNvPr>
          <p:cNvPicPr>
            <a:picLocks noChangeAspect="1"/>
          </p:cNvPicPr>
          <p:nvPr/>
        </p:nvPicPr>
        <p:blipFill>
          <a:blip r:embed="rId4"/>
          <a:stretch>
            <a:fillRect/>
          </a:stretch>
        </p:blipFill>
        <p:spPr>
          <a:xfrm>
            <a:off x="7667625" y="166312"/>
            <a:ext cx="4218798" cy="518205"/>
          </a:xfrm>
          <a:prstGeom prst="rect">
            <a:avLst/>
          </a:prstGeom>
        </p:spPr>
      </p:pic>
      <p:pic>
        <p:nvPicPr>
          <p:cNvPr id="4" name="Obraz 3">
            <a:extLst>
              <a:ext uri="{FF2B5EF4-FFF2-40B4-BE49-F238E27FC236}">
                <a16:creationId xmlns:a16="http://schemas.microsoft.com/office/drawing/2014/main" id="{63A92854-6646-6D1B-64BE-CCC0A5D04ABC}"/>
              </a:ext>
            </a:extLst>
          </p:cNvPr>
          <p:cNvPicPr>
            <a:picLocks noChangeAspect="1"/>
          </p:cNvPicPr>
          <p:nvPr/>
        </p:nvPicPr>
        <p:blipFill>
          <a:blip r:embed="rId5"/>
          <a:stretch>
            <a:fillRect/>
          </a:stretch>
        </p:blipFill>
        <p:spPr>
          <a:xfrm>
            <a:off x="6747035" y="1612607"/>
            <a:ext cx="2152075" cy="1585097"/>
          </a:xfrm>
          <a:prstGeom prst="rect">
            <a:avLst/>
          </a:prstGeom>
        </p:spPr>
      </p:pic>
    </p:spTree>
    <p:extLst>
      <p:ext uri="{BB962C8B-B14F-4D97-AF65-F5344CB8AC3E}">
        <p14:creationId xmlns:p14="http://schemas.microsoft.com/office/powerpoint/2010/main" val="4113105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F57739-817B-0838-6E11-C9B391D00C55}"/>
              </a:ext>
            </a:extLst>
          </p:cNvPr>
          <p:cNvSpPr>
            <a:spLocks noGrp="1"/>
          </p:cNvSpPr>
          <p:nvPr>
            <p:ph type="title"/>
          </p:nvPr>
        </p:nvSpPr>
        <p:spPr/>
        <p:txBody>
          <a:bodyPr>
            <a:normAutofit/>
          </a:bodyPr>
          <a:lstStyle/>
          <a:p>
            <a:r>
              <a:rPr lang="pl-PL" sz="2800" b="1" dirty="0"/>
              <a:t>Praca przekładnika przy otwartym obwodzie wtórnym</a:t>
            </a:r>
          </a:p>
        </p:txBody>
      </p:sp>
      <p:sp>
        <p:nvSpPr>
          <p:cNvPr id="3" name="Symbol zastępczy zawartości 2">
            <a:extLst>
              <a:ext uri="{FF2B5EF4-FFF2-40B4-BE49-F238E27FC236}">
                <a16:creationId xmlns:a16="http://schemas.microsoft.com/office/drawing/2014/main" id="{4DC85530-6367-22F1-68B1-FE0B92DF619E}"/>
              </a:ext>
            </a:extLst>
          </p:cNvPr>
          <p:cNvSpPr>
            <a:spLocks noGrp="1"/>
          </p:cNvSpPr>
          <p:nvPr>
            <p:ph type="body" sz="half" idx="2"/>
          </p:nvPr>
        </p:nvSpPr>
        <p:spPr>
          <a:xfrm>
            <a:off x="839788" y="2057400"/>
            <a:ext cx="4189412" cy="3811588"/>
          </a:xfrm>
        </p:spPr>
        <p:txBody>
          <a:bodyPr>
            <a:normAutofit fontScale="77500" lnSpcReduction="20000"/>
          </a:bodyPr>
          <a:lstStyle/>
          <a:p>
            <a:pPr marL="0" indent="0" algn="just">
              <a:buNone/>
            </a:pPr>
            <a:r>
              <a:rPr lang="pl-PL" sz="2200" dirty="0"/>
              <a:t>Normalną pracą przekładnika prądowego jest stan zbliżony do stanu zwarcia. Jeżeli podczas normalnej pracy zostanie otwarty obwód wtórny, to prąd pierwotny staje się prądem jałowym powodującym znaczne nasycenie magnetyczne rdzenia. Powstają wówczas duże straty mocy na prądy wirowe i histerezę. Rdzeń nadmiernie grzeje się, co może spowodować uszkodzenie izolacji. Zwiększony strumień magnesujący ( na skutek braku strumienia rozmagnesowującego ) wywołuje w uzwojeniu wtórnym dużą siłę elektromotoryczną. Grozi to porażeniem obsługi oraz uszkodzeniem izolacji </a:t>
            </a:r>
            <a:r>
              <a:rPr lang="pl-PL" sz="2200" dirty="0" err="1"/>
              <a:t>międzyuzwojeniowej</a:t>
            </a:r>
            <a:r>
              <a:rPr lang="pl-PL" sz="2200" dirty="0"/>
              <a:t> i </a:t>
            </a:r>
            <a:r>
              <a:rPr lang="pl-PL" sz="2200" dirty="0" err="1"/>
              <a:t>międzyzaciskowej</a:t>
            </a:r>
            <a:r>
              <a:rPr lang="pl-PL" sz="2200" dirty="0"/>
              <a:t> uzwojenia wtórnego. Wynika stąd, że praca przekładnika przy otwartym uzwojeniu wtórnym jest niedopuszczalna. </a:t>
            </a:r>
          </a:p>
        </p:txBody>
      </p:sp>
      <p:pic>
        <p:nvPicPr>
          <p:cNvPr id="4" name="Obraz 3">
            <a:extLst>
              <a:ext uri="{FF2B5EF4-FFF2-40B4-BE49-F238E27FC236}">
                <a16:creationId xmlns:a16="http://schemas.microsoft.com/office/drawing/2014/main" id="{C05836BE-F0EB-7158-94BD-154FD16CA980}"/>
              </a:ext>
            </a:extLst>
          </p:cNvPr>
          <p:cNvPicPr>
            <a:picLocks noChangeAspect="1"/>
          </p:cNvPicPr>
          <p:nvPr/>
        </p:nvPicPr>
        <p:blipFill>
          <a:blip r:embed="rId2"/>
          <a:stretch>
            <a:fillRect/>
          </a:stretch>
        </p:blipFill>
        <p:spPr>
          <a:xfrm>
            <a:off x="7493476" y="162832"/>
            <a:ext cx="4218798" cy="518205"/>
          </a:xfrm>
          <a:prstGeom prst="rect">
            <a:avLst/>
          </a:prstGeom>
        </p:spPr>
      </p:pic>
      <p:pic>
        <p:nvPicPr>
          <p:cNvPr id="6" name="Obraz 5" descr="Obraz zawierający na wolnym powietrzu, drzewo, roślina, ogień&#10;&#10;Zawartość wygenerowana przez AI może być niepoprawna.">
            <a:extLst>
              <a:ext uri="{FF2B5EF4-FFF2-40B4-BE49-F238E27FC236}">
                <a16:creationId xmlns:a16="http://schemas.microsoft.com/office/drawing/2014/main" id="{5BB7FE27-9253-2150-C120-29C33CC1B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077" y="1582739"/>
            <a:ext cx="4945598" cy="4286249"/>
          </a:xfrm>
          <a:prstGeom prst="rect">
            <a:avLst/>
          </a:prstGeom>
        </p:spPr>
      </p:pic>
    </p:spTree>
    <p:extLst>
      <p:ext uri="{BB962C8B-B14F-4D97-AF65-F5344CB8AC3E}">
        <p14:creationId xmlns:p14="http://schemas.microsoft.com/office/powerpoint/2010/main" val="351101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767373-6F29-9BEE-D209-554797F0AC8B}"/>
              </a:ext>
            </a:extLst>
          </p:cNvPr>
          <p:cNvSpPr>
            <a:spLocks noGrp="1"/>
          </p:cNvSpPr>
          <p:nvPr>
            <p:ph type="title"/>
          </p:nvPr>
        </p:nvSpPr>
        <p:spPr>
          <a:xfrm>
            <a:off x="838200" y="365125"/>
            <a:ext cx="10515600" cy="1325563"/>
          </a:xfrm>
        </p:spPr>
        <p:txBody>
          <a:bodyPr>
            <a:normAutofit/>
          </a:bodyPr>
          <a:lstStyle/>
          <a:p>
            <a:r>
              <a:rPr lang="pl-PL"/>
              <a:t>Układy przekładników prądowych</a:t>
            </a:r>
          </a:p>
        </p:txBody>
      </p:sp>
      <p:sp>
        <p:nvSpPr>
          <p:cNvPr id="3" name="Symbol zastępczy zawartości 2">
            <a:extLst>
              <a:ext uri="{FF2B5EF4-FFF2-40B4-BE49-F238E27FC236}">
                <a16:creationId xmlns:a16="http://schemas.microsoft.com/office/drawing/2014/main" id="{4B4ED3CC-147A-23B0-27A4-CA21176D3E3C}"/>
              </a:ext>
            </a:extLst>
          </p:cNvPr>
          <p:cNvSpPr>
            <a:spLocks noGrp="1"/>
          </p:cNvSpPr>
          <p:nvPr>
            <p:ph idx="1"/>
          </p:nvPr>
        </p:nvSpPr>
        <p:spPr>
          <a:xfrm>
            <a:off x="838200" y="1825625"/>
            <a:ext cx="10515600" cy="4351338"/>
          </a:xfrm>
        </p:spPr>
        <p:txBody>
          <a:bodyPr>
            <a:normAutofit fontScale="92500" lnSpcReduction="10000"/>
          </a:bodyPr>
          <a:lstStyle/>
          <a:p>
            <a:pPr marL="0" indent="0" algn="just">
              <a:buNone/>
            </a:pPr>
            <a:r>
              <a:rPr lang="pl-PL" sz="2400" dirty="0"/>
              <a:t>W układach pomiarowych i zabezpieczeniowych sieci trójfazowych rzadko się zdarza, aby przekładniki prądowe występowały pojedynczo.  zwykle występują razem dwa lub trzy przekładniki połączone w pewien układ. Łączenie w układ nie ma na celu zmniejszenie liczby przewodów łączących przekładniki z odbiornikami lub pomiar dwóch lub trzech prądów wtórnych przekładników jednym amperomierzem. </a:t>
            </a:r>
          </a:p>
          <a:p>
            <a:pPr marL="0" indent="0" algn="just">
              <a:buNone/>
            </a:pPr>
            <a:r>
              <a:rPr lang="pl-PL" sz="2400" dirty="0"/>
              <a:t>Do najczęściej stosowanych układów przekładników prądowych należą układy:</a:t>
            </a:r>
          </a:p>
          <a:p>
            <a:pPr marL="0" indent="0" algn="just">
              <a:buNone/>
            </a:pPr>
            <a:r>
              <a:rPr lang="pl-PL" sz="2400" dirty="0"/>
              <a:t>               -            gwiazdowy trzech przekładników</a:t>
            </a:r>
          </a:p>
          <a:p>
            <a:pPr marL="0" indent="0" algn="just">
              <a:buNone/>
            </a:pPr>
            <a:r>
              <a:rPr lang="pl-PL" sz="2400" dirty="0"/>
              <a:t>               -	niepełnej gwiazdy;</a:t>
            </a:r>
          </a:p>
          <a:p>
            <a:pPr marL="0" indent="0" algn="just">
              <a:buNone/>
            </a:pPr>
            <a:r>
              <a:rPr lang="pl-PL" sz="2400" dirty="0"/>
              <a:t>               -	</a:t>
            </a:r>
            <a:r>
              <a:rPr lang="pl-PL" sz="2400" dirty="0" err="1"/>
              <a:t>Holmgreena</a:t>
            </a:r>
            <a:r>
              <a:rPr lang="pl-PL" sz="2400" dirty="0"/>
              <a:t>;</a:t>
            </a:r>
          </a:p>
          <a:p>
            <a:pPr marL="0" indent="0" algn="just">
              <a:buNone/>
            </a:pPr>
            <a:r>
              <a:rPr lang="pl-PL" sz="2400" dirty="0"/>
              <a:t>               -	trójkątny;</a:t>
            </a:r>
          </a:p>
          <a:p>
            <a:pPr marL="0" indent="0" algn="just">
              <a:buNone/>
            </a:pPr>
            <a:r>
              <a:rPr lang="pl-PL" sz="2400" dirty="0"/>
              <a:t>               -	krzyżowy;</a:t>
            </a:r>
          </a:p>
          <a:p>
            <a:pPr marL="0" indent="0" algn="just">
              <a:buNone/>
            </a:pPr>
            <a:r>
              <a:rPr lang="pl-PL" sz="2400" dirty="0"/>
              <a:t>               -	różnicowy;</a:t>
            </a:r>
          </a:p>
          <a:p>
            <a:endParaRPr lang="pl-PL" dirty="0"/>
          </a:p>
        </p:txBody>
      </p:sp>
      <p:pic>
        <p:nvPicPr>
          <p:cNvPr id="4" name="Obraz 3">
            <a:extLst>
              <a:ext uri="{FF2B5EF4-FFF2-40B4-BE49-F238E27FC236}">
                <a16:creationId xmlns:a16="http://schemas.microsoft.com/office/drawing/2014/main" id="{E9C9820B-BD56-E510-9FD3-BAC97CF5F9F5}"/>
              </a:ext>
            </a:extLst>
          </p:cNvPr>
          <p:cNvPicPr>
            <a:picLocks noChangeAspect="1"/>
          </p:cNvPicPr>
          <p:nvPr/>
        </p:nvPicPr>
        <p:blipFill>
          <a:blip r:embed="rId2"/>
          <a:stretch>
            <a:fillRect/>
          </a:stretch>
        </p:blipFill>
        <p:spPr>
          <a:xfrm>
            <a:off x="7533669" y="230188"/>
            <a:ext cx="4218798" cy="518205"/>
          </a:xfrm>
          <a:prstGeom prst="rect">
            <a:avLst/>
          </a:prstGeom>
        </p:spPr>
      </p:pic>
    </p:spTree>
    <p:extLst>
      <p:ext uri="{BB962C8B-B14F-4D97-AF65-F5344CB8AC3E}">
        <p14:creationId xmlns:p14="http://schemas.microsoft.com/office/powerpoint/2010/main" val="333691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Symbol zastępczy obrazu 7" descr="Obraz zawierający tekst, zrzut ekranu, diagram, Czcionka&#10;&#10;Zawartość wygenerowana przez AI może być niepoprawna.">
            <a:extLst>
              <a:ext uri="{FF2B5EF4-FFF2-40B4-BE49-F238E27FC236}">
                <a16:creationId xmlns:a16="http://schemas.microsoft.com/office/drawing/2014/main" id="{EC025498-F459-3ACE-A2F5-663C181D006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r="2204"/>
          <a:stretch>
            <a:fillRect/>
          </a:stretch>
        </p:blipFill>
        <p:spPr>
          <a:xfrm>
            <a:off x="753636" y="1112674"/>
            <a:ext cx="10684728" cy="5745326"/>
          </a:xfrm>
          <a:prstGeom prst="rect">
            <a:avLst/>
          </a:prstGeom>
        </p:spPr>
      </p:pic>
      <p:pic>
        <p:nvPicPr>
          <p:cNvPr id="9" name="Obraz 8">
            <a:extLst>
              <a:ext uri="{FF2B5EF4-FFF2-40B4-BE49-F238E27FC236}">
                <a16:creationId xmlns:a16="http://schemas.microsoft.com/office/drawing/2014/main" id="{B927A0DC-5684-58F6-3AEE-C6A604BD5C4D}"/>
              </a:ext>
            </a:extLst>
          </p:cNvPr>
          <p:cNvPicPr>
            <a:picLocks noChangeAspect="1"/>
          </p:cNvPicPr>
          <p:nvPr/>
        </p:nvPicPr>
        <p:blipFill>
          <a:blip r:embed="rId3"/>
          <a:stretch>
            <a:fillRect/>
          </a:stretch>
        </p:blipFill>
        <p:spPr>
          <a:xfrm>
            <a:off x="7538693" y="297235"/>
            <a:ext cx="4218798" cy="518205"/>
          </a:xfrm>
          <a:prstGeom prst="rect">
            <a:avLst/>
          </a:prstGeom>
        </p:spPr>
      </p:pic>
    </p:spTree>
    <p:extLst>
      <p:ext uri="{BB962C8B-B14F-4D97-AF65-F5344CB8AC3E}">
        <p14:creationId xmlns:p14="http://schemas.microsoft.com/office/powerpoint/2010/main" val="250617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8BC36D-A26B-E2C4-6259-979AFD439992}"/>
              </a:ext>
            </a:extLst>
          </p:cNvPr>
          <p:cNvSpPr>
            <a:spLocks noGrp="1"/>
          </p:cNvSpPr>
          <p:nvPr>
            <p:ph type="title"/>
          </p:nvPr>
        </p:nvSpPr>
        <p:spPr>
          <a:xfrm>
            <a:off x="838200" y="365125"/>
            <a:ext cx="10515600" cy="473075"/>
          </a:xfrm>
        </p:spPr>
        <p:txBody>
          <a:bodyPr>
            <a:noAutofit/>
          </a:bodyPr>
          <a:lstStyle/>
          <a:p>
            <a:r>
              <a:rPr lang="pl-PL" sz="2800" b="1"/>
              <a:t>Przekładniki prądowe</a:t>
            </a:r>
            <a:endParaRPr lang="pl-PL" sz="2800" b="1" dirty="0"/>
          </a:p>
        </p:txBody>
      </p:sp>
      <p:sp>
        <p:nvSpPr>
          <p:cNvPr id="3" name="Symbol zastępczy zawartości 2">
            <a:extLst>
              <a:ext uri="{FF2B5EF4-FFF2-40B4-BE49-F238E27FC236}">
                <a16:creationId xmlns:a16="http://schemas.microsoft.com/office/drawing/2014/main" id="{E4C0C57F-DE02-C5A0-C5E3-762F56D33599}"/>
              </a:ext>
            </a:extLst>
          </p:cNvPr>
          <p:cNvSpPr>
            <a:spLocks noGrp="1"/>
          </p:cNvSpPr>
          <p:nvPr>
            <p:ph idx="1"/>
          </p:nvPr>
        </p:nvSpPr>
        <p:spPr>
          <a:xfrm>
            <a:off x="838200" y="838200"/>
            <a:ext cx="10515600" cy="5219855"/>
          </a:xfrm>
        </p:spPr>
        <p:txBody>
          <a:bodyPr anchor="ctr">
            <a:noAutofit/>
          </a:bodyPr>
          <a:lstStyle/>
          <a:p>
            <a:pPr marL="0" indent="0" algn="just">
              <a:buNone/>
            </a:pPr>
            <a:r>
              <a:rPr lang="pl-PL" sz="1600"/>
              <a:t>Przekładnikiem prądowym prądu zmiennego nazywa się transformator przeznaczony do zasilania obwodów prądowych elektrycznych przyrządów pomiarowych oraz przekaźników.</a:t>
            </a:r>
          </a:p>
          <a:p>
            <a:pPr marL="0" indent="0" algn="just">
              <a:buNone/>
            </a:pPr>
            <a:r>
              <a:rPr lang="pl-PL" sz="1600"/>
              <a:t>Przekładnik prądowy ma dwa uzwojenia, pierwotne i wtórne, nawinięte na wspólnym rdzeniu.</a:t>
            </a:r>
          </a:p>
          <a:p>
            <a:pPr marL="0" indent="0" algn="just">
              <a:buNone/>
            </a:pPr>
            <a:r>
              <a:rPr lang="pl-PL" sz="1600"/>
              <a:t>Uzwojenie pierwotne włącza się szeregowo do kontrolowanego obwodu prądowego, a uzwojenie wtórne służy do zasilania obwodów prądowych przyrządów pomiarowych i przekaźników.</a:t>
            </a:r>
          </a:p>
          <a:p>
            <a:pPr marL="0" indent="0" algn="just">
              <a:buNone/>
            </a:pPr>
            <a:r>
              <a:rPr lang="pl-PL" sz="1600"/>
              <a:t>W układach pomiarowych przekładniki spełniają następujące zadania:</a:t>
            </a:r>
          </a:p>
          <a:p>
            <a:pPr marL="0" indent="0" algn="just">
              <a:buNone/>
            </a:pPr>
            <a:endParaRPr lang="pl-PL" sz="1600"/>
          </a:p>
          <a:p>
            <a:pPr marL="0" indent="0" algn="just">
              <a:buNone/>
            </a:pPr>
            <a:endParaRPr lang="pl-PL" sz="1600"/>
          </a:p>
          <a:p>
            <a:pPr marL="0" indent="0" algn="just">
              <a:buNone/>
            </a:pPr>
            <a:endParaRPr lang="pl-PL" sz="1600"/>
          </a:p>
          <a:p>
            <a:pPr marL="0" indent="0" algn="just">
              <a:buNone/>
            </a:pPr>
            <a:r>
              <a:rPr lang="pl-PL" sz="1600"/>
              <a:t>-     </a:t>
            </a:r>
            <a:r>
              <a:rPr lang="pl-PL" sz="1600" b="1"/>
              <a:t>umożliwiają pomiary za pomocą mierników o niewielkim zakresie</a:t>
            </a:r>
            <a:r>
              <a:rPr lang="pl-PL" sz="1600"/>
              <a:t>,</a:t>
            </a:r>
          </a:p>
          <a:p>
            <a:pPr marL="0" indent="0" algn="just">
              <a:buNone/>
            </a:pPr>
            <a:r>
              <a:rPr lang="pl-PL" sz="1600"/>
              <a:t>-     </a:t>
            </a:r>
            <a:r>
              <a:rPr lang="pl-PL" sz="1600" b="1"/>
              <a:t>oddzielają galwanicznie przyrządy od obwodu kontrolowanego</a:t>
            </a:r>
            <a:r>
              <a:rPr lang="pl-PL" sz="1600"/>
              <a:t>,</a:t>
            </a:r>
          </a:p>
          <a:p>
            <a:pPr algn="just">
              <a:buFontTx/>
              <a:buChar char="-"/>
            </a:pPr>
            <a:r>
              <a:rPr lang="pl-PL" sz="1600"/>
              <a:t>  </a:t>
            </a:r>
            <a:r>
              <a:rPr lang="pl-PL" sz="1600" b="1"/>
              <a:t>umożliwiają umieszczenie przyrządów w dużej odległości od obwodu kontrolowanego, co zabezpiecza      </a:t>
            </a:r>
          </a:p>
          <a:p>
            <a:pPr marL="0" indent="0" algn="just">
              <a:buNone/>
            </a:pPr>
            <a:r>
              <a:rPr lang="pl-PL" sz="1600" b="1"/>
              <a:t>       przyrządy od wpływu pól magnetycznych tegoż obwodu</a:t>
            </a:r>
            <a:r>
              <a:rPr lang="pl-PL" sz="1600"/>
              <a:t>.</a:t>
            </a:r>
          </a:p>
          <a:p>
            <a:pPr algn="just">
              <a:buFontTx/>
              <a:buChar char="-"/>
            </a:pPr>
            <a:endParaRPr lang="pl-PL" sz="1600"/>
          </a:p>
          <a:p>
            <a:pPr marL="0" indent="0" algn="just">
              <a:buNone/>
            </a:pPr>
            <a:r>
              <a:rPr lang="pl-PL" sz="1600"/>
              <a:t>Obydwa uzwojenia przekładnika wykonane są z izolowanego przewodu miedzianego. Przekroje przewodów zależą od prądu na jaki przekładnik został zbudowany. Prądy pierwotne i wtórne są znormalizowane (PN-63/E-06500). Przykładowe prądy pierwotne i wtórne dla przekładników o uzwojeniu pierwotnym nieprzełączalnym podane są w tabeli</a:t>
            </a:r>
            <a:endParaRPr lang="pl-PL" sz="1600" dirty="0"/>
          </a:p>
        </p:txBody>
      </p:sp>
      <p:pic>
        <p:nvPicPr>
          <p:cNvPr id="4" name="Obraz 3">
            <a:extLst>
              <a:ext uri="{FF2B5EF4-FFF2-40B4-BE49-F238E27FC236}">
                <a16:creationId xmlns:a16="http://schemas.microsoft.com/office/drawing/2014/main" id="{D947E00F-B6FE-F33E-69A3-1C6498C4C559}"/>
              </a:ext>
            </a:extLst>
          </p:cNvPr>
          <p:cNvPicPr>
            <a:picLocks noChangeAspect="1"/>
          </p:cNvPicPr>
          <p:nvPr/>
        </p:nvPicPr>
        <p:blipFill>
          <a:blip r:embed="rId2"/>
          <a:stretch>
            <a:fillRect/>
          </a:stretch>
        </p:blipFill>
        <p:spPr>
          <a:xfrm>
            <a:off x="7673591" y="313331"/>
            <a:ext cx="4218798" cy="518205"/>
          </a:xfrm>
          <a:prstGeom prst="rect">
            <a:avLst/>
          </a:prstGeom>
        </p:spPr>
      </p:pic>
      <p:pic>
        <p:nvPicPr>
          <p:cNvPr id="5" name="Obraz 4">
            <a:extLst>
              <a:ext uri="{FF2B5EF4-FFF2-40B4-BE49-F238E27FC236}">
                <a16:creationId xmlns:a16="http://schemas.microsoft.com/office/drawing/2014/main" id="{104F067C-84AE-9FD5-5CB8-84C629B9320F}"/>
              </a:ext>
            </a:extLst>
          </p:cNvPr>
          <p:cNvPicPr>
            <a:picLocks noChangeAspect="1"/>
          </p:cNvPicPr>
          <p:nvPr/>
        </p:nvPicPr>
        <p:blipFill>
          <a:blip r:embed="rId3"/>
          <a:stretch>
            <a:fillRect/>
          </a:stretch>
        </p:blipFill>
        <p:spPr>
          <a:xfrm>
            <a:off x="7226275" y="2318251"/>
            <a:ext cx="4218798" cy="1831718"/>
          </a:xfrm>
          <a:prstGeom prst="rect">
            <a:avLst/>
          </a:prstGeom>
        </p:spPr>
      </p:pic>
    </p:spTree>
    <p:extLst>
      <p:ext uri="{BB962C8B-B14F-4D97-AF65-F5344CB8AC3E}">
        <p14:creationId xmlns:p14="http://schemas.microsoft.com/office/powerpoint/2010/main" val="2651006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ECD912-8EBD-7305-B68E-707574CC7715}"/>
              </a:ext>
            </a:extLst>
          </p:cNvPr>
          <p:cNvSpPr>
            <a:spLocks noGrp="1"/>
          </p:cNvSpPr>
          <p:nvPr>
            <p:ph type="title"/>
          </p:nvPr>
        </p:nvSpPr>
        <p:spPr>
          <a:xfrm>
            <a:off x="838200" y="365125"/>
            <a:ext cx="10515600" cy="470617"/>
          </a:xfrm>
        </p:spPr>
        <p:txBody>
          <a:bodyPr>
            <a:normAutofit/>
          </a:bodyPr>
          <a:lstStyle/>
          <a:p>
            <a:r>
              <a:rPr lang="pl-PL" sz="2400" dirty="0"/>
              <a:t>Układ gwiazdowy trzech przekładników</a:t>
            </a:r>
          </a:p>
        </p:txBody>
      </p:sp>
      <p:sp>
        <p:nvSpPr>
          <p:cNvPr id="7" name="pole tekstowe 6">
            <a:extLst>
              <a:ext uri="{FF2B5EF4-FFF2-40B4-BE49-F238E27FC236}">
                <a16:creationId xmlns:a16="http://schemas.microsoft.com/office/drawing/2014/main" id="{268AA572-2F6F-C1EE-7067-7EDA98F3BA7F}"/>
              </a:ext>
            </a:extLst>
          </p:cNvPr>
          <p:cNvSpPr txBox="1"/>
          <p:nvPr/>
        </p:nvSpPr>
        <p:spPr>
          <a:xfrm>
            <a:off x="618595" y="1313528"/>
            <a:ext cx="11219444" cy="1138773"/>
          </a:xfrm>
          <a:prstGeom prst="rect">
            <a:avLst/>
          </a:prstGeom>
          <a:noFill/>
        </p:spPr>
        <p:txBody>
          <a:bodyPr wrap="square">
            <a:spAutoFit/>
          </a:bodyPr>
          <a:lstStyle/>
          <a:p>
            <a:pPr algn="just"/>
            <a:r>
              <a:rPr lang="pl-PL" sz="2200" dirty="0"/>
              <a:t>Układ gwiazdowy  należy do rozpowszechnionych układów. Stosowany jest do zasilania przekaźników nadprądowych, odległościowych i kierunkowych, w układach zabezpieczeń elektroenergetycznych</a:t>
            </a:r>
            <a:r>
              <a:rPr lang="pl-PL" sz="2400" dirty="0"/>
              <a:t>.</a:t>
            </a:r>
          </a:p>
        </p:txBody>
      </p:sp>
      <p:sp>
        <p:nvSpPr>
          <p:cNvPr id="9" name="pole tekstowe 8">
            <a:extLst>
              <a:ext uri="{FF2B5EF4-FFF2-40B4-BE49-F238E27FC236}">
                <a16:creationId xmlns:a16="http://schemas.microsoft.com/office/drawing/2014/main" id="{C339A844-6C12-5781-EA07-958867CB0A5B}"/>
              </a:ext>
            </a:extLst>
          </p:cNvPr>
          <p:cNvSpPr txBox="1"/>
          <p:nvPr/>
        </p:nvSpPr>
        <p:spPr>
          <a:xfrm>
            <a:off x="3317685" y="5758505"/>
            <a:ext cx="6096000" cy="369332"/>
          </a:xfrm>
          <a:prstGeom prst="rect">
            <a:avLst/>
          </a:prstGeom>
          <a:noFill/>
        </p:spPr>
        <p:txBody>
          <a:bodyPr wrap="square">
            <a:spAutoFit/>
          </a:bodyPr>
          <a:lstStyle/>
          <a:p>
            <a:r>
              <a:rPr lang="pl-PL" dirty="0"/>
              <a:t>Układ gwiazdowy trzech przekładników prądowych</a:t>
            </a:r>
          </a:p>
        </p:txBody>
      </p:sp>
      <p:pic>
        <p:nvPicPr>
          <p:cNvPr id="3" name="Obraz 2">
            <a:extLst>
              <a:ext uri="{FF2B5EF4-FFF2-40B4-BE49-F238E27FC236}">
                <a16:creationId xmlns:a16="http://schemas.microsoft.com/office/drawing/2014/main" id="{415D06BB-DD09-5B1B-4606-9CE160B79B30}"/>
              </a:ext>
            </a:extLst>
          </p:cNvPr>
          <p:cNvPicPr>
            <a:picLocks noChangeAspect="1"/>
          </p:cNvPicPr>
          <p:nvPr/>
        </p:nvPicPr>
        <p:blipFill>
          <a:blip r:embed="rId2"/>
          <a:stretch>
            <a:fillRect/>
          </a:stretch>
        </p:blipFill>
        <p:spPr>
          <a:xfrm>
            <a:off x="7694442" y="106022"/>
            <a:ext cx="4218798" cy="518205"/>
          </a:xfrm>
          <a:prstGeom prst="rect">
            <a:avLst/>
          </a:prstGeom>
        </p:spPr>
      </p:pic>
      <p:pic>
        <p:nvPicPr>
          <p:cNvPr id="10" name="Symbol zastępczy zawartości 9">
            <a:extLst>
              <a:ext uri="{FF2B5EF4-FFF2-40B4-BE49-F238E27FC236}">
                <a16:creationId xmlns:a16="http://schemas.microsoft.com/office/drawing/2014/main" id="{0BF55A90-72E0-836E-9243-42CBCBABDA11}"/>
              </a:ext>
            </a:extLst>
          </p:cNvPr>
          <p:cNvPicPr>
            <a:picLocks noGrp="1" noChangeAspect="1"/>
          </p:cNvPicPr>
          <p:nvPr>
            <p:ph idx="1"/>
          </p:nvPr>
        </p:nvPicPr>
        <p:blipFill>
          <a:blip r:embed="rId3"/>
          <a:stretch>
            <a:fillRect/>
          </a:stretch>
        </p:blipFill>
        <p:spPr>
          <a:xfrm>
            <a:off x="4633708" y="2672371"/>
            <a:ext cx="2924583" cy="2657846"/>
          </a:xfrm>
          <a:prstGeom prst="rect">
            <a:avLst/>
          </a:prstGeom>
        </p:spPr>
      </p:pic>
    </p:spTree>
    <p:extLst>
      <p:ext uri="{BB962C8B-B14F-4D97-AF65-F5344CB8AC3E}">
        <p14:creationId xmlns:p14="http://schemas.microsoft.com/office/powerpoint/2010/main" val="31427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7B5891-DED5-FEE0-3DED-7051A701157B}"/>
              </a:ext>
            </a:extLst>
          </p:cNvPr>
          <p:cNvSpPr>
            <a:spLocks noGrp="1"/>
          </p:cNvSpPr>
          <p:nvPr>
            <p:ph type="title"/>
          </p:nvPr>
        </p:nvSpPr>
        <p:spPr>
          <a:xfrm>
            <a:off x="838200" y="365125"/>
            <a:ext cx="10515600" cy="618101"/>
          </a:xfrm>
        </p:spPr>
        <p:txBody>
          <a:bodyPr anchor="t">
            <a:normAutofit fontScale="90000"/>
          </a:bodyPr>
          <a:lstStyle/>
          <a:p>
            <a:r>
              <a:rPr lang="pl-PL" dirty="0"/>
              <a:t>Układ </a:t>
            </a:r>
            <a:r>
              <a:rPr lang="pl-PL" dirty="0" err="1"/>
              <a:t>Holmgreena</a:t>
            </a:r>
            <a:r>
              <a:rPr lang="pl-PL" dirty="0"/>
              <a:t> </a:t>
            </a:r>
            <a:br>
              <a:rPr lang="pl-PL" dirty="0"/>
            </a:br>
            <a:endParaRPr lang="pl-PL" dirty="0"/>
          </a:p>
        </p:txBody>
      </p:sp>
      <p:sp>
        <p:nvSpPr>
          <p:cNvPr id="3" name="Symbol zastępczy zawartości 2">
            <a:extLst>
              <a:ext uri="{FF2B5EF4-FFF2-40B4-BE49-F238E27FC236}">
                <a16:creationId xmlns:a16="http://schemas.microsoft.com/office/drawing/2014/main" id="{7A6990A4-27C3-22E4-61B5-2C4E98FDBC96}"/>
              </a:ext>
            </a:extLst>
          </p:cNvPr>
          <p:cNvSpPr>
            <a:spLocks noGrp="1"/>
          </p:cNvSpPr>
          <p:nvPr>
            <p:ph idx="1"/>
          </p:nvPr>
        </p:nvSpPr>
        <p:spPr>
          <a:xfrm>
            <a:off x="838200" y="1084285"/>
            <a:ext cx="10515600" cy="5289323"/>
          </a:xfrm>
        </p:spPr>
        <p:txBody>
          <a:bodyPr>
            <a:normAutofit/>
          </a:bodyPr>
          <a:lstStyle/>
          <a:p>
            <a:pPr marL="0" indent="0" algn="just">
              <a:buNone/>
            </a:pPr>
            <a:r>
              <a:rPr lang="pl-PL" sz="2200" dirty="0"/>
              <a:t>Pewną odmianą układu gwiazdowego jest układ </a:t>
            </a:r>
            <a:r>
              <a:rPr lang="pl-PL" sz="2200" dirty="0" err="1"/>
              <a:t>Holmgreena</a:t>
            </a:r>
            <a:r>
              <a:rPr lang="pl-PL" sz="2200" dirty="0"/>
              <a:t> zwany filtrem składowych zerowych (rys. 4.5). Układ ten służy prawie wyłącznie do zasilania przekaźników ziemnozwarciowych. Prąd w odbiorniku ( przekaźniku ) jest sumą geometryczną prądów wtórnych. </a:t>
            </a:r>
          </a:p>
          <a:p>
            <a:pPr marL="0" indent="0" algn="just">
              <a:buNone/>
            </a:pPr>
            <a:r>
              <a:rPr lang="pl-PL" sz="2200" dirty="0"/>
              <a:t>                         </a:t>
            </a:r>
            <a:r>
              <a:rPr lang="pl-PL" sz="2200" dirty="0" err="1"/>
              <a:t>Îp</a:t>
            </a:r>
            <a:r>
              <a:rPr lang="pl-PL" sz="2200" dirty="0"/>
              <a:t> = Î2A + Î2B + Î2C</a:t>
            </a:r>
          </a:p>
          <a:p>
            <a:endParaRPr lang="pl-PL" dirty="0"/>
          </a:p>
        </p:txBody>
      </p:sp>
      <p:sp>
        <p:nvSpPr>
          <p:cNvPr id="13" name="pole tekstowe 12">
            <a:extLst>
              <a:ext uri="{FF2B5EF4-FFF2-40B4-BE49-F238E27FC236}">
                <a16:creationId xmlns:a16="http://schemas.microsoft.com/office/drawing/2014/main" id="{8E34FA2B-7D73-C08C-F5D9-005EDCC0EA5F}"/>
              </a:ext>
            </a:extLst>
          </p:cNvPr>
          <p:cNvSpPr txBox="1"/>
          <p:nvPr/>
        </p:nvSpPr>
        <p:spPr>
          <a:xfrm>
            <a:off x="838200" y="5450549"/>
            <a:ext cx="10439400" cy="769441"/>
          </a:xfrm>
          <a:prstGeom prst="rect">
            <a:avLst/>
          </a:prstGeom>
          <a:noFill/>
        </p:spPr>
        <p:txBody>
          <a:bodyPr wrap="square">
            <a:spAutoFit/>
          </a:bodyPr>
          <a:lstStyle/>
          <a:p>
            <a:r>
              <a:rPr lang="pl-PL" sz="2200" dirty="0">
                <a:solidFill>
                  <a:srgbClr val="000000"/>
                </a:solidFill>
                <a:effectLst/>
                <a:latin typeface="Times New Roman" panose="02020603050405020304" pitchFamily="18" charset="0"/>
                <a:ea typeface="Times New Roman" panose="02020603050405020304" pitchFamily="18" charset="0"/>
              </a:rPr>
              <a:t>Układ przedstawiony na rys. różni się tylko od układu gwiazdowego ilością włączonych odbiorników - cewek prądowych przekaźników</a:t>
            </a:r>
            <a:endParaRPr lang="pl-PL" sz="2200" dirty="0"/>
          </a:p>
        </p:txBody>
      </p:sp>
      <p:pic>
        <p:nvPicPr>
          <p:cNvPr id="5" name="Obraz 4">
            <a:extLst>
              <a:ext uri="{FF2B5EF4-FFF2-40B4-BE49-F238E27FC236}">
                <a16:creationId xmlns:a16="http://schemas.microsoft.com/office/drawing/2014/main" id="{CF9AE7A7-8191-7E8B-1D7E-87A85020DFE7}"/>
              </a:ext>
            </a:extLst>
          </p:cNvPr>
          <p:cNvPicPr>
            <a:picLocks noChangeAspect="1"/>
          </p:cNvPicPr>
          <p:nvPr/>
        </p:nvPicPr>
        <p:blipFill>
          <a:blip r:embed="rId3"/>
          <a:stretch>
            <a:fillRect/>
          </a:stretch>
        </p:blipFill>
        <p:spPr>
          <a:xfrm>
            <a:off x="7654250" y="155970"/>
            <a:ext cx="4218798" cy="518205"/>
          </a:xfrm>
          <a:prstGeom prst="rect">
            <a:avLst/>
          </a:prstGeom>
        </p:spPr>
      </p:pic>
      <p:pic>
        <p:nvPicPr>
          <p:cNvPr id="9" name="Obraz 8">
            <a:extLst>
              <a:ext uri="{FF2B5EF4-FFF2-40B4-BE49-F238E27FC236}">
                <a16:creationId xmlns:a16="http://schemas.microsoft.com/office/drawing/2014/main" id="{F52740B1-DBB6-A183-3AC7-86347D69B347}"/>
              </a:ext>
            </a:extLst>
          </p:cNvPr>
          <p:cNvPicPr>
            <a:picLocks noChangeAspect="1"/>
          </p:cNvPicPr>
          <p:nvPr/>
        </p:nvPicPr>
        <p:blipFill>
          <a:blip r:embed="rId4"/>
          <a:stretch>
            <a:fillRect/>
          </a:stretch>
        </p:blipFill>
        <p:spPr>
          <a:xfrm>
            <a:off x="5134021" y="2319232"/>
            <a:ext cx="3976451" cy="2819427"/>
          </a:xfrm>
          <a:prstGeom prst="rect">
            <a:avLst/>
          </a:prstGeom>
        </p:spPr>
      </p:pic>
    </p:spTree>
    <p:extLst>
      <p:ext uri="{BB962C8B-B14F-4D97-AF65-F5344CB8AC3E}">
        <p14:creationId xmlns:p14="http://schemas.microsoft.com/office/powerpoint/2010/main" val="38138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C4B9DE-3CB5-644B-75BB-9F569E2AA6E1}"/>
              </a:ext>
            </a:extLst>
          </p:cNvPr>
          <p:cNvSpPr>
            <a:spLocks noGrp="1"/>
          </p:cNvSpPr>
          <p:nvPr>
            <p:ph type="title"/>
          </p:nvPr>
        </p:nvSpPr>
        <p:spPr>
          <a:xfrm>
            <a:off x="838200" y="365126"/>
            <a:ext cx="10515600" cy="431288"/>
          </a:xfrm>
        </p:spPr>
        <p:txBody>
          <a:bodyPr>
            <a:noAutofit/>
          </a:bodyPr>
          <a:lstStyle/>
          <a:p>
            <a:r>
              <a:rPr lang="pl-PL" sz="2800" dirty="0"/>
              <a:t>Układ niepełnej gwiazdy</a:t>
            </a:r>
          </a:p>
        </p:txBody>
      </p:sp>
      <p:sp>
        <p:nvSpPr>
          <p:cNvPr id="3" name="Symbol zastępczy zawartości 2">
            <a:extLst>
              <a:ext uri="{FF2B5EF4-FFF2-40B4-BE49-F238E27FC236}">
                <a16:creationId xmlns:a16="http://schemas.microsoft.com/office/drawing/2014/main" id="{8D783EBB-F38A-0753-115B-A73919DA50D3}"/>
              </a:ext>
            </a:extLst>
          </p:cNvPr>
          <p:cNvSpPr>
            <a:spLocks noGrp="1"/>
          </p:cNvSpPr>
          <p:nvPr>
            <p:ph idx="1"/>
          </p:nvPr>
        </p:nvSpPr>
        <p:spPr>
          <a:xfrm>
            <a:off x="838200" y="796414"/>
            <a:ext cx="10515600" cy="5889521"/>
          </a:xfrm>
        </p:spPr>
        <p:txBody>
          <a:bodyPr>
            <a:normAutofit fontScale="92500" lnSpcReduction="20000"/>
          </a:bodyPr>
          <a:lstStyle/>
          <a:p>
            <a:pPr marL="0" indent="0">
              <a:buNone/>
            </a:pPr>
            <a:r>
              <a:rPr lang="pl-PL" sz="2600" dirty="0"/>
              <a:t>Uproszczonym układem gwiazdowym jest układ niepełnej gwiazdy zwany również układem V. ( rys. 4.6). Stosowany jest głównie w celach pomiarowych. Umożliwia włączenie do układu trójfazowego dwusystemowego watomierza lub licznika. </a:t>
            </a:r>
          </a:p>
          <a:p>
            <a:pPr marL="0" indent="0">
              <a:buNone/>
            </a:pPr>
            <a:endParaRPr lang="pl-PL" sz="2600" dirty="0"/>
          </a:p>
          <a:p>
            <a:pPr marL="0" indent="0">
              <a:buNone/>
            </a:pPr>
            <a:endParaRPr lang="pl-PL" sz="2600" dirty="0"/>
          </a:p>
          <a:p>
            <a:pPr marL="0" indent="0">
              <a:buNone/>
            </a:pPr>
            <a:endParaRPr lang="pl-PL" sz="26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600" dirty="0"/>
          </a:p>
          <a:p>
            <a:pPr marL="0" indent="0">
              <a:buNone/>
            </a:pPr>
            <a:endParaRPr lang="pl-PL" sz="2600" dirty="0"/>
          </a:p>
          <a:p>
            <a:pPr marL="0" indent="0">
              <a:buNone/>
            </a:pPr>
            <a:r>
              <a:rPr lang="pl-PL" sz="2600" dirty="0"/>
              <a:t>Amperomierze włączone do obwodów przekładników wskazują prądy w przewodach A i C zaś umieszczony w przewodzie powrotnym w normalnych warunkach pracy, wskazuje wartość prądu w fazie B. Zachodzi bowiem zależność: </a:t>
            </a:r>
          </a:p>
          <a:p>
            <a:pPr marL="0" indent="0">
              <a:buNone/>
            </a:pPr>
            <a:r>
              <a:rPr lang="pl-PL" sz="2600" dirty="0"/>
              <a:t>                                             Î = Î2A + Î2C  =  - Î2B</a:t>
            </a:r>
          </a:p>
          <a:p>
            <a:pPr marL="0" indent="0">
              <a:buNone/>
            </a:pPr>
            <a:endParaRPr lang="pl-PL" sz="2600" dirty="0"/>
          </a:p>
          <a:p>
            <a:pPr marL="0" indent="0">
              <a:buNone/>
            </a:pPr>
            <a:endParaRPr lang="pl-PL" sz="2400" dirty="0"/>
          </a:p>
          <a:p>
            <a:pPr marL="0" indent="0">
              <a:buNone/>
            </a:pPr>
            <a:endParaRPr lang="pl-PL" sz="2400" dirty="0"/>
          </a:p>
          <a:p>
            <a:endParaRPr lang="pl-PL" dirty="0"/>
          </a:p>
        </p:txBody>
      </p:sp>
      <p:pic>
        <p:nvPicPr>
          <p:cNvPr id="5" name="Obraz 4">
            <a:extLst>
              <a:ext uri="{FF2B5EF4-FFF2-40B4-BE49-F238E27FC236}">
                <a16:creationId xmlns:a16="http://schemas.microsoft.com/office/drawing/2014/main" id="{95906C5E-4011-CBA8-9762-F5827B69926C}"/>
              </a:ext>
            </a:extLst>
          </p:cNvPr>
          <p:cNvPicPr>
            <a:picLocks noChangeAspect="1"/>
          </p:cNvPicPr>
          <p:nvPr/>
        </p:nvPicPr>
        <p:blipFill>
          <a:blip r:embed="rId2"/>
          <a:stretch>
            <a:fillRect/>
          </a:stretch>
        </p:blipFill>
        <p:spPr>
          <a:xfrm>
            <a:off x="7825071" y="62565"/>
            <a:ext cx="4218798" cy="518205"/>
          </a:xfrm>
          <a:prstGeom prst="rect">
            <a:avLst/>
          </a:prstGeom>
        </p:spPr>
      </p:pic>
      <p:pic>
        <p:nvPicPr>
          <p:cNvPr id="7" name="Obraz 6">
            <a:extLst>
              <a:ext uri="{FF2B5EF4-FFF2-40B4-BE49-F238E27FC236}">
                <a16:creationId xmlns:a16="http://schemas.microsoft.com/office/drawing/2014/main" id="{93D972C3-8ADE-5706-827D-9B1E89596520}"/>
              </a:ext>
            </a:extLst>
          </p:cNvPr>
          <p:cNvPicPr>
            <a:picLocks noChangeAspect="1"/>
          </p:cNvPicPr>
          <p:nvPr/>
        </p:nvPicPr>
        <p:blipFill>
          <a:blip r:embed="rId3"/>
          <a:stretch>
            <a:fillRect/>
          </a:stretch>
        </p:blipFill>
        <p:spPr>
          <a:xfrm>
            <a:off x="3990680" y="1847850"/>
            <a:ext cx="4734219" cy="2976757"/>
          </a:xfrm>
          <a:prstGeom prst="rect">
            <a:avLst/>
          </a:prstGeom>
        </p:spPr>
      </p:pic>
    </p:spTree>
    <p:extLst>
      <p:ext uri="{BB962C8B-B14F-4D97-AF65-F5344CB8AC3E}">
        <p14:creationId xmlns:p14="http://schemas.microsoft.com/office/powerpoint/2010/main" val="285478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721B46-FF18-9FD0-DAAB-A21068476555}"/>
              </a:ext>
            </a:extLst>
          </p:cNvPr>
          <p:cNvSpPr>
            <a:spLocks noGrp="1"/>
          </p:cNvSpPr>
          <p:nvPr>
            <p:ph type="title"/>
          </p:nvPr>
        </p:nvSpPr>
        <p:spPr>
          <a:xfrm>
            <a:off x="838200" y="148817"/>
            <a:ext cx="10515600" cy="706590"/>
          </a:xfrm>
        </p:spPr>
        <p:txBody>
          <a:bodyPr>
            <a:normAutofit/>
          </a:bodyPr>
          <a:lstStyle/>
          <a:p>
            <a:r>
              <a:rPr lang="pl-PL" sz="2800" dirty="0"/>
              <a:t>Układ krzyżowy przekładników prądowych</a:t>
            </a:r>
          </a:p>
        </p:txBody>
      </p:sp>
      <p:sp>
        <p:nvSpPr>
          <p:cNvPr id="3" name="Symbol zastępczy zawartości 2">
            <a:extLst>
              <a:ext uri="{FF2B5EF4-FFF2-40B4-BE49-F238E27FC236}">
                <a16:creationId xmlns:a16="http://schemas.microsoft.com/office/drawing/2014/main" id="{916BB720-FBC3-C930-0CD8-999D277D76F9}"/>
              </a:ext>
            </a:extLst>
          </p:cNvPr>
          <p:cNvSpPr>
            <a:spLocks noGrp="1"/>
          </p:cNvSpPr>
          <p:nvPr>
            <p:ph idx="1"/>
          </p:nvPr>
        </p:nvSpPr>
        <p:spPr>
          <a:xfrm>
            <a:off x="838200" y="934065"/>
            <a:ext cx="10515600" cy="5252731"/>
          </a:xfrm>
        </p:spPr>
        <p:txBody>
          <a:bodyPr>
            <a:normAutofit/>
          </a:bodyPr>
          <a:lstStyle/>
          <a:p>
            <a:pPr marL="0" indent="0">
              <a:buNone/>
            </a:pPr>
            <a:r>
              <a:rPr lang="pl-PL" sz="2400" dirty="0"/>
              <a:t>Układ krzyżowy przekładników prądowych przedstawiony jest na rys.</a:t>
            </a:r>
          </a:p>
          <a:p>
            <a:pPr marL="0" indent="0">
              <a:buNone/>
            </a:pPr>
            <a:r>
              <a:rPr lang="pl-PL" sz="2400" dirty="0"/>
              <a:t>Prąd płynący przez odbiornik można wyrazić równaniem:</a:t>
            </a:r>
          </a:p>
          <a:p>
            <a:pPr marL="0" indent="0">
              <a:buNone/>
            </a:pPr>
            <a:r>
              <a:rPr lang="pl-PL" sz="2400" dirty="0"/>
              <a:t>                                                                  Î = Î2A  - Î2C  </a:t>
            </a:r>
          </a:p>
          <a:p>
            <a:pPr marL="0" indent="0">
              <a:buNone/>
            </a:pPr>
            <a:r>
              <a:rPr lang="pl-PL" sz="2400" dirty="0"/>
              <a:t>Układ ten stosowany jest w układach zabezpieczeń od zwarć dwufazowych i trójfazowych oraz w zabezpieczeniach linii dwutorowych.</a:t>
            </a:r>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dirty="0"/>
          </a:p>
        </p:txBody>
      </p:sp>
      <p:sp>
        <p:nvSpPr>
          <p:cNvPr id="6" name="pole tekstowe 5">
            <a:extLst>
              <a:ext uri="{FF2B5EF4-FFF2-40B4-BE49-F238E27FC236}">
                <a16:creationId xmlns:a16="http://schemas.microsoft.com/office/drawing/2014/main" id="{7FC6C0C1-52C0-68E0-370D-4CD43B7D43B3}"/>
              </a:ext>
            </a:extLst>
          </p:cNvPr>
          <p:cNvSpPr txBox="1"/>
          <p:nvPr/>
        </p:nvSpPr>
        <p:spPr>
          <a:xfrm>
            <a:off x="3676428" y="5594853"/>
            <a:ext cx="6094324" cy="369332"/>
          </a:xfrm>
          <a:prstGeom prst="rect">
            <a:avLst/>
          </a:prstGeom>
          <a:noFill/>
        </p:spPr>
        <p:txBody>
          <a:bodyPr wrap="square">
            <a:spAutoFit/>
          </a:bodyPr>
          <a:lstStyle/>
          <a:p>
            <a:r>
              <a:rPr lang="pl-PL" dirty="0"/>
              <a:t>Układ krzyżowy dwóch  przekładników prądowych</a:t>
            </a:r>
          </a:p>
        </p:txBody>
      </p:sp>
      <p:pic>
        <p:nvPicPr>
          <p:cNvPr id="5" name="Obraz 4">
            <a:extLst>
              <a:ext uri="{FF2B5EF4-FFF2-40B4-BE49-F238E27FC236}">
                <a16:creationId xmlns:a16="http://schemas.microsoft.com/office/drawing/2014/main" id="{AF443EA6-845D-166A-CA17-74705DCFEE49}"/>
              </a:ext>
            </a:extLst>
          </p:cNvPr>
          <p:cNvPicPr>
            <a:picLocks noChangeAspect="1"/>
          </p:cNvPicPr>
          <p:nvPr/>
        </p:nvPicPr>
        <p:blipFill>
          <a:blip r:embed="rId2"/>
          <a:stretch>
            <a:fillRect/>
          </a:stretch>
        </p:blipFill>
        <p:spPr>
          <a:xfrm>
            <a:off x="7744684" y="70159"/>
            <a:ext cx="4218798" cy="518205"/>
          </a:xfrm>
          <a:prstGeom prst="rect">
            <a:avLst/>
          </a:prstGeom>
        </p:spPr>
      </p:pic>
      <p:pic>
        <p:nvPicPr>
          <p:cNvPr id="8" name="Obraz 7">
            <a:extLst>
              <a:ext uri="{FF2B5EF4-FFF2-40B4-BE49-F238E27FC236}">
                <a16:creationId xmlns:a16="http://schemas.microsoft.com/office/drawing/2014/main" id="{92C55A95-B6E8-8847-0867-599A9AAE88CE}"/>
              </a:ext>
            </a:extLst>
          </p:cNvPr>
          <p:cNvPicPr>
            <a:picLocks noChangeAspect="1"/>
          </p:cNvPicPr>
          <p:nvPr/>
        </p:nvPicPr>
        <p:blipFill>
          <a:blip r:embed="rId3"/>
          <a:stretch>
            <a:fillRect/>
          </a:stretch>
        </p:blipFill>
        <p:spPr>
          <a:xfrm>
            <a:off x="3837909" y="3014094"/>
            <a:ext cx="4077269" cy="2676899"/>
          </a:xfrm>
          <a:prstGeom prst="rect">
            <a:avLst/>
          </a:prstGeom>
        </p:spPr>
      </p:pic>
    </p:spTree>
    <p:extLst>
      <p:ext uri="{BB962C8B-B14F-4D97-AF65-F5344CB8AC3E}">
        <p14:creationId xmlns:p14="http://schemas.microsoft.com/office/powerpoint/2010/main" val="1639517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7A35A55-58B5-B014-DBF9-4A2B3750A9FC}"/>
              </a:ext>
            </a:extLst>
          </p:cNvPr>
          <p:cNvPicPr>
            <a:picLocks noChangeAspect="1"/>
          </p:cNvPicPr>
          <p:nvPr/>
        </p:nvPicPr>
        <p:blipFill>
          <a:blip r:embed="rId2"/>
          <a:stretch>
            <a:fillRect/>
          </a:stretch>
        </p:blipFill>
        <p:spPr>
          <a:xfrm>
            <a:off x="7973202" y="-28915"/>
            <a:ext cx="4218798" cy="518205"/>
          </a:xfrm>
          <a:prstGeom prst="rect">
            <a:avLst/>
          </a:prstGeom>
        </p:spPr>
      </p:pic>
      <p:sp>
        <p:nvSpPr>
          <p:cNvPr id="2" name="Tytuł 1">
            <a:extLst>
              <a:ext uri="{FF2B5EF4-FFF2-40B4-BE49-F238E27FC236}">
                <a16:creationId xmlns:a16="http://schemas.microsoft.com/office/drawing/2014/main" id="{344A5E34-E967-B744-7CFD-3922AF9F63DC}"/>
              </a:ext>
            </a:extLst>
          </p:cNvPr>
          <p:cNvSpPr>
            <a:spLocks noGrp="1"/>
          </p:cNvSpPr>
          <p:nvPr>
            <p:ph type="title"/>
          </p:nvPr>
        </p:nvSpPr>
        <p:spPr/>
        <p:txBody>
          <a:bodyPr/>
          <a:lstStyle/>
          <a:p>
            <a:r>
              <a:rPr lang="pl-PL" dirty="0"/>
              <a:t>Przekładnik Ferrantiego</a:t>
            </a:r>
          </a:p>
        </p:txBody>
      </p:sp>
      <p:sp>
        <p:nvSpPr>
          <p:cNvPr id="3" name="Symbol zastępczy zawartości 2">
            <a:extLst>
              <a:ext uri="{FF2B5EF4-FFF2-40B4-BE49-F238E27FC236}">
                <a16:creationId xmlns:a16="http://schemas.microsoft.com/office/drawing/2014/main" id="{DF26D220-2E0B-5771-1059-30267D85F47D}"/>
              </a:ext>
            </a:extLst>
          </p:cNvPr>
          <p:cNvSpPr>
            <a:spLocks noGrp="1"/>
          </p:cNvSpPr>
          <p:nvPr>
            <p:ph idx="1"/>
          </p:nvPr>
        </p:nvSpPr>
        <p:spPr/>
        <p:txBody>
          <a:bodyPr/>
          <a:lstStyle/>
          <a:p>
            <a:pPr marL="0" indent="0">
              <a:buNone/>
            </a:pPr>
            <a:r>
              <a:rPr lang="pl-PL" dirty="0"/>
              <a:t>Przekładnik Ferrantiego – rodzaj przekładnika prądowego. Jego działanie polega na sumowaniu magnetycznym przepływów spowodowanych poszczególnymi prądami fazowymi. Przekładniki tego typu są stosowane w wyłącznikach różnicowoprądowych do pomiaru prądu upływu.</a:t>
            </a:r>
          </a:p>
        </p:txBody>
      </p:sp>
      <p:pic>
        <p:nvPicPr>
          <p:cNvPr id="5" name="Obraz 4">
            <a:extLst>
              <a:ext uri="{FF2B5EF4-FFF2-40B4-BE49-F238E27FC236}">
                <a16:creationId xmlns:a16="http://schemas.microsoft.com/office/drawing/2014/main" id="{D312E356-CA0B-A377-8EA7-C9C2E92201BE}"/>
              </a:ext>
            </a:extLst>
          </p:cNvPr>
          <p:cNvPicPr>
            <a:picLocks noChangeAspect="1"/>
          </p:cNvPicPr>
          <p:nvPr/>
        </p:nvPicPr>
        <p:blipFill>
          <a:blip r:embed="rId3"/>
          <a:stretch>
            <a:fillRect/>
          </a:stretch>
        </p:blipFill>
        <p:spPr>
          <a:xfrm>
            <a:off x="5760720" y="3429000"/>
            <a:ext cx="5130810" cy="3405188"/>
          </a:xfrm>
          <a:prstGeom prst="rect">
            <a:avLst/>
          </a:prstGeom>
        </p:spPr>
      </p:pic>
      <p:pic>
        <p:nvPicPr>
          <p:cNvPr id="7" name="Obraz 6">
            <a:extLst>
              <a:ext uri="{FF2B5EF4-FFF2-40B4-BE49-F238E27FC236}">
                <a16:creationId xmlns:a16="http://schemas.microsoft.com/office/drawing/2014/main" id="{A34F6500-5A9D-99EE-D62D-33787D0F3BD4}"/>
              </a:ext>
            </a:extLst>
          </p:cNvPr>
          <p:cNvPicPr>
            <a:picLocks noChangeAspect="1"/>
          </p:cNvPicPr>
          <p:nvPr/>
        </p:nvPicPr>
        <p:blipFill>
          <a:blip r:embed="rId4"/>
          <a:stretch>
            <a:fillRect/>
          </a:stretch>
        </p:blipFill>
        <p:spPr>
          <a:xfrm>
            <a:off x="1910498" y="4001294"/>
            <a:ext cx="2251194" cy="2491581"/>
          </a:xfrm>
          <a:prstGeom prst="rect">
            <a:avLst/>
          </a:prstGeom>
        </p:spPr>
      </p:pic>
    </p:spTree>
    <p:extLst>
      <p:ext uri="{BB962C8B-B14F-4D97-AF65-F5344CB8AC3E}">
        <p14:creationId xmlns:p14="http://schemas.microsoft.com/office/powerpoint/2010/main" val="387088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1F5C0E-B302-757C-4CD4-771D3625FC2E}"/>
              </a:ext>
            </a:extLst>
          </p:cNvPr>
          <p:cNvSpPr>
            <a:spLocks noGrp="1"/>
          </p:cNvSpPr>
          <p:nvPr>
            <p:ph type="title"/>
          </p:nvPr>
        </p:nvSpPr>
        <p:spPr/>
        <p:txBody>
          <a:bodyPr/>
          <a:lstStyle/>
          <a:p>
            <a:r>
              <a:rPr lang="pl-PL" dirty="0"/>
              <a:t>Część 2 </a:t>
            </a:r>
            <a:br>
              <a:rPr lang="pl-PL" dirty="0"/>
            </a:br>
            <a:r>
              <a:rPr lang="pl-PL" dirty="0"/>
              <a:t>Przekładniki napięciowe</a:t>
            </a:r>
          </a:p>
        </p:txBody>
      </p:sp>
      <p:sp>
        <p:nvSpPr>
          <p:cNvPr id="3" name="Symbol zastępczy zawartości 2">
            <a:extLst>
              <a:ext uri="{FF2B5EF4-FFF2-40B4-BE49-F238E27FC236}">
                <a16:creationId xmlns:a16="http://schemas.microsoft.com/office/drawing/2014/main" id="{043A63F4-1035-2DBC-3071-C20542E2A4D3}"/>
              </a:ext>
            </a:extLst>
          </p:cNvPr>
          <p:cNvSpPr>
            <a:spLocks noGrp="1"/>
          </p:cNvSpPr>
          <p:nvPr>
            <p:ph idx="1"/>
          </p:nvPr>
        </p:nvSpPr>
        <p:spPr/>
        <p:txBody>
          <a:bodyPr>
            <a:normAutofit lnSpcReduction="10000"/>
          </a:bodyPr>
          <a:lstStyle/>
          <a:p>
            <a:pPr marL="0" indent="0" algn="just">
              <a:buNone/>
            </a:pPr>
            <a:r>
              <a:rPr lang="pl-PL" dirty="0"/>
              <a:t> </a:t>
            </a:r>
            <a:r>
              <a:rPr lang="pl-PL" sz="2400" dirty="0"/>
              <a:t>Przekładnikiem napięciowym nazywamy transformator pracujący w warunkach zbliżonych do stanu jałowego transformatora. Przekładnik napięciowy posiada dwa uzwojenia-pierwotne przyłączone równolegle do układu kontrolowanego oraz uzwojenie wtórne, do którego zacisków przyłączone są odbiorniki o bardzo dużych impedancjach jak woltomierze, cewki napięciowe woltomierzy, liczników i przekaźników.</a:t>
            </a:r>
          </a:p>
          <a:p>
            <a:pPr marL="0" indent="0" algn="just">
              <a:buNone/>
            </a:pPr>
            <a:r>
              <a:rPr lang="pl-PL" sz="2400" dirty="0"/>
              <a:t> W układach pomiarowych przekładniki spełniają następujące zadania:</a:t>
            </a:r>
          </a:p>
          <a:p>
            <a:pPr marL="0" indent="0" algn="just">
              <a:buNone/>
            </a:pPr>
            <a:r>
              <a:rPr lang="pl-PL" sz="2400" dirty="0"/>
              <a:t>- umożliwiają pomiary za pomocą mierników o niewielkim zakresie,</a:t>
            </a:r>
          </a:p>
          <a:p>
            <a:pPr marL="0" indent="0" algn="just">
              <a:buNone/>
            </a:pPr>
            <a:r>
              <a:rPr lang="pl-PL" sz="2400" dirty="0"/>
              <a:t>- oddzielają galwanicznie przyrządy od obwodu kontrolowanego,</a:t>
            </a:r>
          </a:p>
          <a:p>
            <a:pPr marL="0" indent="0" algn="just">
              <a:buNone/>
            </a:pPr>
            <a:r>
              <a:rPr lang="pl-PL" sz="2400" dirty="0"/>
              <a:t>- umożliwiają umieszczenie przyrządów w dużej odległości od obwodu kontrolowanego,     co zabezpiecza przyrządy od wpływu pól magnetycznych tegoż obwodu.</a:t>
            </a:r>
          </a:p>
          <a:p>
            <a:endParaRPr lang="pl-PL" dirty="0"/>
          </a:p>
        </p:txBody>
      </p:sp>
      <p:pic>
        <p:nvPicPr>
          <p:cNvPr id="4" name="Obraz 3">
            <a:extLst>
              <a:ext uri="{FF2B5EF4-FFF2-40B4-BE49-F238E27FC236}">
                <a16:creationId xmlns:a16="http://schemas.microsoft.com/office/drawing/2014/main" id="{08F2DA5C-EF7C-574F-A27F-FBAF3F0E7B6D}"/>
              </a:ext>
            </a:extLst>
          </p:cNvPr>
          <p:cNvPicPr>
            <a:picLocks noChangeAspect="1"/>
          </p:cNvPicPr>
          <p:nvPr/>
        </p:nvPicPr>
        <p:blipFill>
          <a:blip r:embed="rId2"/>
          <a:stretch>
            <a:fillRect/>
          </a:stretch>
        </p:blipFill>
        <p:spPr>
          <a:xfrm>
            <a:off x="7684394" y="106022"/>
            <a:ext cx="4218798" cy="518205"/>
          </a:xfrm>
          <a:prstGeom prst="rect">
            <a:avLst/>
          </a:prstGeom>
        </p:spPr>
      </p:pic>
    </p:spTree>
    <p:extLst>
      <p:ext uri="{BB962C8B-B14F-4D97-AF65-F5344CB8AC3E}">
        <p14:creationId xmlns:p14="http://schemas.microsoft.com/office/powerpoint/2010/main" val="363764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393C4088-B92E-A258-A5F8-A62DF0679814}"/>
              </a:ext>
            </a:extLst>
          </p:cNvPr>
          <p:cNvPicPr>
            <a:picLocks noChangeAspect="1"/>
          </p:cNvPicPr>
          <p:nvPr/>
        </p:nvPicPr>
        <p:blipFill>
          <a:blip r:embed="rId2"/>
          <a:stretch>
            <a:fillRect/>
          </a:stretch>
        </p:blipFill>
        <p:spPr>
          <a:xfrm>
            <a:off x="7796601" y="0"/>
            <a:ext cx="4218798" cy="518205"/>
          </a:xfrm>
          <a:prstGeom prst="rect">
            <a:avLst/>
          </a:prstGeom>
        </p:spPr>
      </p:pic>
      <p:sp>
        <p:nvSpPr>
          <p:cNvPr id="2" name="Tytuł 1">
            <a:extLst>
              <a:ext uri="{FF2B5EF4-FFF2-40B4-BE49-F238E27FC236}">
                <a16:creationId xmlns:a16="http://schemas.microsoft.com/office/drawing/2014/main" id="{9BA3EAAA-EF39-713C-78E2-C687383474A9}"/>
              </a:ext>
            </a:extLst>
          </p:cNvPr>
          <p:cNvSpPr>
            <a:spLocks noGrp="1"/>
          </p:cNvSpPr>
          <p:nvPr>
            <p:ph type="title"/>
          </p:nvPr>
        </p:nvSpPr>
        <p:spPr/>
        <p:txBody>
          <a:bodyPr>
            <a:normAutofit/>
          </a:bodyPr>
          <a:lstStyle/>
          <a:p>
            <a:r>
              <a:rPr lang="pl-PL" sz="2400" dirty="0"/>
              <a:t>Przykładowa tabliczka przekładnika napięciowego</a:t>
            </a:r>
          </a:p>
        </p:txBody>
      </p:sp>
      <p:pic>
        <p:nvPicPr>
          <p:cNvPr id="6" name="Symbol zastępczy zawartości 5" descr="Obraz zawierający tekst, Czcionka, zrzut ekranu, numer&#10;&#10;Zawartość wygenerowana przez AI może być niepoprawna.">
            <a:extLst>
              <a:ext uri="{FF2B5EF4-FFF2-40B4-BE49-F238E27FC236}">
                <a16:creationId xmlns:a16="http://schemas.microsoft.com/office/drawing/2014/main" id="{A5ACE834-73BB-54F3-B7BE-666768FA35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0" y="1767840"/>
            <a:ext cx="7457440" cy="4267200"/>
          </a:xfrm>
        </p:spPr>
      </p:pic>
    </p:spTree>
    <p:extLst>
      <p:ext uri="{BB962C8B-B14F-4D97-AF65-F5344CB8AC3E}">
        <p14:creationId xmlns:p14="http://schemas.microsoft.com/office/powerpoint/2010/main" val="3188742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29323D24-57BA-5357-8023-380A5AFAB8EC}"/>
                  </a:ext>
                </a:extLst>
              </p:cNvPr>
              <p:cNvSpPr>
                <a:spLocks noGrp="1"/>
              </p:cNvSpPr>
              <p:nvPr>
                <p:ph idx="1"/>
              </p:nvPr>
            </p:nvSpPr>
            <p:spPr>
              <a:xfrm>
                <a:off x="838200" y="1001077"/>
                <a:ext cx="10515600" cy="5856923"/>
              </a:xfrm>
            </p:spPr>
            <p:txBody>
              <a:bodyPr>
                <a:normAutofit/>
              </a:bodyPr>
              <a:lstStyle/>
              <a:p>
                <a:pPr marL="0" indent="0" algn="just">
                  <a:buNone/>
                </a:pPr>
                <a:r>
                  <a:rPr lang="pl-PL" sz="2200" dirty="0"/>
                  <a:t> Napięcie U1 na jakie została zbudowana strona pierwotna nazywa się napięciem pierwotnym przekładnika zaś napięcie  U2 otrzymane po stronie wtórnej nazywa się napięciem wtórnym przekładnika.</a:t>
                </a:r>
              </a:p>
              <a:p>
                <a:pPr marL="0" indent="0" algn="just">
                  <a:buNone/>
                </a:pPr>
                <a:r>
                  <a:rPr lang="pl-PL" sz="2200" dirty="0"/>
                  <a:t> Stosunek napięcia pierwotnego U1 do napięcia wtórnego U2 nazywa się przekładnią przekładnika napięciowego.</a:t>
                </a:r>
              </a:p>
              <a:p>
                <a:pPr marL="0" indent="0" algn="just">
                  <a:buNone/>
                </a:pPr>
                <a:r>
                  <a:rPr lang="pl-PL" sz="2200" dirty="0"/>
                  <a:t>	                             </a:t>
                </a:r>
              </a:p>
              <a:p>
                <a:pPr marL="0" indent="0" algn="just">
                  <a:buNone/>
                </a:pPr>
                <a:r>
                  <a:rPr lang="pl-PL" sz="2200" dirty="0"/>
                  <a:t>                                                      ϑ u =</a:t>
                </a:r>
                <a14:m>
                  <m:oMath xmlns:m="http://schemas.openxmlformats.org/officeDocument/2006/math">
                    <m:f>
                      <m:fPr>
                        <m:ctrlPr>
                          <a:rPr lang="pl-PL" sz="2200" i="1" dirty="0" smtClean="0">
                            <a:latin typeface="Cambria Math" panose="02040503050406030204" pitchFamily="18" charset="0"/>
                          </a:rPr>
                        </m:ctrlPr>
                      </m:fPr>
                      <m:num>
                        <m:r>
                          <a:rPr lang="pl-PL" sz="2200" i="1" dirty="0">
                            <a:latin typeface="Cambria Math" panose="02040503050406030204" pitchFamily="18" charset="0"/>
                          </a:rPr>
                          <m:t>𝑈</m:t>
                        </m:r>
                        <m:r>
                          <a:rPr lang="pl-PL" sz="2200" i="1" dirty="0">
                            <a:latin typeface="Cambria Math" panose="02040503050406030204" pitchFamily="18" charset="0"/>
                          </a:rPr>
                          <m:t>1</m:t>
                        </m:r>
                      </m:num>
                      <m:den>
                        <m:r>
                          <a:rPr lang="pl-PL" sz="2200" i="1" dirty="0">
                            <a:latin typeface="Cambria Math" panose="02040503050406030204" pitchFamily="18" charset="0"/>
                          </a:rPr>
                          <m:t>𝑈</m:t>
                        </m:r>
                        <m:r>
                          <a:rPr lang="pl-PL" sz="2200" i="1" dirty="0">
                            <a:latin typeface="Cambria Math" panose="02040503050406030204" pitchFamily="18" charset="0"/>
                          </a:rPr>
                          <m:t>2 </m:t>
                        </m:r>
                      </m:den>
                    </m:f>
                    <m:r>
                      <a:rPr lang="pl-PL" sz="2200" i="1" dirty="0" smtClean="0">
                        <a:latin typeface="Cambria Math" panose="02040503050406030204" pitchFamily="18" charset="0"/>
                      </a:rPr>
                      <m:t> </m:t>
                    </m:r>
                  </m:oMath>
                </a14:m>
                <a:endParaRPr lang="pl-PL" sz="2200" dirty="0"/>
              </a:p>
              <a:p>
                <a:pPr marL="0" indent="0" algn="just">
                  <a:buNone/>
                </a:pPr>
                <a:r>
                  <a:rPr lang="pl-PL" sz="2200" dirty="0"/>
                  <a:t>Jeżeli napięcia U1  i  U2  są napięciami znamionowymi  U1n  i  U2n,  to przekładnia przekładnika nosi nazwę przekładni znamionowej.</a:t>
                </a:r>
              </a:p>
              <a:p>
                <a:pPr marL="0" indent="0" algn="just">
                  <a:buNone/>
                </a:pPr>
                <a:r>
                  <a:rPr lang="pl-PL" sz="2200" dirty="0"/>
                  <a:t>	                                        ϑ </a:t>
                </a:r>
                <a:r>
                  <a:rPr lang="pl-PL" sz="2200" dirty="0" err="1"/>
                  <a:t>un</a:t>
                </a:r>
                <a:r>
                  <a:rPr lang="pl-PL" sz="2200" dirty="0"/>
                  <a:t> =</a:t>
                </a:r>
                <a14:m>
                  <m:oMath xmlns:m="http://schemas.openxmlformats.org/officeDocument/2006/math">
                    <m:f>
                      <m:fPr>
                        <m:ctrlPr>
                          <a:rPr lang="pl-PL" sz="2200" i="1" smtClean="0">
                            <a:latin typeface="Cambria Math" panose="02040503050406030204" pitchFamily="18" charset="0"/>
                          </a:rPr>
                        </m:ctrlPr>
                      </m:fPr>
                      <m:num>
                        <m:r>
                          <a:rPr lang="pl-PL" sz="2200" i="1">
                            <a:latin typeface="Cambria Math" panose="02040503050406030204" pitchFamily="18" charset="0"/>
                          </a:rPr>
                          <m:t>𝑈</m:t>
                        </m:r>
                        <m:r>
                          <a:rPr lang="pl-PL" sz="2200" i="1">
                            <a:latin typeface="Cambria Math" panose="02040503050406030204" pitchFamily="18" charset="0"/>
                          </a:rPr>
                          <m:t>1</m:t>
                        </m:r>
                        <m:r>
                          <a:rPr lang="pl-PL" sz="2200" i="1">
                            <a:latin typeface="Cambria Math" panose="02040503050406030204" pitchFamily="18" charset="0"/>
                          </a:rPr>
                          <m:t>𝑛</m:t>
                        </m:r>
                        <m:r>
                          <a:rPr lang="pl-PL" sz="2200" i="1">
                            <a:latin typeface="Cambria Math" panose="02040503050406030204" pitchFamily="18" charset="0"/>
                          </a:rPr>
                          <m:t> </m:t>
                        </m:r>
                      </m:num>
                      <m:den>
                        <m:r>
                          <a:rPr lang="pl-PL" sz="2200" i="1">
                            <a:latin typeface="Cambria Math" panose="02040503050406030204" pitchFamily="18" charset="0"/>
                          </a:rPr>
                          <m:t>𝑈</m:t>
                        </m:r>
                        <m:r>
                          <a:rPr lang="pl-PL" sz="2200" i="1">
                            <a:latin typeface="Cambria Math" panose="02040503050406030204" pitchFamily="18" charset="0"/>
                          </a:rPr>
                          <m:t>2</m:t>
                        </m:r>
                        <m:r>
                          <a:rPr lang="pl-PL" sz="2200" i="1">
                            <a:latin typeface="Cambria Math" panose="02040503050406030204" pitchFamily="18" charset="0"/>
                          </a:rPr>
                          <m:t>𝑛</m:t>
                        </m:r>
                        <m:r>
                          <a:rPr lang="pl-PL" sz="2200" i="1">
                            <a:latin typeface="Cambria Math" panose="02040503050406030204" pitchFamily="18" charset="0"/>
                          </a:rPr>
                          <m:t> </m:t>
                        </m:r>
                      </m:den>
                    </m:f>
                  </m:oMath>
                </a14:m>
                <a:r>
                  <a:rPr lang="pl-PL" sz="2200" dirty="0"/>
                  <a:t>	 </a:t>
                </a:r>
              </a:p>
              <a:p>
                <a:pPr marL="0" indent="0" algn="just">
                  <a:buNone/>
                </a:pPr>
                <a:endParaRPr lang="pl-PL" sz="2200" dirty="0"/>
              </a:p>
              <a:p>
                <a:endParaRPr lang="pl-PL" dirty="0"/>
              </a:p>
            </p:txBody>
          </p:sp>
        </mc:Choice>
        <mc:Fallback xmlns="">
          <p:sp>
            <p:nvSpPr>
              <p:cNvPr id="3" name="Symbol zastępczy zawartości 2">
                <a:extLst>
                  <a:ext uri="{FF2B5EF4-FFF2-40B4-BE49-F238E27FC236}">
                    <a16:creationId xmlns:a16="http://schemas.microsoft.com/office/drawing/2014/main" id="{29323D24-57BA-5357-8023-380A5AFAB8EC}"/>
                  </a:ext>
                </a:extLst>
              </p:cNvPr>
              <p:cNvSpPr>
                <a:spLocks noGrp="1" noRot="1" noChangeAspect="1" noMove="1" noResize="1" noEditPoints="1" noAdjustHandles="1" noChangeArrowheads="1" noChangeShapeType="1" noTextEdit="1"/>
              </p:cNvSpPr>
              <p:nvPr>
                <p:ph idx="1"/>
              </p:nvPr>
            </p:nvSpPr>
            <p:spPr>
              <a:xfrm>
                <a:off x="838200" y="1001077"/>
                <a:ext cx="10515600" cy="5856923"/>
              </a:xfrm>
              <a:blipFill>
                <a:blip r:embed="rId2"/>
                <a:stretch>
                  <a:fillRect l="-754" t="-1249" r="-696"/>
                </a:stretch>
              </a:blipFill>
            </p:spPr>
            <p:txBody>
              <a:bodyPr/>
              <a:lstStyle/>
              <a:p>
                <a:r>
                  <a:rPr lang="pl-PL">
                    <a:noFill/>
                  </a:rPr>
                  <a:t> </a:t>
                </a:r>
              </a:p>
            </p:txBody>
          </p:sp>
        </mc:Fallback>
      </mc:AlternateContent>
      <p:pic>
        <p:nvPicPr>
          <p:cNvPr id="2" name="Obraz 1">
            <a:extLst>
              <a:ext uri="{FF2B5EF4-FFF2-40B4-BE49-F238E27FC236}">
                <a16:creationId xmlns:a16="http://schemas.microsoft.com/office/drawing/2014/main" id="{16935830-2AC6-DDAE-C7AF-0CE008D79D7B}"/>
              </a:ext>
            </a:extLst>
          </p:cNvPr>
          <p:cNvPicPr>
            <a:picLocks noChangeAspect="1"/>
          </p:cNvPicPr>
          <p:nvPr/>
        </p:nvPicPr>
        <p:blipFill>
          <a:blip r:embed="rId3"/>
          <a:stretch>
            <a:fillRect/>
          </a:stretch>
        </p:blipFill>
        <p:spPr>
          <a:xfrm>
            <a:off x="7744685" y="95101"/>
            <a:ext cx="4218798" cy="518205"/>
          </a:xfrm>
          <a:prstGeom prst="rect">
            <a:avLst/>
          </a:prstGeom>
        </p:spPr>
      </p:pic>
    </p:spTree>
    <p:extLst>
      <p:ext uri="{BB962C8B-B14F-4D97-AF65-F5344CB8AC3E}">
        <p14:creationId xmlns:p14="http://schemas.microsoft.com/office/powerpoint/2010/main" val="295201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4C334227-F4C4-90D1-522D-AEFB30B9F417}"/>
                  </a:ext>
                </a:extLst>
              </p:cNvPr>
              <p:cNvSpPr>
                <a:spLocks noGrp="1"/>
              </p:cNvSpPr>
              <p:nvPr>
                <p:ph idx="1"/>
              </p:nvPr>
            </p:nvSpPr>
            <p:spPr>
              <a:xfrm>
                <a:off x="798576" y="1690688"/>
                <a:ext cx="10515600" cy="4351338"/>
              </a:xfrm>
            </p:spPr>
            <p:txBody>
              <a:bodyPr>
                <a:normAutofit/>
              </a:bodyPr>
              <a:lstStyle/>
              <a:p>
                <a:pPr marL="0" indent="0">
                  <a:buNone/>
                </a:pPr>
                <a:r>
                  <a:rPr lang="pl-PL" dirty="0"/>
                  <a:t> </a:t>
                </a:r>
                <a:r>
                  <a:rPr lang="pl-PL" sz="2200" dirty="0"/>
                  <a:t>Napięcia pierwotne i wtórne są znormalizowane ( PN -63 / E-06500 )</a:t>
                </a:r>
              </a:p>
              <a:p>
                <a:pPr marL="0" indent="0">
                  <a:buNone/>
                </a:pPr>
                <a:endParaRPr lang="pl-PL" dirty="0"/>
              </a:p>
              <a:p>
                <a:endParaRPr lang="pl-PL" dirty="0"/>
              </a:p>
              <a:p>
                <a:endParaRPr lang="pl-PL" dirty="0"/>
              </a:p>
              <a:p>
                <a:pPr marL="0" indent="0">
                  <a:buNone/>
                </a:pPr>
                <a:r>
                  <a:rPr lang="pl-PL" dirty="0"/>
                  <a:t> </a:t>
                </a:r>
              </a:p>
              <a:p>
                <a:pPr marL="0" indent="0">
                  <a:buNone/>
                </a:pPr>
                <a:r>
                  <a:rPr lang="pl-PL" sz="2200" dirty="0"/>
                  <a:t>Jeżeli przekładnik przeznaczony jest do stałej pracy w układzie gwiazdowym, to napięcia znamionowe podane na tabliczce znamionowej przekładnika są równe wartościom podanym  w tablicy  podzielonym przez  </a:t>
                </a:r>
                <a14:m>
                  <m:oMath xmlns:m="http://schemas.openxmlformats.org/officeDocument/2006/math">
                    <m:rad>
                      <m:radPr>
                        <m:degHide m:val="on"/>
                        <m:ctrlPr>
                          <a:rPr lang="pl-PL" sz="2200" i="1" smtClean="0">
                            <a:latin typeface="Cambria Math" panose="02040503050406030204" pitchFamily="18" charset="0"/>
                          </a:rPr>
                        </m:ctrlPr>
                      </m:radPr>
                      <m:deg/>
                      <m:e>
                        <m:r>
                          <a:rPr lang="pl-PL" sz="2200" b="0" i="1" smtClean="0">
                            <a:latin typeface="Cambria Math" panose="02040503050406030204" pitchFamily="18" charset="0"/>
                          </a:rPr>
                          <m:t>3</m:t>
                        </m:r>
                      </m:e>
                    </m:rad>
                  </m:oMath>
                </a14:m>
                <a:endParaRPr lang="pl-PL" sz="2200" dirty="0"/>
              </a:p>
              <a:p>
                <a:endParaRPr lang="pl-PL" dirty="0"/>
              </a:p>
            </p:txBody>
          </p:sp>
        </mc:Choice>
        <mc:Fallback xmlns="">
          <p:sp>
            <p:nvSpPr>
              <p:cNvPr id="3" name="Symbol zastępczy zawartości 2">
                <a:extLst>
                  <a:ext uri="{FF2B5EF4-FFF2-40B4-BE49-F238E27FC236}">
                    <a16:creationId xmlns:a16="http://schemas.microsoft.com/office/drawing/2014/main" id="{4C334227-F4C4-90D1-522D-AEFB30B9F417}"/>
                  </a:ext>
                </a:extLst>
              </p:cNvPr>
              <p:cNvSpPr>
                <a:spLocks noGrp="1" noRot="1" noChangeAspect="1" noMove="1" noResize="1" noEditPoints="1" noAdjustHandles="1" noChangeArrowheads="1" noChangeShapeType="1" noTextEdit="1"/>
              </p:cNvSpPr>
              <p:nvPr>
                <p:ph idx="1"/>
              </p:nvPr>
            </p:nvSpPr>
            <p:spPr>
              <a:xfrm>
                <a:off x="798576" y="1690688"/>
                <a:ext cx="10515600" cy="4351338"/>
              </a:xfrm>
              <a:blipFill>
                <a:blip r:embed="rId2"/>
                <a:stretch>
                  <a:fillRect l="-754" t="-140"/>
                </a:stretch>
              </a:blipFill>
            </p:spPr>
            <p:txBody>
              <a:bodyPr/>
              <a:lstStyle/>
              <a:p>
                <a:r>
                  <a:rPr lang="pl-PL">
                    <a:noFill/>
                  </a:rPr>
                  <a:t> </a:t>
                </a:r>
              </a:p>
            </p:txBody>
          </p:sp>
        </mc:Fallback>
      </mc:AlternateContent>
      <p:graphicFrame>
        <p:nvGraphicFramePr>
          <p:cNvPr id="4" name="Tabela 3">
            <a:extLst>
              <a:ext uri="{FF2B5EF4-FFF2-40B4-BE49-F238E27FC236}">
                <a16:creationId xmlns:a16="http://schemas.microsoft.com/office/drawing/2014/main" id="{9AF0EC36-A1B8-5BFC-3B8D-9F2AAA41BEDF}"/>
              </a:ext>
            </a:extLst>
          </p:cNvPr>
          <p:cNvGraphicFramePr>
            <a:graphicFrameLocks noGrp="1"/>
          </p:cNvGraphicFramePr>
          <p:nvPr>
            <p:extLst>
              <p:ext uri="{D42A27DB-BD31-4B8C-83A1-F6EECF244321}">
                <p14:modId xmlns:p14="http://schemas.microsoft.com/office/powerpoint/2010/main" val="1995007297"/>
              </p:ext>
            </p:extLst>
          </p:nvPr>
        </p:nvGraphicFramePr>
        <p:xfrm>
          <a:off x="1849120" y="2604072"/>
          <a:ext cx="8128000" cy="101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01814360"/>
                    </a:ext>
                  </a:extLst>
                </a:gridCol>
                <a:gridCol w="4064000">
                  <a:extLst>
                    <a:ext uri="{9D8B030D-6E8A-4147-A177-3AD203B41FA5}">
                      <a16:colId xmlns:a16="http://schemas.microsoft.com/office/drawing/2014/main" val="816944755"/>
                    </a:ext>
                  </a:extLst>
                </a:gridCol>
              </a:tblGrid>
              <a:tr h="370840">
                <a:tc>
                  <a:txBody>
                    <a:bodyPr/>
                    <a:lstStyle/>
                    <a:p>
                      <a:r>
                        <a:rPr lang="pl-PL" dirty="0"/>
                        <a:t>Napięcia  pierwotne</a:t>
                      </a:r>
                    </a:p>
                  </a:txBody>
                  <a:tcPr/>
                </a:tc>
                <a:tc>
                  <a:txBody>
                    <a:bodyPr/>
                    <a:lstStyle/>
                    <a:p>
                      <a:r>
                        <a:rPr lang="pl-PL" dirty="0"/>
                        <a:t>Napięcia wtórne </a:t>
                      </a:r>
                    </a:p>
                  </a:txBody>
                  <a:tcPr/>
                </a:tc>
                <a:extLst>
                  <a:ext uri="{0D108BD9-81ED-4DB2-BD59-A6C34878D82A}">
                    <a16:rowId xmlns:a16="http://schemas.microsoft.com/office/drawing/2014/main" val="3571465053"/>
                  </a:ext>
                </a:extLst>
              </a:tr>
              <a:tr h="370840">
                <a:tc>
                  <a:txBody>
                    <a:bodyPr/>
                    <a:lstStyle/>
                    <a:p>
                      <a:r>
                        <a:rPr lang="pl-PL" dirty="0"/>
                        <a:t>3 , 6 , 10 , 15 , 20 , 30 , 40 , 60 , 110 ,</a:t>
                      </a:r>
                    </a:p>
                    <a:p>
                      <a:r>
                        <a:rPr lang="pl-PL" dirty="0"/>
                        <a:t>    110 , 220 , 400</a:t>
                      </a:r>
                    </a:p>
                  </a:txBody>
                  <a:tcPr/>
                </a:tc>
                <a:tc>
                  <a:txBody>
                    <a:bodyPr/>
                    <a:lstStyle/>
                    <a:p>
                      <a:r>
                        <a:rPr lang="pl-PL" dirty="0"/>
                        <a:t>100</a:t>
                      </a:r>
                    </a:p>
                  </a:txBody>
                  <a:tcPr/>
                </a:tc>
                <a:extLst>
                  <a:ext uri="{0D108BD9-81ED-4DB2-BD59-A6C34878D82A}">
                    <a16:rowId xmlns:a16="http://schemas.microsoft.com/office/drawing/2014/main" val="91386238"/>
                  </a:ext>
                </a:extLst>
              </a:tr>
            </a:tbl>
          </a:graphicData>
        </a:graphic>
      </p:graphicFrame>
      <p:pic>
        <p:nvPicPr>
          <p:cNvPr id="2" name="Obraz 1">
            <a:extLst>
              <a:ext uri="{FF2B5EF4-FFF2-40B4-BE49-F238E27FC236}">
                <a16:creationId xmlns:a16="http://schemas.microsoft.com/office/drawing/2014/main" id="{1D1B1820-3AD6-C670-B0E1-6DD98153A713}"/>
              </a:ext>
            </a:extLst>
          </p:cNvPr>
          <p:cNvPicPr>
            <a:picLocks noChangeAspect="1"/>
          </p:cNvPicPr>
          <p:nvPr/>
        </p:nvPicPr>
        <p:blipFill>
          <a:blip r:embed="rId3"/>
          <a:stretch>
            <a:fillRect/>
          </a:stretch>
        </p:blipFill>
        <p:spPr>
          <a:xfrm>
            <a:off x="7745801" y="177038"/>
            <a:ext cx="4218798" cy="518205"/>
          </a:xfrm>
          <a:prstGeom prst="rect">
            <a:avLst/>
          </a:prstGeom>
        </p:spPr>
      </p:pic>
    </p:spTree>
    <p:extLst>
      <p:ext uri="{BB962C8B-B14F-4D97-AF65-F5344CB8AC3E}">
        <p14:creationId xmlns:p14="http://schemas.microsoft.com/office/powerpoint/2010/main" val="153187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8DA457-1B12-9B50-F0BA-0FEC573DFF4E}"/>
              </a:ext>
            </a:extLst>
          </p:cNvPr>
          <p:cNvSpPr>
            <a:spLocks noGrp="1"/>
          </p:cNvSpPr>
          <p:nvPr>
            <p:ph type="title"/>
          </p:nvPr>
        </p:nvSpPr>
        <p:spPr/>
        <p:txBody>
          <a:bodyPr/>
          <a:lstStyle/>
          <a:p>
            <a:r>
              <a:rPr lang="pl-PL" dirty="0"/>
              <a:t>Oznaczenia zacisków napięciowych</a:t>
            </a:r>
          </a:p>
        </p:txBody>
      </p:sp>
      <p:sp>
        <p:nvSpPr>
          <p:cNvPr id="3" name="Symbol zastępczy zawartości 2">
            <a:extLst>
              <a:ext uri="{FF2B5EF4-FFF2-40B4-BE49-F238E27FC236}">
                <a16:creationId xmlns:a16="http://schemas.microsoft.com/office/drawing/2014/main" id="{318CAC35-27E9-AD84-5E29-98B2D52EA2F3}"/>
              </a:ext>
            </a:extLst>
          </p:cNvPr>
          <p:cNvSpPr>
            <a:spLocks noGrp="1"/>
          </p:cNvSpPr>
          <p:nvPr>
            <p:ph idx="1"/>
          </p:nvPr>
        </p:nvSpPr>
        <p:spPr>
          <a:xfrm>
            <a:off x="838200" y="1825624"/>
            <a:ext cx="10515600" cy="4746625"/>
          </a:xfrm>
        </p:spPr>
        <p:txBody>
          <a:bodyPr>
            <a:normAutofit/>
          </a:bodyPr>
          <a:lstStyle/>
          <a:p>
            <a:pPr marL="0" indent="0">
              <a:buNone/>
            </a:pPr>
            <a:r>
              <a:rPr lang="pl-PL" sz="2200" dirty="0"/>
              <a:t> Na rys. przedstawiony jest schemat przekładnika napięciowego przyłączony do sieci  o napięciu U1 i obciążony woltomierzem. Oznaczenia zacisków przekładników napięciowych są znormalizowane. Zaciski uzwojenia pierwotnego oznacza się dużymi literami M i N, są one tak oznaczone , że w chwili gdy potencjał punktu M  jest wyższy niż potencjał punktu N, to również potencjał punktu m jest wyższy od potencjału punktu  n .</a:t>
            </a:r>
          </a:p>
          <a:p>
            <a:pPr marL="0" indent="0">
              <a:buNone/>
            </a:pPr>
            <a:endParaRPr lang="pl-PL" sz="2200" dirty="0"/>
          </a:p>
          <a:p>
            <a:pPr marL="0" indent="0">
              <a:buNone/>
            </a:pPr>
            <a:endParaRPr lang="pl-PL" sz="2200" dirty="0"/>
          </a:p>
          <a:p>
            <a:pPr marL="0" indent="0">
              <a:buNone/>
            </a:pPr>
            <a:endParaRPr lang="pl-PL" sz="2200" dirty="0"/>
          </a:p>
          <a:p>
            <a:pPr marL="0" indent="0">
              <a:buNone/>
            </a:pPr>
            <a:endParaRPr lang="pl-PL" sz="2200" dirty="0"/>
          </a:p>
          <a:p>
            <a:pPr marL="0" indent="0">
              <a:buNone/>
            </a:pPr>
            <a:endParaRPr lang="pl-PL" sz="2200" dirty="0"/>
          </a:p>
          <a:p>
            <a:pPr marL="0" indent="0">
              <a:buNone/>
            </a:pPr>
            <a:r>
              <a:rPr lang="pl-PL" sz="2200" dirty="0"/>
              <a:t>Rys.  Przekładnik napięciowy z oznaczonymi zaciskami</a:t>
            </a:r>
          </a:p>
          <a:p>
            <a:endParaRPr lang="pl-PL" dirty="0"/>
          </a:p>
        </p:txBody>
      </p:sp>
      <p:pic>
        <p:nvPicPr>
          <p:cNvPr id="4" name="Obraz 3">
            <a:extLst>
              <a:ext uri="{FF2B5EF4-FFF2-40B4-BE49-F238E27FC236}">
                <a16:creationId xmlns:a16="http://schemas.microsoft.com/office/drawing/2014/main" id="{A1BE5EBE-CEA0-E4CD-256E-84B7F03D4337}"/>
              </a:ext>
            </a:extLst>
          </p:cNvPr>
          <p:cNvPicPr>
            <a:picLocks noChangeAspect="1"/>
          </p:cNvPicPr>
          <p:nvPr/>
        </p:nvPicPr>
        <p:blipFill>
          <a:blip r:embed="rId2"/>
          <a:stretch>
            <a:fillRect/>
          </a:stretch>
        </p:blipFill>
        <p:spPr>
          <a:xfrm>
            <a:off x="4566285" y="3800475"/>
            <a:ext cx="5777484" cy="2017776"/>
          </a:xfrm>
          <a:prstGeom prst="rect">
            <a:avLst/>
          </a:prstGeom>
        </p:spPr>
      </p:pic>
      <p:pic>
        <p:nvPicPr>
          <p:cNvPr id="5" name="Obraz 4">
            <a:extLst>
              <a:ext uri="{FF2B5EF4-FFF2-40B4-BE49-F238E27FC236}">
                <a16:creationId xmlns:a16="http://schemas.microsoft.com/office/drawing/2014/main" id="{FD04AA73-FB3B-8DD7-299D-8C63D116202F}"/>
              </a:ext>
            </a:extLst>
          </p:cNvPr>
          <p:cNvPicPr>
            <a:picLocks noChangeAspect="1"/>
          </p:cNvPicPr>
          <p:nvPr/>
        </p:nvPicPr>
        <p:blipFill>
          <a:blip r:embed="rId3"/>
          <a:stretch>
            <a:fillRect/>
          </a:stretch>
        </p:blipFill>
        <p:spPr>
          <a:xfrm>
            <a:off x="7745801" y="106022"/>
            <a:ext cx="4218798" cy="518205"/>
          </a:xfrm>
          <a:prstGeom prst="rect">
            <a:avLst/>
          </a:prstGeom>
        </p:spPr>
      </p:pic>
    </p:spTree>
    <p:extLst>
      <p:ext uri="{BB962C8B-B14F-4D97-AF65-F5344CB8AC3E}">
        <p14:creationId xmlns:p14="http://schemas.microsoft.com/office/powerpoint/2010/main" val="113871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ytuł 11">
            <a:extLst>
              <a:ext uri="{FF2B5EF4-FFF2-40B4-BE49-F238E27FC236}">
                <a16:creationId xmlns:a16="http://schemas.microsoft.com/office/drawing/2014/main" id="{A5CF1579-1417-7033-DA5A-49990582ED5F}"/>
              </a:ext>
            </a:extLst>
          </p:cNvPr>
          <p:cNvSpPr>
            <a:spLocks noGrp="1"/>
          </p:cNvSpPr>
          <p:nvPr>
            <p:ph type="title"/>
          </p:nvPr>
        </p:nvSpPr>
        <p:spPr>
          <a:xfrm>
            <a:off x="719328" y="337693"/>
            <a:ext cx="10515600" cy="1325563"/>
          </a:xfrm>
        </p:spPr>
        <p:txBody>
          <a:bodyPr>
            <a:normAutofit/>
          </a:bodyPr>
          <a:lstStyle/>
          <a:p>
            <a:r>
              <a:rPr lang="pl-PL" sz="2800" b="1" dirty="0"/>
              <a:t>Przykładowe prądy pierwotne i wtórne dla przekładników</a:t>
            </a:r>
          </a:p>
        </p:txBody>
      </p:sp>
      <p:graphicFrame>
        <p:nvGraphicFramePr>
          <p:cNvPr id="10" name="Symbol zastępczy zawartości 9">
            <a:extLst>
              <a:ext uri="{FF2B5EF4-FFF2-40B4-BE49-F238E27FC236}">
                <a16:creationId xmlns:a16="http://schemas.microsoft.com/office/drawing/2014/main" id="{1C2F63C7-AC17-2368-7379-CEB508BA9905}"/>
              </a:ext>
            </a:extLst>
          </p:cNvPr>
          <p:cNvGraphicFramePr>
            <a:graphicFrameLocks noGrp="1"/>
          </p:cNvGraphicFramePr>
          <p:nvPr>
            <p:ph idx="1"/>
            <p:extLst>
              <p:ext uri="{D42A27DB-BD31-4B8C-83A1-F6EECF244321}">
                <p14:modId xmlns:p14="http://schemas.microsoft.com/office/powerpoint/2010/main" val="1246364008"/>
              </p:ext>
            </p:extLst>
          </p:nvPr>
        </p:nvGraphicFramePr>
        <p:xfrm>
          <a:off x="838200" y="1825625"/>
          <a:ext cx="10515602" cy="3694441"/>
        </p:xfrm>
        <a:graphic>
          <a:graphicData uri="http://schemas.openxmlformats.org/drawingml/2006/table">
            <a:tbl>
              <a:tblPr firstRow="1" bandRow="1">
                <a:tableStyleId>{5C22544A-7EE6-4342-B048-85BDC9FD1C3A}</a:tableStyleId>
              </a:tblPr>
              <a:tblGrid>
                <a:gridCol w="3302366">
                  <a:extLst>
                    <a:ext uri="{9D8B030D-6E8A-4147-A177-3AD203B41FA5}">
                      <a16:colId xmlns:a16="http://schemas.microsoft.com/office/drawing/2014/main" val="2236527421"/>
                    </a:ext>
                  </a:extLst>
                </a:gridCol>
                <a:gridCol w="3532611">
                  <a:extLst>
                    <a:ext uri="{9D8B030D-6E8A-4147-A177-3AD203B41FA5}">
                      <a16:colId xmlns:a16="http://schemas.microsoft.com/office/drawing/2014/main" val="3587100480"/>
                    </a:ext>
                  </a:extLst>
                </a:gridCol>
                <a:gridCol w="3680625">
                  <a:extLst>
                    <a:ext uri="{9D8B030D-6E8A-4147-A177-3AD203B41FA5}">
                      <a16:colId xmlns:a16="http://schemas.microsoft.com/office/drawing/2014/main" val="3684375241"/>
                    </a:ext>
                  </a:extLst>
                </a:gridCol>
              </a:tblGrid>
              <a:tr h="876246">
                <a:tc>
                  <a:txBody>
                    <a:bodyPr/>
                    <a:lstStyle/>
                    <a:p>
                      <a:r>
                        <a:rPr lang="pl-PL" sz="2300" dirty="0"/>
                        <a:t>Napięcie znamionowe</a:t>
                      </a:r>
                    </a:p>
                    <a:p>
                      <a:r>
                        <a:rPr lang="pl-PL" sz="2300" dirty="0"/>
                        <a:t>izolacji</a:t>
                      </a:r>
                    </a:p>
                  </a:txBody>
                  <a:tcPr marL="118412" marR="118412" marT="59206" marB="59206"/>
                </a:tc>
                <a:tc>
                  <a:txBody>
                    <a:bodyPr/>
                    <a:lstStyle/>
                    <a:p>
                      <a:r>
                        <a:rPr lang="pl-PL" sz="2300"/>
                        <a:t>Prądy pierwotne</a:t>
                      </a:r>
                    </a:p>
                  </a:txBody>
                  <a:tcPr marL="118412" marR="118412" marT="59206" marB="59206"/>
                </a:tc>
                <a:tc>
                  <a:txBody>
                    <a:bodyPr/>
                    <a:lstStyle/>
                    <a:p>
                      <a:r>
                        <a:rPr lang="pl-PL" sz="2300"/>
                        <a:t>Prądy wtórne</a:t>
                      </a:r>
                    </a:p>
                  </a:txBody>
                  <a:tcPr marL="118412" marR="118412" marT="59206" marB="59206"/>
                </a:tc>
                <a:extLst>
                  <a:ext uri="{0D108BD9-81ED-4DB2-BD59-A6C34878D82A}">
                    <a16:rowId xmlns:a16="http://schemas.microsoft.com/office/drawing/2014/main" val="1616459570"/>
                  </a:ext>
                </a:extLst>
              </a:tr>
              <a:tr h="521011">
                <a:tc>
                  <a:txBody>
                    <a:bodyPr/>
                    <a:lstStyle/>
                    <a:p>
                      <a:r>
                        <a:rPr lang="pl-PL" sz="2300"/>
                        <a:t>kV</a:t>
                      </a:r>
                    </a:p>
                  </a:txBody>
                  <a:tcPr marL="118412" marR="118412" marT="59206" marB="59206"/>
                </a:tc>
                <a:tc>
                  <a:txBody>
                    <a:bodyPr/>
                    <a:lstStyle/>
                    <a:p>
                      <a:r>
                        <a:rPr lang="pl-PL" sz="2300"/>
                        <a:t>A</a:t>
                      </a:r>
                    </a:p>
                  </a:txBody>
                  <a:tcPr marL="118412" marR="118412" marT="59206" marB="59206"/>
                </a:tc>
                <a:tc>
                  <a:txBody>
                    <a:bodyPr/>
                    <a:lstStyle/>
                    <a:p>
                      <a:r>
                        <a:rPr lang="pl-PL" sz="2300"/>
                        <a:t>A</a:t>
                      </a:r>
                    </a:p>
                  </a:txBody>
                  <a:tcPr marL="118412" marR="118412" marT="59206" marB="59206"/>
                </a:tc>
                <a:extLst>
                  <a:ext uri="{0D108BD9-81ED-4DB2-BD59-A6C34878D82A}">
                    <a16:rowId xmlns:a16="http://schemas.microsoft.com/office/drawing/2014/main" val="955791158"/>
                  </a:ext>
                </a:extLst>
              </a:tr>
              <a:tr h="2297184">
                <a:tc>
                  <a:txBody>
                    <a:bodyPr/>
                    <a:lstStyle/>
                    <a:p>
                      <a:r>
                        <a:rPr lang="pl-PL" sz="2300" dirty="0"/>
                        <a:t>0.5 - 40</a:t>
                      </a:r>
                    </a:p>
                  </a:txBody>
                  <a:tcPr marL="118412" marR="118412" marT="59206" marB="59206"/>
                </a:tc>
                <a:tc>
                  <a:txBody>
                    <a:bodyPr/>
                    <a:lstStyle/>
                    <a:p>
                      <a:r>
                        <a:rPr lang="pl-PL" sz="2300"/>
                        <a:t>5, 10, 15, 20, 30, 50,</a:t>
                      </a:r>
                    </a:p>
                    <a:p>
                      <a:r>
                        <a:rPr lang="pl-PL" sz="2300"/>
                        <a:t>75, 100, 150, 200, 300,</a:t>
                      </a:r>
                    </a:p>
                    <a:p>
                      <a:r>
                        <a:rPr lang="pl-PL" sz="2300"/>
                        <a:t>400, 600, 800, 1000,</a:t>
                      </a:r>
                    </a:p>
                    <a:p>
                      <a:r>
                        <a:rPr lang="pl-PL" sz="2300"/>
                        <a:t>1500, 2000, 3000, 4000</a:t>
                      </a:r>
                    </a:p>
                    <a:p>
                      <a:r>
                        <a:rPr lang="pl-PL" sz="2300"/>
                        <a:t>6000, 10000, 20000</a:t>
                      </a:r>
                    </a:p>
                  </a:txBody>
                  <a:tcPr marL="118412" marR="118412" marT="59206" marB="59206"/>
                </a:tc>
                <a:tc>
                  <a:txBody>
                    <a:bodyPr/>
                    <a:lstStyle/>
                    <a:p>
                      <a:r>
                        <a:rPr lang="pl-PL" sz="2300" dirty="0"/>
                        <a:t>5</a:t>
                      </a:r>
                    </a:p>
                    <a:p>
                      <a:r>
                        <a:rPr lang="pl-PL" sz="2300" dirty="0"/>
                        <a:t>Dopuszcza się prąd 1A oraz przy prądzie</a:t>
                      </a:r>
                    </a:p>
                    <a:p>
                      <a:r>
                        <a:rPr lang="pl-PL" sz="2300" dirty="0"/>
                        <a:t>pierwotnym</a:t>
                      </a:r>
                    </a:p>
                    <a:p>
                      <a:r>
                        <a:rPr lang="pl-PL" sz="2300" dirty="0"/>
                        <a:t>nie mniejszym niż 4000A również 10A</a:t>
                      </a:r>
                    </a:p>
                  </a:txBody>
                  <a:tcPr marL="118412" marR="118412" marT="59206" marB="59206"/>
                </a:tc>
                <a:extLst>
                  <a:ext uri="{0D108BD9-81ED-4DB2-BD59-A6C34878D82A}">
                    <a16:rowId xmlns:a16="http://schemas.microsoft.com/office/drawing/2014/main" val="2088977381"/>
                  </a:ext>
                </a:extLst>
              </a:tr>
            </a:tbl>
          </a:graphicData>
        </a:graphic>
      </p:graphicFrame>
      <p:pic>
        <p:nvPicPr>
          <p:cNvPr id="2" name="Obraz 1">
            <a:extLst>
              <a:ext uri="{FF2B5EF4-FFF2-40B4-BE49-F238E27FC236}">
                <a16:creationId xmlns:a16="http://schemas.microsoft.com/office/drawing/2014/main" id="{DCBB2699-EC43-5D9A-1ABA-348295760CB6}"/>
              </a:ext>
            </a:extLst>
          </p:cNvPr>
          <p:cNvPicPr>
            <a:picLocks noChangeAspect="1"/>
          </p:cNvPicPr>
          <p:nvPr/>
        </p:nvPicPr>
        <p:blipFill>
          <a:blip r:embed="rId2"/>
          <a:stretch>
            <a:fillRect/>
          </a:stretch>
        </p:blipFill>
        <p:spPr>
          <a:xfrm>
            <a:off x="7724588" y="175324"/>
            <a:ext cx="4218798" cy="518205"/>
          </a:xfrm>
          <a:prstGeom prst="rect">
            <a:avLst/>
          </a:prstGeom>
        </p:spPr>
      </p:pic>
    </p:spTree>
    <p:extLst>
      <p:ext uri="{BB962C8B-B14F-4D97-AF65-F5344CB8AC3E}">
        <p14:creationId xmlns:p14="http://schemas.microsoft.com/office/powerpoint/2010/main" val="1311708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064808-25FE-4B2A-40D8-E3BE90B9695E}"/>
              </a:ext>
            </a:extLst>
          </p:cNvPr>
          <p:cNvSpPr>
            <a:spLocks noGrp="1"/>
          </p:cNvSpPr>
          <p:nvPr>
            <p:ph type="title"/>
          </p:nvPr>
        </p:nvSpPr>
        <p:spPr/>
        <p:txBody>
          <a:bodyPr/>
          <a:lstStyle/>
          <a:p>
            <a:r>
              <a:rPr lang="pl-PL" dirty="0"/>
              <a:t>Błędy przekładników napięciowych</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B739E269-790E-0F2E-6E0D-302AB937C820}"/>
                  </a:ext>
                </a:extLst>
              </p:cNvPr>
              <p:cNvSpPr>
                <a:spLocks noGrp="1"/>
              </p:cNvSpPr>
              <p:nvPr>
                <p:ph idx="1"/>
              </p:nvPr>
            </p:nvSpPr>
            <p:spPr/>
            <p:txBody>
              <a:bodyPr/>
              <a:lstStyle/>
              <a:p>
                <a:pPr marL="0" indent="0" algn="just">
                  <a:buNone/>
                </a:pPr>
                <a:r>
                  <a:rPr lang="pl-PL" dirty="0"/>
                  <a:t> </a:t>
                </a:r>
                <a:r>
                  <a:rPr lang="pl-PL" sz="2200" dirty="0"/>
                  <a:t>Błędem napięciowym względnym przekładnika napięciowego nazywamy różnicę między napięciem wtórnym  U2  pomnożonym przez przekładnię znamionową </a:t>
                </a:r>
                <a:r>
                  <a:rPr lang="pl-PL" sz="2200" dirty="0" err="1"/>
                  <a:t>ϑun</a:t>
                </a:r>
                <a:r>
                  <a:rPr lang="pl-PL" sz="2200" dirty="0"/>
                  <a:t>  a napięciem pierwotnym U1  wyrażoną w procentach napięcia pierwotnego</a:t>
                </a:r>
                <a:r>
                  <a:rPr lang="pl-PL" dirty="0"/>
                  <a:t>.</a:t>
                </a:r>
              </a:p>
              <a:p>
                <a:pPr marL="0" indent="0" algn="just">
                  <a:buNone/>
                </a:pPr>
                <a:r>
                  <a:rPr lang="pl-PL" dirty="0">
                    <a:sym typeface="Symbol" panose="05050102010706020507" pitchFamily="18" charset="2"/>
                  </a:rPr>
                  <a:t>                                                      </a:t>
                </a:r>
              </a:p>
              <a:p>
                <a:pPr marL="0" indent="0" algn="just">
                  <a:buNone/>
                </a:pPr>
                <a:r>
                  <a:rPr lang="pl-PL" dirty="0">
                    <a:sym typeface="Symbol" panose="05050102010706020507" pitchFamily="18" charset="2"/>
                  </a:rPr>
                  <a:t>                                                        </a:t>
                </a:r>
                <a:r>
                  <a:rPr lang="pl-PL" baseline="-25000" dirty="0">
                    <a:sym typeface="Symbol" panose="05050102010706020507" pitchFamily="18" charset="2"/>
                  </a:rPr>
                  <a:t>u</a:t>
                </a:r>
                <a:r>
                  <a:rPr lang="pl-PL" dirty="0">
                    <a:sym typeface="Symbol" panose="05050102010706020507" pitchFamily="18" charset="2"/>
                  </a:rPr>
                  <a:t>=</a:t>
                </a:r>
                <a14:m>
                  <m:oMath xmlns:m="http://schemas.openxmlformats.org/officeDocument/2006/math">
                    <m:f>
                      <m:fPr>
                        <m:ctrlPr>
                          <a:rPr lang="pl-PL" i="1" smtClean="0">
                            <a:latin typeface="Cambria Math" panose="02040503050406030204" pitchFamily="18" charset="0"/>
                            <a:sym typeface="Symbol" panose="05050102010706020507" pitchFamily="18" charset="2"/>
                          </a:rPr>
                        </m:ctrlPr>
                      </m:fPr>
                      <m:num>
                        <m:r>
                          <a:rPr lang="pl-PL" i="1" smtClean="0">
                            <a:latin typeface="Cambria Math" panose="02040503050406030204" pitchFamily="18" charset="0"/>
                            <a:sym typeface="Symbol" panose="05050102010706020507" pitchFamily="18" charset="2"/>
                          </a:rPr>
                          <m:t></m:t>
                        </m:r>
                        <m:r>
                          <a:rPr lang="pl-PL" b="0" i="1" baseline="-25000" smtClean="0">
                            <a:latin typeface="Cambria Math" panose="02040503050406030204" pitchFamily="18" charset="0"/>
                            <a:sym typeface="Symbol" panose="05050102010706020507" pitchFamily="18" charset="2"/>
                          </a:rPr>
                          <m:t>𝑢𝑛</m:t>
                        </m:r>
                        <m:r>
                          <a:rPr lang="pl-PL" b="0" i="1" smtClean="0">
                            <a:latin typeface="Cambria Math" panose="02040503050406030204" pitchFamily="18" charset="0"/>
                            <a:sym typeface="Symbol" panose="05050102010706020507" pitchFamily="18" charset="2"/>
                          </a:rPr>
                          <m:t>∗</m:t>
                        </m:r>
                        <m:r>
                          <a:rPr lang="pl-PL" b="0" i="1" smtClean="0">
                            <a:latin typeface="Cambria Math" panose="02040503050406030204" pitchFamily="18" charset="0"/>
                            <a:sym typeface="Symbol" panose="05050102010706020507" pitchFamily="18" charset="2"/>
                          </a:rPr>
                          <m:t>𝑈</m:t>
                        </m:r>
                        <m:r>
                          <a:rPr lang="pl-PL" b="0" i="1" baseline="-25000" smtClean="0">
                            <a:latin typeface="Cambria Math" panose="02040503050406030204" pitchFamily="18" charset="0"/>
                            <a:sym typeface="Symbol" panose="05050102010706020507" pitchFamily="18" charset="2"/>
                          </a:rPr>
                          <m:t>2</m:t>
                        </m:r>
                        <m:r>
                          <a:rPr lang="pl-PL" b="0" i="1" smtClean="0">
                            <a:latin typeface="Cambria Math" panose="02040503050406030204" pitchFamily="18" charset="0"/>
                            <a:sym typeface="Symbol" panose="05050102010706020507" pitchFamily="18" charset="2"/>
                          </a:rPr>
                          <m:t>−</m:t>
                        </m:r>
                        <m:r>
                          <a:rPr lang="pl-PL" b="0" i="1" smtClean="0">
                            <a:latin typeface="Cambria Math" panose="02040503050406030204" pitchFamily="18" charset="0"/>
                            <a:sym typeface="Symbol" panose="05050102010706020507" pitchFamily="18" charset="2"/>
                          </a:rPr>
                          <m:t>𝑈</m:t>
                        </m:r>
                        <m:r>
                          <a:rPr lang="pl-PL" b="0" i="1" baseline="-25000" smtClean="0">
                            <a:latin typeface="Cambria Math" panose="02040503050406030204" pitchFamily="18" charset="0"/>
                            <a:sym typeface="Symbol" panose="05050102010706020507" pitchFamily="18" charset="2"/>
                          </a:rPr>
                          <m:t>1</m:t>
                        </m:r>
                      </m:num>
                      <m:den>
                        <m:r>
                          <a:rPr lang="pl-PL" b="0" i="1" smtClean="0">
                            <a:latin typeface="Cambria Math" panose="02040503050406030204" pitchFamily="18" charset="0"/>
                            <a:sym typeface="Symbol" panose="05050102010706020507" pitchFamily="18" charset="2"/>
                          </a:rPr>
                          <m:t>𝑈</m:t>
                        </m:r>
                        <m:r>
                          <a:rPr lang="pl-PL" b="0" i="1" baseline="-25000" smtClean="0">
                            <a:latin typeface="Cambria Math" panose="02040503050406030204" pitchFamily="18" charset="0"/>
                            <a:sym typeface="Symbol" panose="05050102010706020507" pitchFamily="18" charset="2"/>
                          </a:rPr>
                          <m:t>1</m:t>
                        </m:r>
                      </m:den>
                    </m:f>
                  </m:oMath>
                </a14:m>
                <a:endParaRPr lang="pl-PL" dirty="0"/>
              </a:p>
              <a:p>
                <a:pPr marL="0" indent="0" algn="just">
                  <a:buNone/>
                </a:pPr>
                <a:endParaRPr lang="pl-PL" sz="2200" dirty="0"/>
              </a:p>
              <a:p>
                <a:pPr marL="0" indent="0" algn="just">
                  <a:buNone/>
                </a:pPr>
                <a:r>
                  <a:rPr lang="pl-PL" sz="2200" dirty="0"/>
                  <a:t>Błąd napięciowy podaje się zwykle w procentach</a:t>
                </a:r>
              </a:p>
              <a:p>
                <a:pPr marL="0" indent="0" algn="just">
                  <a:buNone/>
                </a:pPr>
                <a:r>
                  <a:rPr lang="pl-PL" sz="2200" dirty="0">
                    <a:sym typeface="Symbol" panose="05050102010706020507" pitchFamily="18" charset="2"/>
                  </a:rPr>
                  <a:t>                                             </a:t>
                </a:r>
                <a:r>
                  <a:rPr lang="pl-PL" sz="2200" baseline="-25000" dirty="0">
                    <a:sym typeface="Symbol" panose="05050102010706020507" pitchFamily="18" charset="2"/>
                  </a:rPr>
                  <a:t>u%</a:t>
                </a:r>
                <a:r>
                  <a:rPr lang="pl-PL" sz="2200" dirty="0">
                    <a:sym typeface="Symbol" panose="05050102010706020507" pitchFamily="18" charset="2"/>
                  </a:rPr>
                  <a:t>=</a:t>
                </a:r>
                <a14:m>
                  <m:oMath xmlns:m="http://schemas.openxmlformats.org/officeDocument/2006/math">
                    <m:f>
                      <m:fPr>
                        <m:ctrlPr>
                          <a:rPr lang="pl-PL" sz="2200" i="1" smtClean="0">
                            <a:latin typeface="Cambria Math" panose="02040503050406030204" pitchFamily="18" charset="0"/>
                            <a:sym typeface="Symbol" panose="05050102010706020507" pitchFamily="18" charset="2"/>
                          </a:rPr>
                        </m:ctrlPr>
                      </m:fPr>
                      <m:num>
                        <m:r>
                          <a:rPr lang="pl-PL" sz="2200" i="1" smtClean="0">
                            <a:latin typeface="Cambria Math" panose="02040503050406030204" pitchFamily="18" charset="0"/>
                            <a:sym typeface="Symbol" panose="05050102010706020507" pitchFamily="18" charset="2"/>
                          </a:rPr>
                          <m:t></m:t>
                        </m:r>
                        <m:r>
                          <a:rPr lang="pl-PL" sz="2200" b="0" i="1" baseline="-25000" smtClean="0">
                            <a:latin typeface="Cambria Math" panose="02040503050406030204" pitchFamily="18" charset="0"/>
                            <a:sym typeface="Symbol" panose="05050102010706020507" pitchFamily="18" charset="2"/>
                          </a:rPr>
                          <m:t>𝑢𝑛</m:t>
                        </m:r>
                        <m:r>
                          <a:rPr lang="pl-PL" sz="2200" b="0" i="1" smtClean="0">
                            <a:latin typeface="Cambria Math" panose="02040503050406030204" pitchFamily="18" charset="0"/>
                            <a:sym typeface="Symbol" panose="05050102010706020507" pitchFamily="18" charset="2"/>
                          </a:rPr>
                          <m:t>∗</m:t>
                        </m:r>
                        <m:r>
                          <a:rPr lang="pl-PL" sz="2200" b="0" i="1" smtClean="0">
                            <a:latin typeface="Cambria Math" panose="02040503050406030204" pitchFamily="18" charset="0"/>
                            <a:sym typeface="Symbol" panose="05050102010706020507" pitchFamily="18" charset="2"/>
                          </a:rPr>
                          <m:t>𝑈</m:t>
                        </m:r>
                        <m:r>
                          <a:rPr lang="pl-PL" sz="2200" b="0" i="1" baseline="-25000" smtClean="0">
                            <a:latin typeface="Cambria Math" panose="02040503050406030204" pitchFamily="18" charset="0"/>
                            <a:sym typeface="Symbol" panose="05050102010706020507" pitchFamily="18" charset="2"/>
                          </a:rPr>
                          <m:t>2</m:t>
                        </m:r>
                        <m:r>
                          <a:rPr lang="pl-PL" sz="2200" b="0" i="1" smtClean="0">
                            <a:latin typeface="Cambria Math" panose="02040503050406030204" pitchFamily="18" charset="0"/>
                            <a:sym typeface="Symbol" panose="05050102010706020507" pitchFamily="18" charset="2"/>
                          </a:rPr>
                          <m:t>−</m:t>
                        </m:r>
                        <m:r>
                          <a:rPr lang="pl-PL" sz="2200" b="0" i="1" smtClean="0">
                            <a:latin typeface="Cambria Math" panose="02040503050406030204" pitchFamily="18" charset="0"/>
                            <a:sym typeface="Symbol" panose="05050102010706020507" pitchFamily="18" charset="2"/>
                          </a:rPr>
                          <m:t>𝑈</m:t>
                        </m:r>
                        <m:r>
                          <a:rPr lang="pl-PL" sz="2200" b="0" i="1" baseline="-25000" smtClean="0">
                            <a:latin typeface="Cambria Math" panose="02040503050406030204" pitchFamily="18" charset="0"/>
                            <a:sym typeface="Symbol" panose="05050102010706020507" pitchFamily="18" charset="2"/>
                          </a:rPr>
                          <m:t>1</m:t>
                        </m:r>
                      </m:num>
                      <m:den>
                        <m:r>
                          <a:rPr lang="pl-PL" sz="2200" b="0" i="1" smtClean="0">
                            <a:latin typeface="Cambria Math" panose="02040503050406030204" pitchFamily="18" charset="0"/>
                            <a:sym typeface="Symbol" panose="05050102010706020507" pitchFamily="18" charset="2"/>
                          </a:rPr>
                          <m:t>𝑈</m:t>
                        </m:r>
                        <m:r>
                          <a:rPr lang="pl-PL" sz="2200" b="0" i="1" baseline="-25000" smtClean="0">
                            <a:latin typeface="Cambria Math" panose="02040503050406030204" pitchFamily="18" charset="0"/>
                            <a:sym typeface="Symbol" panose="05050102010706020507" pitchFamily="18" charset="2"/>
                          </a:rPr>
                          <m:t>1</m:t>
                        </m:r>
                      </m:den>
                    </m:f>
                    <m:r>
                      <a:rPr lang="pl-PL" sz="2200" b="0" i="0" smtClean="0">
                        <a:latin typeface="Cambria Math" panose="02040503050406030204" pitchFamily="18" charset="0"/>
                        <a:sym typeface="Symbol" panose="05050102010706020507" pitchFamily="18" charset="2"/>
                      </a:rPr>
                      <m:t> ∗100%=</m:t>
                    </m:r>
                    <m:f>
                      <m:fPr>
                        <m:ctrlPr>
                          <a:rPr lang="pl-PL" sz="2200" b="0" i="1" smtClean="0">
                            <a:latin typeface="Cambria Math" panose="02040503050406030204" pitchFamily="18" charset="0"/>
                            <a:sym typeface="Symbol" panose="05050102010706020507" pitchFamily="18" charset="2"/>
                          </a:rPr>
                        </m:ctrlPr>
                      </m:fPr>
                      <m:num>
                        <m:r>
                          <a:rPr lang="pl-PL" sz="2200" b="0" i="1" smtClean="0">
                            <a:latin typeface="Cambria Math" panose="02040503050406030204" pitchFamily="18" charset="0"/>
                            <a:sym typeface="Symbol" panose="05050102010706020507" pitchFamily="18" charset="2"/>
                          </a:rPr>
                          <m:t></m:t>
                        </m:r>
                        <m:r>
                          <a:rPr lang="pl-PL" sz="2200" b="0" i="1" baseline="-25000" smtClean="0">
                            <a:latin typeface="Cambria Math" panose="02040503050406030204" pitchFamily="18" charset="0"/>
                            <a:sym typeface="Symbol" panose="05050102010706020507" pitchFamily="18" charset="2"/>
                          </a:rPr>
                          <m:t>𝑢𝑛</m:t>
                        </m:r>
                        <m:r>
                          <a:rPr lang="pl-PL" sz="2200" b="0" i="1" smtClean="0">
                            <a:latin typeface="Cambria Math" panose="02040503050406030204" pitchFamily="18" charset="0"/>
                            <a:sym typeface="Symbol" panose="05050102010706020507" pitchFamily="18" charset="2"/>
                          </a:rPr>
                          <m:t>−</m:t>
                        </m:r>
                        <m:r>
                          <a:rPr lang="pl-PL" sz="2200" b="0" i="1" baseline="-25000" smtClean="0">
                            <a:latin typeface="Cambria Math" panose="02040503050406030204" pitchFamily="18" charset="0"/>
                            <a:sym typeface="Symbol" panose="05050102010706020507" pitchFamily="18" charset="2"/>
                          </a:rPr>
                          <m:t>𝑢</m:t>
                        </m:r>
                      </m:num>
                      <m:den>
                        <m:r>
                          <a:rPr lang="pl-PL" sz="2200" b="0" i="1" smtClean="0">
                            <a:latin typeface="Cambria Math" panose="02040503050406030204" pitchFamily="18" charset="0"/>
                            <a:sym typeface="Symbol" panose="05050102010706020507" pitchFamily="18" charset="2"/>
                          </a:rPr>
                          <m:t></m:t>
                        </m:r>
                        <m:r>
                          <a:rPr lang="pl-PL" sz="2200" b="0" i="1" baseline="-25000" smtClean="0">
                            <a:latin typeface="Cambria Math" panose="02040503050406030204" pitchFamily="18" charset="0"/>
                            <a:sym typeface="Symbol" panose="05050102010706020507" pitchFamily="18" charset="2"/>
                          </a:rPr>
                          <m:t>𝑢</m:t>
                        </m:r>
                      </m:den>
                    </m:f>
                  </m:oMath>
                </a14:m>
                <a:r>
                  <a:rPr lang="pl-PL" sz="2200" dirty="0"/>
                  <a:t> *100%</a:t>
                </a:r>
              </a:p>
              <a:p>
                <a:pPr marL="0" indent="0">
                  <a:buNone/>
                </a:pPr>
                <a:endParaRPr lang="pl-PL" sz="2200" dirty="0"/>
              </a:p>
            </p:txBody>
          </p:sp>
        </mc:Choice>
        <mc:Fallback xmlns="">
          <p:sp>
            <p:nvSpPr>
              <p:cNvPr id="3" name="Symbol zastępczy zawartości 2">
                <a:extLst>
                  <a:ext uri="{FF2B5EF4-FFF2-40B4-BE49-F238E27FC236}">
                    <a16:creationId xmlns:a16="http://schemas.microsoft.com/office/drawing/2014/main" id="{B739E269-790E-0F2E-6E0D-302AB937C820}"/>
                  </a:ext>
                </a:extLst>
              </p:cNvPr>
              <p:cNvSpPr>
                <a:spLocks noGrp="1" noRot="1" noChangeAspect="1" noMove="1" noResize="1" noEditPoints="1" noAdjustHandles="1" noChangeArrowheads="1" noChangeShapeType="1" noTextEdit="1"/>
              </p:cNvSpPr>
              <p:nvPr>
                <p:ph idx="1"/>
              </p:nvPr>
            </p:nvSpPr>
            <p:spPr>
              <a:blipFill>
                <a:blip r:embed="rId2"/>
                <a:stretch>
                  <a:fillRect l="-754" t="-140" r="-696"/>
                </a:stretch>
              </a:blipFill>
            </p:spPr>
            <p:txBody>
              <a:bodyPr/>
              <a:lstStyle/>
              <a:p>
                <a:r>
                  <a:rPr lang="pl-PL">
                    <a:noFill/>
                  </a:rPr>
                  <a:t> </a:t>
                </a:r>
              </a:p>
            </p:txBody>
          </p:sp>
        </mc:Fallback>
      </mc:AlternateContent>
      <p:pic>
        <p:nvPicPr>
          <p:cNvPr id="4" name="Obraz 3">
            <a:extLst>
              <a:ext uri="{FF2B5EF4-FFF2-40B4-BE49-F238E27FC236}">
                <a16:creationId xmlns:a16="http://schemas.microsoft.com/office/drawing/2014/main" id="{B3D4A02F-5AED-B19A-4A27-4BC9416F9075}"/>
              </a:ext>
            </a:extLst>
          </p:cNvPr>
          <p:cNvPicPr>
            <a:picLocks noChangeAspect="1"/>
          </p:cNvPicPr>
          <p:nvPr/>
        </p:nvPicPr>
        <p:blipFill>
          <a:blip r:embed="rId3"/>
          <a:stretch>
            <a:fillRect/>
          </a:stretch>
        </p:blipFill>
        <p:spPr>
          <a:xfrm>
            <a:off x="7755961" y="106022"/>
            <a:ext cx="4218798" cy="518205"/>
          </a:xfrm>
          <a:prstGeom prst="rect">
            <a:avLst/>
          </a:prstGeom>
        </p:spPr>
      </p:pic>
    </p:spTree>
    <p:extLst>
      <p:ext uri="{BB962C8B-B14F-4D97-AF65-F5344CB8AC3E}">
        <p14:creationId xmlns:p14="http://schemas.microsoft.com/office/powerpoint/2010/main" val="4137950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35D0F1C-A837-E2DD-2216-326B8819AE65}"/>
              </a:ext>
            </a:extLst>
          </p:cNvPr>
          <p:cNvSpPr>
            <a:spLocks noGrp="1"/>
          </p:cNvSpPr>
          <p:nvPr>
            <p:ph idx="1"/>
          </p:nvPr>
        </p:nvSpPr>
        <p:spPr/>
        <p:txBody>
          <a:bodyPr/>
          <a:lstStyle/>
          <a:p>
            <a:pPr marL="0" indent="0">
              <a:buNone/>
            </a:pPr>
            <a:r>
              <a:rPr lang="pl-PL" dirty="0"/>
              <a:t> W idealnym przekładniku napięciowym  przy pracy jałowej kąt pomiędzy napięciem pierwotnym i wtórnym wynosi 0</a:t>
            </a:r>
            <a:r>
              <a:rPr lang="pl-PL" baseline="30000" dirty="0"/>
              <a:t>0</a:t>
            </a:r>
          </a:p>
          <a:p>
            <a:pPr marL="0" indent="0">
              <a:buNone/>
            </a:pPr>
            <a:r>
              <a:rPr lang="pl-PL" dirty="0"/>
              <a:t> Błędem kątowym przekładnika napięciowego nazywamy kąt wyrażony w minutach pomiędzy wskazem napięcia wtórnego a wskazem napięcia pierwotnego. Dodatni znak błędu kątowego oznacza, że wskaz napięcia wtórnego wyprzedza wskaz napięcia pierwotnego.</a:t>
            </a:r>
          </a:p>
          <a:p>
            <a:endParaRPr lang="pl-PL" dirty="0"/>
          </a:p>
        </p:txBody>
      </p:sp>
      <p:pic>
        <p:nvPicPr>
          <p:cNvPr id="2" name="Obraz 1">
            <a:extLst>
              <a:ext uri="{FF2B5EF4-FFF2-40B4-BE49-F238E27FC236}">
                <a16:creationId xmlns:a16="http://schemas.microsoft.com/office/drawing/2014/main" id="{BD70598E-29D9-84D8-7BF7-A502BDD3A9AA}"/>
              </a:ext>
            </a:extLst>
          </p:cNvPr>
          <p:cNvPicPr>
            <a:picLocks noChangeAspect="1"/>
          </p:cNvPicPr>
          <p:nvPr/>
        </p:nvPicPr>
        <p:blipFill>
          <a:blip r:embed="rId2"/>
          <a:stretch>
            <a:fillRect/>
          </a:stretch>
        </p:blipFill>
        <p:spPr>
          <a:xfrm>
            <a:off x="7654361" y="162832"/>
            <a:ext cx="4218798" cy="518205"/>
          </a:xfrm>
          <a:prstGeom prst="rect">
            <a:avLst/>
          </a:prstGeom>
        </p:spPr>
      </p:pic>
    </p:spTree>
    <p:extLst>
      <p:ext uri="{BB962C8B-B14F-4D97-AF65-F5344CB8AC3E}">
        <p14:creationId xmlns:p14="http://schemas.microsoft.com/office/powerpoint/2010/main" val="36265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D98892-9B0C-A75E-DEC6-118B0026ED94}"/>
              </a:ext>
            </a:extLst>
          </p:cNvPr>
          <p:cNvSpPr>
            <a:spLocks noGrp="1"/>
          </p:cNvSpPr>
          <p:nvPr>
            <p:ph type="title"/>
          </p:nvPr>
        </p:nvSpPr>
        <p:spPr>
          <a:xfrm>
            <a:off x="838200" y="227965"/>
            <a:ext cx="10515600" cy="540131"/>
          </a:xfrm>
        </p:spPr>
        <p:txBody>
          <a:bodyPr>
            <a:normAutofit/>
          </a:bodyPr>
          <a:lstStyle/>
          <a:p>
            <a:r>
              <a:rPr lang="pl-PL" sz="2200" b="1" dirty="0"/>
              <a:t>Klasy dokładności i błędy przekładników napięciowych</a:t>
            </a:r>
          </a:p>
        </p:txBody>
      </p:sp>
      <p:sp>
        <p:nvSpPr>
          <p:cNvPr id="3" name="Symbol zastępczy zawartości 2">
            <a:extLst>
              <a:ext uri="{FF2B5EF4-FFF2-40B4-BE49-F238E27FC236}">
                <a16:creationId xmlns:a16="http://schemas.microsoft.com/office/drawing/2014/main" id="{80F7C4D0-8FDB-F876-F124-2F033BFD4480}"/>
              </a:ext>
            </a:extLst>
          </p:cNvPr>
          <p:cNvSpPr>
            <a:spLocks noGrp="1"/>
          </p:cNvSpPr>
          <p:nvPr>
            <p:ph idx="1"/>
          </p:nvPr>
        </p:nvSpPr>
        <p:spPr>
          <a:xfrm>
            <a:off x="838200" y="768096"/>
            <a:ext cx="10515600" cy="6016593"/>
          </a:xfrm>
        </p:spPr>
        <p:txBody>
          <a:bodyPr/>
          <a:lstStyle/>
          <a:p>
            <a:pPr marL="0" indent="0">
              <a:buNone/>
            </a:pPr>
            <a:r>
              <a:rPr lang="pl-PL" dirty="0"/>
              <a:t> </a:t>
            </a:r>
            <a:r>
              <a:rPr lang="pl-PL" sz="2200" dirty="0"/>
              <a:t>Przepisy polskie ustalają cztery normalne klasy dokładności przekładników napięciowych: 0.2 ; 0.5 ; 1  i  3 . Budowane są również przekładniki laboratoryjne klas : 0.02 ; 0.05 ;  0.1 . Ich błędy graniczne są dziesięciokrotnie mniejsze od odpowiednich błędów przekładników klas normalnych.</a:t>
            </a:r>
          </a:p>
          <a:p>
            <a:pPr marL="0" indent="0">
              <a:buNone/>
            </a:pPr>
            <a:r>
              <a:rPr lang="pl-PL" sz="2200" dirty="0"/>
              <a:t> W tablicy zestawione są  ( wg PN-63/E-06500 ) klasy dokładności i błędy graniczne przy określonych obciążeniach</a:t>
            </a:r>
            <a:r>
              <a:rPr lang="pl-PL" dirty="0"/>
              <a:t>.</a:t>
            </a:r>
          </a:p>
          <a:p>
            <a:endParaRPr lang="pl-PL" dirty="0"/>
          </a:p>
        </p:txBody>
      </p:sp>
      <p:graphicFrame>
        <p:nvGraphicFramePr>
          <p:cNvPr id="5" name="Tabela 4">
            <a:extLst>
              <a:ext uri="{FF2B5EF4-FFF2-40B4-BE49-F238E27FC236}">
                <a16:creationId xmlns:a16="http://schemas.microsoft.com/office/drawing/2014/main" id="{E10261F5-71E0-62CC-F204-FE9807D9E277}"/>
              </a:ext>
            </a:extLst>
          </p:cNvPr>
          <p:cNvGraphicFramePr>
            <a:graphicFrameLocks noGrp="1"/>
          </p:cNvGraphicFramePr>
          <p:nvPr>
            <p:extLst>
              <p:ext uri="{D42A27DB-BD31-4B8C-83A1-F6EECF244321}">
                <p14:modId xmlns:p14="http://schemas.microsoft.com/office/powerpoint/2010/main" val="3824462605"/>
              </p:ext>
            </p:extLst>
          </p:nvPr>
        </p:nvGraphicFramePr>
        <p:xfrm>
          <a:off x="1958848" y="3472529"/>
          <a:ext cx="8128000" cy="33121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06878143"/>
                    </a:ext>
                  </a:extLst>
                </a:gridCol>
                <a:gridCol w="1625600">
                  <a:extLst>
                    <a:ext uri="{9D8B030D-6E8A-4147-A177-3AD203B41FA5}">
                      <a16:colId xmlns:a16="http://schemas.microsoft.com/office/drawing/2014/main" val="3269325985"/>
                    </a:ext>
                  </a:extLst>
                </a:gridCol>
                <a:gridCol w="1625600">
                  <a:extLst>
                    <a:ext uri="{9D8B030D-6E8A-4147-A177-3AD203B41FA5}">
                      <a16:colId xmlns:a16="http://schemas.microsoft.com/office/drawing/2014/main" val="295664553"/>
                    </a:ext>
                  </a:extLst>
                </a:gridCol>
                <a:gridCol w="1625600">
                  <a:extLst>
                    <a:ext uri="{9D8B030D-6E8A-4147-A177-3AD203B41FA5}">
                      <a16:colId xmlns:a16="http://schemas.microsoft.com/office/drawing/2014/main" val="58677919"/>
                    </a:ext>
                  </a:extLst>
                </a:gridCol>
                <a:gridCol w="1625600">
                  <a:extLst>
                    <a:ext uri="{9D8B030D-6E8A-4147-A177-3AD203B41FA5}">
                      <a16:colId xmlns:a16="http://schemas.microsoft.com/office/drawing/2014/main" val="2840987982"/>
                    </a:ext>
                  </a:extLst>
                </a:gridCol>
              </a:tblGrid>
              <a:tr h="370840">
                <a:tc rowSpan="2">
                  <a:txBody>
                    <a:bodyPr/>
                    <a:lstStyle/>
                    <a:p>
                      <a:r>
                        <a:rPr lang="pl-PL" sz="1600" dirty="0"/>
                        <a:t>Klasa dokładności</a:t>
                      </a:r>
                    </a:p>
                  </a:txBody>
                  <a:tcPr/>
                </a:tc>
                <a:tc rowSpan="2">
                  <a:txBody>
                    <a:bodyPr/>
                    <a:lstStyle/>
                    <a:p>
                      <a:r>
                        <a:rPr lang="pl-PL" sz="1600" dirty="0"/>
                        <a:t>Napięcie pierwotne w % obciążenia znamionowego</a:t>
                      </a:r>
                    </a:p>
                  </a:txBody>
                  <a:tcPr/>
                </a:tc>
                <a:tc rowSpan="2">
                  <a:txBody>
                    <a:bodyPr/>
                    <a:lstStyle/>
                    <a:p>
                      <a:r>
                        <a:rPr lang="pl-PL" dirty="0"/>
                        <a:t>Obciążenie wtórne przy U=</a:t>
                      </a:r>
                      <a:r>
                        <a:rPr lang="pl-PL" dirty="0" err="1"/>
                        <a:t>Un</a:t>
                      </a:r>
                      <a:r>
                        <a:rPr lang="pl-PL" dirty="0"/>
                        <a:t> w % mocy znamionowej</a:t>
                      </a:r>
                    </a:p>
                  </a:txBody>
                  <a:tcPr/>
                </a:tc>
                <a:tc gridSpan="2">
                  <a:txBody>
                    <a:bodyPr/>
                    <a:lstStyle/>
                    <a:p>
                      <a:r>
                        <a:rPr lang="pl-PL" dirty="0"/>
                        <a:t>Dopuszczalne błędy </a:t>
                      </a:r>
                      <a:r>
                        <a:rPr lang="pl-PL" dirty="0" err="1"/>
                        <a:t>f</a:t>
                      </a:r>
                      <a:r>
                        <a:rPr lang="pl-PL" baseline="-25000" dirty="0" err="1"/>
                        <a:t>N</a:t>
                      </a:r>
                      <a:r>
                        <a:rPr lang="pl-PL" baseline="-25000" dirty="0"/>
                        <a:t> </a:t>
                      </a:r>
                      <a:r>
                        <a:rPr lang="pl-PL" baseline="0" dirty="0"/>
                        <a:t>i przy cos</a:t>
                      </a:r>
                      <a:r>
                        <a:rPr lang="pl-PL" baseline="0" dirty="0">
                          <a:sym typeface="Symbol" panose="05050102010706020507" pitchFamily="18" charset="2"/>
                        </a:rPr>
                        <a:t> 0,8ind. obwodu wtórnego</a:t>
                      </a:r>
                      <a:endParaRPr lang="pl-PL" baseline="-25000" dirty="0"/>
                    </a:p>
                  </a:txBody>
                  <a:tcPr/>
                </a:tc>
                <a:tc hMerge="1">
                  <a:txBody>
                    <a:bodyPr/>
                    <a:lstStyle/>
                    <a:p>
                      <a:endParaRPr lang="pl-PL" dirty="0"/>
                    </a:p>
                  </a:txBody>
                  <a:tcPr/>
                </a:tc>
                <a:extLst>
                  <a:ext uri="{0D108BD9-81ED-4DB2-BD59-A6C34878D82A}">
                    <a16:rowId xmlns:a16="http://schemas.microsoft.com/office/drawing/2014/main" val="735255438"/>
                  </a:ext>
                </a:extLst>
              </a:tr>
              <a:tr h="370840">
                <a:tc vMerge="1">
                  <a:txBody>
                    <a:bodyPr/>
                    <a:lstStyle/>
                    <a:p>
                      <a:endParaRPr lang="pl-PL" dirty="0"/>
                    </a:p>
                  </a:txBody>
                  <a:tcPr/>
                </a:tc>
                <a:tc vMerge="1">
                  <a:txBody>
                    <a:bodyPr/>
                    <a:lstStyle/>
                    <a:p>
                      <a:endParaRPr lang="pl-PL" dirty="0"/>
                    </a:p>
                  </a:txBody>
                  <a:tcPr/>
                </a:tc>
                <a:tc vMerge="1">
                  <a:txBody>
                    <a:bodyPr/>
                    <a:lstStyle/>
                    <a:p>
                      <a:endParaRPr lang="pl-PL" dirty="0"/>
                    </a:p>
                  </a:txBody>
                  <a:tcPr/>
                </a:tc>
                <a:tc>
                  <a:txBody>
                    <a:bodyPr/>
                    <a:lstStyle/>
                    <a:p>
                      <a:r>
                        <a:rPr lang="pl-PL" dirty="0"/>
                        <a:t>Błąd napięciowy </a:t>
                      </a:r>
                      <a:r>
                        <a:rPr lang="pl-PL" dirty="0">
                          <a:sym typeface="Symbol" panose="05050102010706020507" pitchFamily="18" charset="2"/>
                        </a:rPr>
                        <a:t>u(%)</a:t>
                      </a:r>
                      <a:endParaRPr lang="pl-PL" dirty="0"/>
                    </a:p>
                  </a:txBody>
                  <a:tcPr/>
                </a:tc>
                <a:tc>
                  <a:txBody>
                    <a:bodyPr/>
                    <a:lstStyle/>
                    <a:p>
                      <a:r>
                        <a:rPr lang="pl-PL" dirty="0"/>
                        <a:t>Błąd kątowy</a:t>
                      </a:r>
                    </a:p>
                    <a:p>
                      <a:r>
                        <a:rPr lang="pl-PL" dirty="0">
                          <a:sym typeface="Symbol" panose="05050102010706020507" pitchFamily="18" charset="2"/>
                        </a:rPr>
                        <a:t>k(min)</a:t>
                      </a:r>
                      <a:endParaRPr lang="pl-PL" dirty="0"/>
                    </a:p>
                  </a:txBody>
                  <a:tcPr/>
                </a:tc>
                <a:extLst>
                  <a:ext uri="{0D108BD9-81ED-4DB2-BD59-A6C34878D82A}">
                    <a16:rowId xmlns:a16="http://schemas.microsoft.com/office/drawing/2014/main" val="657065560"/>
                  </a:ext>
                </a:extLst>
              </a:tr>
              <a:tr h="370840">
                <a:tc>
                  <a:txBody>
                    <a:bodyPr/>
                    <a:lstStyle/>
                    <a:p>
                      <a:pPr algn="ctr"/>
                      <a:r>
                        <a:rPr lang="pl-PL" dirty="0"/>
                        <a:t>3</a:t>
                      </a:r>
                    </a:p>
                  </a:txBody>
                  <a:tcPr/>
                </a:tc>
                <a:tc>
                  <a:txBody>
                    <a:bodyPr/>
                    <a:lstStyle/>
                    <a:p>
                      <a:pPr algn="ctr"/>
                      <a:r>
                        <a:rPr lang="pl-PL" dirty="0"/>
                        <a:t>100</a:t>
                      </a:r>
                    </a:p>
                  </a:txBody>
                  <a:tcPr/>
                </a:tc>
                <a:tc>
                  <a:txBody>
                    <a:bodyPr/>
                    <a:lstStyle/>
                    <a:p>
                      <a:pPr algn="ctr"/>
                      <a:r>
                        <a:rPr lang="pl-PL" dirty="0"/>
                        <a:t>50-100</a:t>
                      </a:r>
                    </a:p>
                  </a:txBody>
                  <a:tcPr/>
                </a:tc>
                <a:tc>
                  <a:txBody>
                    <a:bodyPr/>
                    <a:lstStyle/>
                    <a:p>
                      <a:pPr algn="ctr"/>
                      <a:r>
                        <a:rPr lang="pl-PL" dirty="0"/>
                        <a:t>3</a:t>
                      </a:r>
                    </a:p>
                  </a:txBody>
                  <a:tcPr/>
                </a:tc>
                <a:tc>
                  <a:txBody>
                    <a:bodyPr/>
                    <a:lstStyle/>
                    <a:p>
                      <a:pPr algn="ctr"/>
                      <a:r>
                        <a:rPr lang="pl-PL" dirty="0"/>
                        <a:t>-</a:t>
                      </a:r>
                    </a:p>
                  </a:txBody>
                  <a:tcPr/>
                </a:tc>
                <a:extLst>
                  <a:ext uri="{0D108BD9-81ED-4DB2-BD59-A6C34878D82A}">
                    <a16:rowId xmlns:a16="http://schemas.microsoft.com/office/drawing/2014/main" val="3371965688"/>
                  </a:ext>
                </a:extLst>
              </a:tr>
              <a:tr h="370840">
                <a:tc>
                  <a:txBody>
                    <a:bodyPr/>
                    <a:lstStyle/>
                    <a:p>
                      <a:pPr algn="ctr"/>
                      <a:r>
                        <a:rPr lang="pl-PL" dirty="0"/>
                        <a:t>1</a:t>
                      </a:r>
                    </a:p>
                  </a:txBody>
                  <a:tcPr/>
                </a:tc>
                <a:tc>
                  <a:txBody>
                    <a:bodyPr/>
                    <a:lstStyle/>
                    <a:p>
                      <a:pPr algn="ctr"/>
                      <a:r>
                        <a:rPr lang="pl-PL" dirty="0"/>
                        <a:t>80-120</a:t>
                      </a:r>
                    </a:p>
                  </a:txBody>
                  <a:tcPr/>
                </a:tc>
                <a:tc>
                  <a:txBody>
                    <a:bodyPr/>
                    <a:lstStyle/>
                    <a:p>
                      <a:pPr algn="ctr"/>
                      <a:r>
                        <a:rPr lang="pl-PL" dirty="0"/>
                        <a:t>25-100</a:t>
                      </a:r>
                    </a:p>
                  </a:txBody>
                  <a:tcPr/>
                </a:tc>
                <a:tc>
                  <a:txBody>
                    <a:bodyPr/>
                    <a:lstStyle/>
                    <a:p>
                      <a:pPr algn="ctr"/>
                      <a:r>
                        <a:rPr lang="pl-PL" dirty="0"/>
                        <a:t>1</a:t>
                      </a:r>
                    </a:p>
                  </a:txBody>
                  <a:tcPr/>
                </a:tc>
                <a:tc>
                  <a:txBody>
                    <a:bodyPr/>
                    <a:lstStyle/>
                    <a:p>
                      <a:pPr algn="ctr"/>
                      <a:r>
                        <a:rPr lang="pl-PL" dirty="0"/>
                        <a:t>40</a:t>
                      </a:r>
                    </a:p>
                  </a:txBody>
                  <a:tcPr/>
                </a:tc>
                <a:extLst>
                  <a:ext uri="{0D108BD9-81ED-4DB2-BD59-A6C34878D82A}">
                    <a16:rowId xmlns:a16="http://schemas.microsoft.com/office/drawing/2014/main" val="3657745968"/>
                  </a:ext>
                </a:extLst>
              </a:tr>
              <a:tr h="370840">
                <a:tc>
                  <a:txBody>
                    <a:bodyPr/>
                    <a:lstStyle/>
                    <a:p>
                      <a:pPr algn="ctr"/>
                      <a:r>
                        <a:rPr lang="pl-PL" dirty="0"/>
                        <a:t>0,5</a:t>
                      </a:r>
                    </a:p>
                  </a:txBody>
                  <a:tcPr/>
                </a:tc>
                <a:tc>
                  <a:txBody>
                    <a:bodyPr/>
                    <a:lstStyle/>
                    <a:p>
                      <a:pPr algn="ctr"/>
                      <a:r>
                        <a:rPr lang="pl-PL" dirty="0"/>
                        <a:t>80-120</a:t>
                      </a:r>
                    </a:p>
                  </a:txBody>
                  <a:tcPr/>
                </a:tc>
                <a:tc>
                  <a:txBody>
                    <a:bodyPr/>
                    <a:lstStyle/>
                    <a:p>
                      <a:pPr algn="ctr"/>
                      <a:r>
                        <a:rPr lang="pl-PL" dirty="0"/>
                        <a:t>25-100</a:t>
                      </a:r>
                    </a:p>
                  </a:txBody>
                  <a:tcPr/>
                </a:tc>
                <a:tc>
                  <a:txBody>
                    <a:bodyPr/>
                    <a:lstStyle/>
                    <a:p>
                      <a:pPr algn="ctr"/>
                      <a:r>
                        <a:rPr lang="pl-PL" dirty="0"/>
                        <a:t>0,5</a:t>
                      </a:r>
                    </a:p>
                  </a:txBody>
                  <a:tcPr/>
                </a:tc>
                <a:tc>
                  <a:txBody>
                    <a:bodyPr/>
                    <a:lstStyle/>
                    <a:p>
                      <a:pPr algn="ctr"/>
                      <a:r>
                        <a:rPr lang="pl-PL" dirty="0"/>
                        <a:t>20</a:t>
                      </a:r>
                    </a:p>
                  </a:txBody>
                  <a:tcPr/>
                </a:tc>
                <a:extLst>
                  <a:ext uri="{0D108BD9-81ED-4DB2-BD59-A6C34878D82A}">
                    <a16:rowId xmlns:a16="http://schemas.microsoft.com/office/drawing/2014/main" val="340831993"/>
                  </a:ext>
                </a:extLst>
              </a:tr>
              <a:tr h="370840">
                <a:tc>
                  <a:txBody>
                    <a:bodyPr/>
                    <a:lstStyle/>
                    <a:p>
                      <a:pPr algn="ctr"/>
                      <a:r>
                        <a:rPr lang="pl-PL" dirty="0"/>
                        <a:t>0,2</a:t>
                      </a:r>
                    </a:p>
                  </a:txBody>
                  <a:tcPr/>
                </a:tc>
                <a:tc>
                  <a:txBody>
                    <a:bodyPr/>
                    <a:lstStyle/>
                    <a:p>
                      <a:pPr algn="ctr"/>
                      <a:r>
                        <a:rPr lang="pl-PL" dirty="0"/>
                        <a:t>80-120</a:t>
                      </a:r>
                    </a:p>
                  </a:txBody>
                  <a:tcPr/>
                </a:tc>
                <a:tc>
                  <a:txBody>
                    <a:bodyPr/>
                    <a:lstStyle/>
                    <a:p>
                      <a:pPr algn="ctr"/>
                      <a:r>
                        <a:rPr lang="pl-PL" dirty="0"/>
                        <a:t>25-100</a:t>
                      </a:r>
                    </a:p>
                  </a:txBody>
                  <a:tcPr/>
                </a:tc>
                <a:tc>
                  <a:txBody>
                    <a:bodyPr/>
                    <a:lstStyle/>
                    <a:p>
                      <a:pPr algn="ctr"/>
                      <a:r>
                        <a:rPr lang="pl-PL" dirty="0"/>
                        <a:t>0,2</a:t>
                      </a:r>
                    </a:p>
                  </a:txBody>
                  <a:tcPr/>
                </a:tc>
                <a:tc>
                  <a:txBody>
                    <a:bodyPr/>
                    <a:lstStyle/>
                    <a:p>
                      <a:pPr algn="ctr"/>
                      <a:r>
                        <a:rPr lang="pl-PL" dirty="0"/>
                        <a:t>10</a:t>
                      </a:r>
                    </a:p>
                  </a:txBody>
                  <a:tcPr/>
                </a:tc>
                <a:extLst>
                  <a:ext uri="{0D108BD9-81ED-4DB2-BD59-A6C34878D82A}">
                    <a16:rowId xmlns:a16="http://schemas.microsoft.com/office/drawing/2014/main" val="1918181895"/>
                  </a:ext>
                </a:extLst>
              </a:tr>
            </a:tbl>
          </a:graphicData>
        </a:graphic>
      </p:graphicFrame>
      <p:pic>
        <p:nvPicPr>
          <p:cNvPr id="4" name="Obraz 3">
            <a:extLst>
              <a:ext uri="{FF2B5EF4-FFF2-40B4-BE49-F238E27FC236}">
                <a16:creationId xmlns:a16="http://schemas.microsoft.com/office/drawing/2014/main" id="{32F9D780-4A94-7832-D7A1-4AAF837EBBA7}"/>
              </a:ext>
            </a:extLst>
          </p:cNvPr>
          <p:cNvPicPr>
            <a:picLocks noChangeAspect="1"/>
          </p:cNvPicPr>
          <p:nvPr/>
        </p:nvPicPr>
        <p:blipFill>
          <a:blip r:embed="rId2"/>
          <a:stretch>
            <a:fillRect/>
          </a:stretch>
        </p:blipFill>
        <p:spPr>
          <a:xfrm>
            <a:off x="7745801" y="-31138"/>
            <a:ext cx="4218798" cy="518205"/>
          </a:xfrm>
          <a:prstGeom prst="rect">
            <a:avLst/>
          </a:prstGeom>
        </p:spPr>
      </p:pic>
    </p:spTree>
    <p:extLst>
      <p:ext uri="{BB962C8B-B14F-4D97-AF65-F5344CB8AC3E}">
        <p14:creationId xmlns:p14="http://schemas.microsoft.com/office/powerpoint/2010/main" val="2192509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D12592-1EDD-C3C6-2A2A-18D3EEB2DF61}"/>
              </a:ext>
            </a:extLst>
          </p:cNvPr>
          <p:cNvSpPr>
            <a:spLocks noGrp="1"/>
          </p:cNvSpPr>
          <p:nvPr>
            <p:ph type="title"/>
          </p:nvPr>
        </p:nvSpPr>
        <p:spPr>
          <a:xfrm>
            <a:off x="838200" y="687133"/>
            <a:ext cx="10515600" cy="402971"/>
          </a:xfrm>
        </p:spPr>
        <p:txBody>
          <a:bodyPr>
            <a:normAutofit/>
          </a:bodyPr>
          <a:lstStyle/>
          <a:p>
            <a:r>
              <a:rPr lang="pl-PL" sz="2200" b="1" dirty="0"/>
              <a:t>Moc znamionowa przekładnika napięciowego</a:t>
            </a:r>
          </a:p>
        </p:txBody>
      </p:sp>
      <p:sp>
        <p:nvSpPr>
          <p:cNvPr id="3" name="Symbol zastępczy zawartości 2">
            <a:extLst>
              <a:ext uri="{FF2B5EF4-FFF2-40B4-BE49-F238E27FC236}">
                <a16:creationId xmlns:a16="http://schemas.microsoft.com/office/drawing/2014/main" id="{E2B4D146-B5E5-8CEC-9BCC-46E7CC4E5B04}"/>
              </a:ext>
            </a:extLst>
          </p:cNvPr>
          <p:cNvSpPr>
            <a:spLocks noGrp="1"/>
          </p:cNvSpPr>
          <p:nvPr>
            <p:ph idx="1"/>
          </p:nvPr>
        </p:nvSpPr>
        <p:spPr>
          <a:xfrm>
            <a:off x="838200" y="1090104"/>
            <a:ext cx="10515600" cy="5408867"/>
          </a:xfrm>
        </p:spPr>
        <p:txBody>
          <a:bodyPr/>
          <a:lstStyle/>
          <a:p>
            <a:pPr marL="0" indent="0">
              <a:buNone/>
            </a:pPr>
            <a:r>
              <a:rPr lang="pl-PL" sz="2200" dirty="0"/>
              <a:t>Moc znamionowa przekładnika napięciowego to moc, którą przekładnik może dostarczyć do obwodu wtórnego przy napięciu znamionowym, przy której błędy przekładnika nie przekraczają wartości dopuszczalnych w danej klasie przekładnika.</a:t>
            </a:r>
          </a:p>
          <a:p>
            <a:pPr marL="0" indent="0">
              <a:buNone/>
            </a:pPr>
            <a:r>
              <a:rPr lang="pl-PL" sz="2200" dirty="0"/>
              <a:t>Moce znamionowe przekładników napięciowych  są znormalizowane i wynoszą  od 15 VA ( przy napięciu znamionowym izolacji 3-6 </a:t>
            </a:r>
            <a:r>
              <a:rPr lang="pl-PL" sz="2200" dirty="0" err="1"/>
              <a:t>kV</a:t>
            </a:r>
            <a:r>
              <a:rPr lang="pl-PL" sz="2200" dirty="0"/>
              <a:t> ) do 180 VA ( przy napięciu znamionowym izolacji 110-400 </a:t>
            </a:r>
            <a:r>
              <a:rPr lang="pl-PL" sz="2200" dirty="0" err="1"/>
              <a:t>kV</a:t>
            </a:r>
            <a:r>
              <a:rPr lang="pl-PL" sz="2200" dirty="0"/>
              <a:t> ).</a:t>
            </a:r>
          </a:p>
          <a:p>
            <a:pPr marL="0" indent="0">
              <a:buNone/>
            </a:pPr>
            <a:r>
              <a:rPr lang="pl-PL" sz="2200" dirty="0"/>
              <a:t>Zmiana obciążenia przekładnika napięciowego powoduje zmianę przekładni a  tym samym zmianę błędów napięciowego i kątowego.</a:t>
            </a:r>
          </a:p>
          <a:p>
            <a:pPr marL="0" indent="0">
              <a:buNone/>
            </a:pPr>
            <a:r>
              <a:rPr lang="pl-PL" sz="2200" dirty="0"/>
              <a:t> Wielkości charakteryzujące przekładnik jak przekładnia, klasa dokładności oraz moc znamionowa i graniczna powinny znajdować się na tabliczce znamionowej przekładnika.</a:t>
            </a:r>
          </a:p>
        </p:txBody>
      </p:sp>
      <p:pic>
        <p:nvPicPr>
          <p:cNvPr id="4" name="Obraz 3">
            <a:extLst>
              <a:ext uri="{FF2B5EF4-FFF2-40B4-BE49-F238E27FC236}">
                <a16:creationId xmlns:a16="http://schemas.microsoft.com/office/drawing/2014/main" id="{0A34A09B-B0E4-61C8-D01C-8C2154B5FBB0}"/>
              </a:ext>
            </a:extLst>
          </p:cNvPr>
          <p:cNvPicPr>
            <a:picLocks noChangeAspect="1"/>
          </p:cNvPicPr>
          <p:nvPr/>
        </p:nvPicPr>
        <p:blipFill>
          <a:blip r:embed="rId2"/>
          <a:stretch>
            <a:fillRect/>
          </a:stretch>
        </p:blipFill>
        <p:spPr>
          <a:xfrm>
            <a:off x="7532441" y="168928"/>
            <a:ext cx="4218798" cy="518205"/>
          </a:xfrm>
          <a:prstGeom prst="rect">
            <a:avLst/>
          </a:prstGeom>
        </p:spPr>
      </p:pic>
    </p:spTree>
    <p:extLst>
      <p:ext uri="{BB962C8B-B14F-4D97-AF65-F5344CB8AC3E}">
        <p14:creationId xmlns:p14="http://schemas.microsoft.com/office/powerpoint/2010/main" val="1951334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E31B62-44EA-7EBC-8B58-080B7336B77D}"/>
              </a:ext>
            </a:extLst>
          </p:cNvPr>
          <p:cNvSpPr>
            <a:spLocks noGrp="1"/>
          </p:cNvSpPr>
          <p:nvPr>
            <p:ph type="title"/>
          </p:nvPr>
        </p:nvSpPr>
        <p:spPr>
          <a:xfrm>
            <a:off x="767080" y="913765"/>
            <a:ext cx="10515600" cy="439547"/>
          </a:xfrm>
        </p:spPr>
        <p:txBody>
          <a:bodyPr/>
          <a:lstStyle/>
          <a:p>
            <a:r>
              <a:rPr lang="pl-PL" sz="2200" b="1" dirty="0"/>
              <a:t>Układy przekładników napięciowych</a:t>
            </a:r>
          </a:p>
        </p:txBody>
      </p:sp>
      <p:sp>
        <p:nvSpPr>
          <p:cNvPr id="3" name="Symbol zastępczy zawartości 2">
            <a:extLst>
              <a:ext uri="{FF2B5EF4-FFF2-40B4-BE49-F238E27FC236}">
                <a16:creationId xmlns:a16="http://schemas.microsoft.com/office/drawing/2014/main" id="{281D3626-51ED-C4B4-549C-A0302E16A31B}"/>
              </a:ext>
            </a:extLst>
          </p:cNvPr>
          <p:cNvSpPr>
            <a:spLocks noGrp="1"/>
          </p:cNvSpPr>
          <p:nvPr>
            <p:ph idx="1"/>
          </p:nvPr>
        </p:nvSpPr>
        <p:spPr>
          <a:xfrm>
            <a:off x="838200" y="1485709"/>
            <a:ext cx="10515600" cy="5372291"/>
          </a:xfrm>
        </p:spPr>
        <p:txBody>
          <a:bodyPr/>
          <a:lstStyle/>
          <a:p>
            <a:pPr marL="0" indent="0">
              <a:buNone/>
            </a:pPr>
            <a:r>
              <a:rPr lang="pl-PL" dirty="0"/>
              <a:t> </a:t>
            </a:r>
            <a:r>
              <a:rPr lang="pl-PL" sz="2200" dirty="0"/>
              <a:t>Układ V</a:t>
            </a:r>
          </a:p>
          <a:p>
            <a:pPr marL="0" indent="0">
              <a:buNone/>
            </a:pPr>
            <a:r>
              <a:rPr lang="pl-PL" sz="2200" dirty="0"/>
              <a:t> Układ V należy do najbardziej rozpowszechnionych układów trójfazowych. Wymaga zastosowania tylko dwóch przekładników do odtworzenia po stronie wtórnej trójkąta napięć międzyprzewodowych dowolnej sieci trójfazowej</a:t>
            </a:r>
            <a:r>
              <a:rPr lang="pl-PL" dirty="0"/>
              <a:t>.</a:t>
            </a:r>
          </a:p>
          <a:p>
            <a:pPr marL="0" indent="0">
              <a:buNone/>
            </a:pPr>
            <a:endParaRPr lang="pl-PL" dirty="0"/>
          </a:p>
        </p:txBody>
      </p:sp>
      <p:pic>
        <p:nvPicPr>
          <p:cNvPr id="4" name="Obraz 3">
            <a:extLst>
              <a:ext uri="{FF2B5EF4-FFF2-40B4-BE49-F238E27FC236}">
                <a16:creationId xmlns:a16="http://schemas.microsoft.com/office/drawing/2014/main" id="{0475BC79-64FE-1C18-7AE7-5A7A533A88EA}"/>
              </a:ext>
            </a:extLst>
          </p:cNvPr>
          <p:cNvPicPr>
            <a:picLocks noChangeAspect="1"/>
          </p:cNvPicPr>
          <p:nvPr/>
        </p:nvPicPr>
        <p:blipFill>
          <a:blip r:embed="rId2"/>
          <a:stretch>
            <a:fillRect/>
          </a:stretch>
        </p:blipFill>
        <p:spPr>
          <a:xfrm>
            <a:off x="4286250" y="3021330"/>
            <a:ext cx="5777484" cy="2168652"/>
          </a:xfrm>
          <a:prstGeom prst="rect">
            <a:avLst/>
          </a:prstGeom>
        </p:spPr>
      </p:pic>
      <p:pic>
        <p:nvPicPr>
          <p:cNvPr id="5" name="Obraz 4">
            <a:extLst>
              <a:ext uri="{FF2B5EF4-FFF2-40B4-BE49-F238E27FC236}">
                <a16:creationId xmlns:a16="http://schemas.microsoft.com/office/drawing/2014/main" id="{8386E93E-305F-C596-913D-00269135D159}"/>
              </a:ext>
            </a:extLst>
          </p:cNvPr>
          <p:cNvPicPr>
            <a:picLocks noChangeAspect="1"/>
          </p:cNvPicPr>
          <p:nvPr/>
        </p:nvPicPr>
        <p:blipFill>
          <a:blip r:embed="rId3"/>
          <a:stretch>
            <a:fillRect/>
          </a:stretch>
        </p:blipFill>
        <p:spPr>
          <a:xfrm>
            <a:off x="7781290" y="70259"/>
            <a:ext cx="4218798" cy="518205"/>
          </a:xfrm>
          <a:prstGeom prst="rect">
            <a:avLst/>
          </a:prstGeom>
        </p:spPr>
      </p:pic>
    </p:spTree>
    <p:extLst>
      <p:ext uri="{BB962C8B-B14F-4D97-AF65-F5344CB8AC3E}">
        <p14:creationId xmlns:p14="http://schemas.microsoft.com/office/powerpoint/2010/main" val="612009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FA86596-459B-EBB0-CD14-91237C73C46D}"/>
              </a:ext>
            </a:extLst>
          </p:cNvPr>
          <p:cNvSpPr>
            <a:spLocks noGrp="1"/>
          </p:cNvSpPr>
          <p:nvPr>
            <p:ph idx="1"/>
          </p:nvPr>
        </p:nvSpPr>
        <p:spPr>
          <a:xfrm>
            <a:off x="706120" y="673735"/>
            <a:ext cx="10515600" cy="5919788"/>
          </a:xfrm>
        </p:spPr>
        <p:txBody>
          <a:bodyPr/>
          <a:lstStyle/>
          <a:p>
            <a:pPr marL="0" indent="0">
              <a:buNone/>
            </a:pPr>
            <a:r>
              <a:rPr lang="pl-PL" sz="2200" dirty="0"/>
              <a:t>Układ gwiazdowy trzech przekładników</a:t>
            </a:r>
          </a:p>
          <a:p>
            <a:pPr marL="0" indent="0">
              <a:buNone/>
            </a:pPr>
            <a:r>
              <a:rPr lang="pl-PL" sz="2200" dirty="0"/>
              <a:t>Przy pomiarach napięć fazowych konieczne jest stosowanie trzech przekładników napięciowych w układzie gwiazdowym. Każdy z przekładników przyłączony jest na napięcie fazowe. W sieci trójfazowej do pomiaru napięć fazowych stosowany jest układ gwiazdowy z punktem zerowym gwiazdy obustronnie uziemionym.</a:t>
            </a:r>
          </a:p>
          <a:p>
            <a:pPr marL="0" indent="0">
              <a:buNone/>
            </a:pPr>
            <a:endParaRPr lang="pl-PL" sz="2200" dirty="0"/>
          </a:p>
          <a:p>
            <a:pPr marL="0" indent="0">
              <a:buNone/>
            </a:pPr>
            <a:endParaRPr lang="pl-PL" dirty="0"/>
          </a:p>
        </p:txBody>
      </p:sp>
      <p:pic>
        <p:nvPicPr>
          <p:cNvPr id="4" name="Obraz 3">
            <a:extLst>
              <a:ext uri="{FF2B5EF4-FFF2-40B4-BE49-F238E27FC236}">
                <a16:creationId xmlns:a16="http://schemas.microsoft.com/office/drawing/2014/main" id="{DB53FB95-4CAA-B33A-4D3F-F427952B80CD}"/>
              </a:ext>
            </a:extLst>
          </p:cNvPr>
          <p:cNvPicPr>
            <a:picLocks noChangeAspect="1"/>
          </p:cNvPicPr>
          <p:nvPr/>
        </p:nvPicPr>
        <p:blipFill>
          <a:blip r:embed="rId2"/>
          <a:stretch>
            <a:fillRect/>
          </a:stretch>
        </p:blipFill>
        <p:spPr>
          <a:xfrm>
            <a:off x="2581275" y="2919983"/>
            <a:ext cx="7029450" cy="3372231"/>
          </a:xfrm>
          <a:prstGeom prst="rect">
            <a:avLst/>
          </a:prstGeom>
        </p:spPr>
      </p:pic>
      <p:pic>
        <p:nvPicPr>
          <p:cNvPr id="2" name="Obraz 1">
            <a:extLst>
              <a:ext uri="{FF2B5EF4-FFF2-40B4-BE49-F238E27FC236}">
                <a16:creationId xmlns:a16="http://schemas.microsoft.com/office/drawing/2014/main" id="{00342F94-30A4-F00C-89CC-F06F6D889FED}"/>
              </a:ext>
            </a:extLst>
          </p:cNvPr>
          <p:cNvPicPr>
            <a:picLocks noChangeAspect="1"/>
          </p:cNvPicPr>
          <p:nvPr/>
        </p:nvPicPr>
        <p:blipFill>
          <a:blip r:embed="rId3"/>
          <a:stretch>
            <a:fillRect/>
          </a:stretch>
        </p:blipFill>
        <p:spPr>
          <a:xfrm>
            <a:off x="7501326" y="155530"/>
            <a:ext cx="4218798" cy="518205"/>
          </a:xfrm>
          <a:prstGeom prst="rect">
            <a:avLst/>
          </a:prstGeom>
        </p:spPr>
      </p:pic>
    </p:spTree>
    <p:extLst>
      <p:ext uri="{BB962C8B-B14F-4D97-AF65-F5344CB8AC3E}">
        <p14:creationId xmlns:p14="http://schemas.microsoft.com/office/powerpoint/2010/main" val="1276756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15DE89D-9A92-834D-6D04-93EC03C13BBA}"/>
              </a:ext>
            </a:extLst>
          </p:cNvPr>
          <p:cNvSpPr>
            <a:spLocks noGrp="1"/>
          </p:cNvSpPr>
          <p:nvPr>
            <p:ph idx="1"/>
          </p:nvPr>
        </p:nvSpPr>
        <p:spPr>
          <a:xfrm>
            <a:off x="838200" y="1028509"/>
            <a:ext cx="10515600" cy="5829491"/>
          </a:xfrm>
        </p:spPr>
        <p:txBody>
          <a:bodyPr/>
          <a:lstStyle/>
          <a:p>
            <a:pPr marL="0" indent="0">
              <a:buNone/>
            </a:pPr>
            <a:r>
              <a:rPr lang="pl-PL" sz="2200" b="1" dirty="0"/>
              <a:t>Układ  trójkątowy trzech przekładników</a:t>
            </a:r>
          </a:p>
          <a:p>
            <a:pPr marL="0" indent="0">
              <a:buNone/>
            </a:pPr>
            <a:r>
              <a:rPr lang="pl-PL" sz="2200" dirty="0"/>
              <a:t> W sieciach trójfazowych trójprzewodowych stosowany jest również układ trójkątny przekładników do pomiarów napięć międzyprzewodowych. Dowolny zacisk uzwojenia wtórnego jednego przekładnika jest uziemiony.</a:t>
            </a:r>
          </a:p>
          <a:p>
            <a:pPr marL="0" indent="0">
              <a:buNone/>
            </a:pPr>
            <a:endParaRPr lang="pl-PL" dirty="0"/>
          </a:p>
        </p:txBody>
      </p:sp>
      <p:pic>
        <p:nvPicPr>
          <p:cNvPr id="4" name="Obraz 3">
            <a:extLst>
              <a:ext uri="{FF2B5EF4-FFF2-40B4-BE49-F238E27FC236}">
                <a16:creationId xmlns:a16="http://schemas.microsoft.com/office/drawing/2014/main" id="{2408FF37-4769-8E9A-E669-5BF02A8EF3F4}"/>
              </a:ext>
            </a:extLst>
          </p:cNvPr>
          <p:cNvPicPr>
            <a:picLocks noChangeAspect="1"/>
          </p:cNvPicPr>
          <p:nvPr/>
        </p:nvPicPr>
        <p:blipFill>
          <a:blip r:embed="rId2"/>
          <a:stretch>
            <a:fillRect/>
          </a:stretch>
        </p:blipFill>
        <p:spPr>
          <a:xfrm>
            <a:off x="2796540" y="2889757"/>
            <a:ext cx="7372350" cy="3772663"/>
          </a:xfrm>
          <a:prstGeom prst="rect">
            <a:avLst/>
          </a:prstGeom>
        </p:spPr>
      </p:pic>
      <p:pic>
        <p:nvPicPr>
          <p:cNvPr id="2" name="Obraz 1">
            <a:extLst>
              <a:ext uri="{FF2B5EF4-FFF2-40B4-BE49-F238E27FC236}">
                <a16:creationId xmlns:a16="http://schemas.microsoft.com/office/drawing/2014/main" id="{613F158E-2543-4C7C-882A-3941054EC074}"/>
              </a:ext>
            </a:extLst>
          </p:cNvPr>
          <p:cNvPicPr>
            <a:picLocks noChangeAspect="1"/>
          </p:cNvPicPr>
          <p:nvPr/>
        </p:nvPicPr>
        <p:blipFill>
          <a:blip r:embed="rId3"/>
          <a:stretch>
            <a:fillRect/>
          </a:stretch>
        </p:blipFill>
        <p:spPr>
          <a:xfrm>
            <a:off x="7685476" y="195580"/>
            <a:ext cx="4218798" cy="518205"/>
          </a:xfrm>
          <a:prstGeom prst="rect">
            <a:avLst/>
          </a:prstGeom>
        </p:spPr>
      </p:pic>
    </p:spTree>
    <p:extLst>
      <p:ext uri="{BB962C8B-B14F-4D97-AF65-F5344CB8AC3E}">
        <p14:creationId xmlns:p14="http://schemas.microsoft.com/office/powerpoint/2010/main" val="36324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399753-2B88-487B-29E1-A8F9399E700F}"/>
              </a:ext>
            </a:extLst>
          </p:cNvPr>
          <p:cNvSpPr>
            <a:spLocks noGrp="1"/>
          </p:cNvSpPr>
          <p:nvPr>
            <p:ph type="title"/>
          </p:nvPr>
        </p:nvSpPr>
        <p:spPr/>
        <p:txBody>
          <a:bodyPr>
            <a:normAutofit/>
          </a:bodyPr>
          <a:lstStyle/>
          <a:p>
            <a:r>
              <a:rPr lang="pl-PL" sz="2400" b="1" dirty="0"/>
              <a:t>Podsumowanie</a:t>
            </a:r>
          </a:p>
        </p:txBody>
      </p:sp>
      <p:pic>
        <p:nvPicPr>
          <p:cNvPr id="5" name="Symbol zastępczy zawartości 4">
            <a:extLst>
              <a:ext uri="{FF2B5EF4-FFF2-40B4-BE49-F238E27FC236}">
                <a16:creationId xmlns:a16="http://schemas.microsoft.com/office/drawing/2014/main" id="{E77211CD-C9BC-28C4-0AC0-00628C662CD9}"/>
              </a:ext>
            </a:extLst>
          </p:cNvPr>
          <p:cNvPicPr>
            <a:picLocks noGrp="1" noChangeAspect="1"/>
          </p:cNvPicPr>
          <p:nvPr>
            <p:ph idx="1"/>
          </p:nvPr>
        </p:nvPicPr>
        <p:blipFill>
          <a:blip r:embed="rId2"/>
          <a:stretch>
            <a:fillRect/>
          </a:stretch>
        </p:blipFill>
        <p:spPr>
          <a:xfrm>
            <a:off x="7898201" y="-45720"/>
            <a:ext cx="4218798" cy="518205"/>
          </a:xfrm>
          <a:prstGeom prst="rect">
            <a:avLst/>
          </a:prstGeom>
        </p:spPr>
      </p:pic>
      <p:sp>
        <p:nvSpPr>
          <p:cNvPr id="7" name="pole tekstowe 6">
            <a:extLst>
              <a:ext uri="{FF2B5EF4-FFF2-40B4-BE49-F238E27FC236}">
                <a16:creationId xmlns:a16="http://schemas.microsoft.com/office/drawing/2014/main" id="{D542B682-5A06-714F-6C52-FF7858CD9990}"/>
              </a:ext>
            </a:extLst>
          </p:cNvPr>
          <p:cNvSpPr txBox="1"/>
          <p:nvPr/>
        </p:nvSpPr>
        <p:spPr>
          <a:xfrm>
            <a:off x="447368" y="2101533"/>
            <a:ext cx="11297264" cy="4524315"/>
          </a:xfrm>
          <a:prstGeom prst="rect">
            <a:avLst/>
          </a:prstGeom>
          <a:noFill/>
        </p:spPr>
        <p:txBody>
          <a:bodyPr wrap="square">
            <a:spAutoFit/>
          </a:bodyPr>
          <a:lstStyle/>
          <a:p>
            <a:pPr algn="just"/>
            <a:r>
              <a:rPr lang="pl-PL" dirty="0"/>
              <a:t>Przekładniki prądowe (transformatory prądu) i napięciowe (transformatory napięcia) to specjalne transformatory służące do pomiaru prądu i napięcia w obwodach prądu przemiennego. Przekładniki prądowe podłącza się szeregowo do obwodu, mierząc prąd w torze prądowym, podczas gdy przekładniki napięciowe podłącza się równolegle, mierząc napięcie. Oba typy urządzeń zapewniają galwaniczną separację między obwodem pierwotnym a pomiarowym, co pozwala na bezpieczny pomiar dużych wartości prądu i napięcia przy użyciu przyrządów o mniejszych zakresach. </a:t>
            </a:r>
          </a:p>
          <a:p>
            <a:pPr algn="just"/>
            <a:endParaRPr lang="pl-PL" dirty="0"/>
          </a:p>
          <a:p>
            <a:pPr algn="just"/>
            <a:r>
              <a:rPr lang="pl-PL" b="1" dirty="0"/>
              <a:t>Przekładniki prądowe</a:t>
            </a:r>
          </a:p>
          <a:p>
            <a:pPr algn="just"/>
            <a:endParaRPr lang="pl-PL" b="1" dirty="0"/>
          </a:p>
          <a:p>
            <a:pPr algn="just"/>
            <a:r>
              <a:rPr lang="pl-PL" b="1" dirty="0"/>
              <a:t>Cel</a:t>
            </a:r>
            <a:r>
              <a:rPr lang="pl-PL" dirty="0"/>
              <a:t>: Mierzą duży prąd płynący w głównym obwodzie i przetwarzają go na niższy, proporcjonalny prąd dla przyrządów pomiarowych. </a:t>
            </a:r>
          </a:p>
          <a:p>
            <a:pPr algn="just"/>
            <a:r>
              <a:rPr lang="pl-PL" b="1" dirty="0"/>
              <a:t>Podłączenie</a:t>
            </a:r>
            <a:r>
              <a:rPr lang="pl-PL" dirty="0"/>
              <a:t>: Podłącza się je szeregowo do obwodu mierzonego, tak aby cały mierzony prąd przepływał przez ich uzwojenie pierwotne. </a:t>
            </a:r>
          </a:p>
          <a:p>
            <a:pPr algn="just"/>
            <a:r>
              <a:rPr lang="pl-PL" b="1" dirty="0"/>
              <a:t>Zastosowanie:</a:t>
            </a:r>
            <a:r>
              <a:rPr lang="pl-PL" dirty="0"/>
              <a:t> Do pomiarów prądu w urządzeniach elektrycznych, zabezpieczeniach oraz do sterowania przyrządami pomiarowymi. </a:t>
            </a:r>
          </a:p>
          <a:p>
            <a:pPr algn="just"/>
            <a:endParaRPr lang="pl-PL" dirty="0"/>
          </a:p>
        </p:txBody>
      </p:sp>
    </p:spTree>
    <p:extLst>
      <p:ext uri="{BB962C8B-B14F-4D97-AF65-F5344CB8AC3E}">
        <p14:creationId xmlns:p14="http://schemas.microsoft.com/office/powerpoint/2010/main" val="803560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A68945C-6E00-233A-CC07-926ED97BD91C}"/>
              </a:ext>
            </a:extLst>
          </p:cNvPr>
          <p:cNvPicPr>
            <a:picLocks noChangeAspect="1"/>
          </p:cNvPicPr>
          <p:nvPr/>
        </p:nvPicPr>
        <p:blipFill>
          <a:blip r:embed="rId2"/>
          <a:stretch>
            <a:fillRect/>
          </a:stretch>
        </p:blipFill>
        <p:spPr>
          <a:xfrm>
            <a:off x="7840846" y="35506"/>
            <a:ext cx="4218798" cy="524301"/>
          </a:xfrm>
          <a:prstGeom prst="rect">
            <a:avLst/>
          </a:prstGeom>
        </p:spPr>
      </p:pic>
      <p:sp>
        <p:nvSpPr>
          <p:cNvPr id="3" name="Symbol zastępczy zawartości 2">
            <a:extLst>
              <a:ext uri="{FF2B5EF4-FFF2-40B4-BE49-F238E27FC236}">
                <a16:creationId xmlns:a16="http://schemas.microsoft.com/office/drawing/2014/main" id="{15B1EE4D-5667-D3C7-7A16-6B31A451B5A7}"/>
              </a:ext>
            </a:extLst>
          </p:cNvPr>
          <p:cNvSpPr>
            <a:spLocks noGrp="1"/>
          </p:cNvSpPr>
          <p:nvPr>
            <p:ph idx="1"/>
          </p:nvPr>
        </p:nvSpPr>
        <p:spPr>
          <a:xfrm>
            <a:off x="838200" y="855406"/>
            <a:ext cx="10515600" cy="5722373"/>
          </a:xfrm>
        </p:spPr>
        <p:txBody>
          <a:bodyPr>
            <a:normAutofit fontScale="77500" lnSpcReduction="20000"/>
          </a:bodyPr>
          <a:lstStyle/>
          <a:p>
            <a:pPr marL="0" indent="0" algn="just">
              <a:buNone/>
            </a:pPr>
            <a:endParaRPr lang="pl-PL" b="1" dirty="0"/>
          </a:p>
          <a:p>
            <a:pPr marL="0" indent="0" algn="just">
              <a:buNone/>
            </a:pPr>
            <a:r>
              <a:rPr lang="pl-PL" b="1" dirty="0"/>
              <a:t>Przekładniki napięciowe</a:t>
            </a:r>
          </a:p>
          <a:p>
            <a:pPr marL="0" indent="0" algn="just">
              <a:buNone/>
            </a:pPr>
            <a:endParaRPr lang="pl-PL" b="1" dirty="0"/>
          </a:p>
          <a:p>
            <a:pPr algn="just"/>
            <a:r>
              <a:rPr lang="pl-PL" dirty="0"/>
              <a:t> Mierzą wysokie napięcie i obniżają je do bezpiecznej, proporcjonalnej wartości dla przyrządów pomiarowych. </a:t>
            </a:r>
          </a:p>
          <a:p>
            <a:pPr algn="just"/>
            <a:r>
              <a:rPr lang="pl-PL" b="1" dirty="0"/>
              <a:t>Podłączenie</a:t>
            </a:r>
            <a:r>
              <a:rPr lang="pl-PL" dirty="0"/>
              <a:t>: Podłącza się je równolegle do obwodu, tak aby mierzyły napięcie między dwoma punktami obwodu. </a:t>
            </a:r>
          </a:p>
          <a:p>
            <a:pPr algn="just"/>
            <a:r>
              <a:rPr lang="pl-PL" b="1" dirty="0"/>
              <a:t>Zastosowanie</a:t>
            </a:r>
            <a:r>
              <a:rPr lang="pl-PL" dirty="0"/>
              <a:t>: Do pomiarów napięcia, rozszerzając zakres pomiarowy woltomierzy. </a:t>
            </a:r>
          </a:p>
          <a:p>
            <a:pPr algn="just"/>
            <a:endParaRPr lang="pl-PL" dirty="0"/>
          </a:p>
          <a:p>
            <a:pPr marL="0" indent="0" algn="just">
              <a:buNone/>
            </a:pPr>
            <a:r>
              <a:rPr lang="pl-PL" b="1" dirty="0"/>
              <a:t>Kluczowe różnice i zasady bezpieczeństwa</a:t>
            </a:r>
          </a:p>
          <a:p>
            <a:pPr marL="0" indent="0" algn="just">
              <a:buNone/>
            </a:pPr>
            <a:endParaRPr lang="pl-PL" b="1" dirty="0"/>
          </a:p>
          <a:p>
            <a:pPr algn="just"/>
            <a:r>
              <a:rPr lang="pl-PL" dirty="0"/>
              <a:t>Podłączenie: Przekładniki prądowe włączamy szeregowo, a napięciowe równolegle. </a:t>
            </a:r>
          </a:p>
          <a:p>
            <a:pPr algn="just"/>
            <a:r>
              <a:rPr lang="pl-PL" dirty="0"/>
              <a:t>Uzwojenie wtórne: Uzwojeń wtórnych przekładników prądowych nie wolno rozwierać (niebezpieczeństwo wysokiego napięcia), a uzwojeń wtórnych przekładników napięciowych nie wolno zwierać (niebezpieczeństwo przeciążenia). </a:t>
            </a:r>
          </a:p>
          <a:p>
            <a:pPr algn="just"/>
            <a:r>
              <a:rPr lang="pl-PL" dirty="0"/>
              <a:t>Izolacja: Oba typy zapewniają izolację galwaniczną, chroniąc użytkownika i przyrządy przed wysokimi napięciami obecnymi w głównym obwodzie. </a:t>
            </a:r>
          </a:p>
          <a:p>
            <a:endParaRPr lang="pl-PL" dirty="0"/>
          </a:p>
        </p:txBody>
      </p:sp>
    </p:spTree>
    <p:extLst>
      <p:ext uri="{BB962C8B-B14F-4D97-AF65-F5344CB8AC3E}">
        <p14:creationId xmlns:p14="http://schemas.microsoft.com/office/powerpoint/2010/main" val="3238104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ymbol zastępczy zawartości 4">
            <a:extLst>
              <a:ext uri="{FF2B5EF4-FFF2-40B4-BE49-F238E27FC236}">
                <a16:creationId xmlns:a16="http://schemas.microsoft.com/office/drawing/2014/main" id="{A9218824-A57B-8B76-8204-391179D9E479}"/>
              </a:ext>
            </a:extLst>
          </p:cNvPr>
          <p:cNvPicPr>
            <a:picLocks noChangeAspect="1"/>
          </p:cNvPicPr>
          <p:nvPr/>
        </p:nvPicPr>
        <p:blipFill>
          <a:blip r:embed="rId2"/>
          <a:stretch>
            <a:fillRect/>
          </a:stretch>
        </p:blipFill>
        <p:spPr>
          <a:xfrm>
            <a:off x="1158955" y="1170891"/>
            <a:ext cx="9875259" cy="1234405"/>
          </a:xfrm>
          <a:prstGeom prst="rect">
            <a:avLst/>
          </a:prstGeom>
        </p:spPr>
      </p:pic>
      <p:sp>
        <p:nvSpPr>
          <p:cNvPr id="9" name="Content Placeholder 8">
            <a:extLst>
              <a:ext uri="{FF2B5EF4-FFF2-40B4-BE49-F238E27FC236}">
                <a16:creationId xmlns:a16="http://schemas.microsoft.com/office/drawing/2014/main" id="{692CFC88-B753-ACA4-7134-A8834B758D20}"/>
              </a:ext>
            </a:extLst>
          </p:cNvPr>
          <p:cNvSpPr>
            <a:spLocks noGrp="1"/>
          </p:cNvSpPr>
          <p:nvPr>
            <p:ph idx="1"/>
          </p:nvPr>
        </p:nvSpPr>
        <p:spPr>
          <a:xfrm>
            <a:off x="2805517" y="3253348"/>
            <a:ext cx="7967991" cy="2398713"/>
          </a:xfrm>
        </p:spPr>
        <p:txBody>
          <a:bodyPr anchor="ctr">
            <a:normAutofit/>
          </a:bodyPr>
          <a:lstStyle/>
          <a:p>
            <a:pPr marL="0" indent="0">
              <a:buNone/>
            </a:pPr>
            <a:r>
              <a:rPr lang="pl-PL" sz="6000" dirty="0"/>
              <a:t>Dziękuję za uwagę</a:t>
            </a:r>
            <a:endParaRPr lang="en-US" sz="6000" dirty="0"/>
          </a:p>
        </p:txBody>
      </p:sp>
    </p:spTree>
    <p:extLst>
      <p:ext uri="{BB962C8B-B14F-4D97-AF65-F5344CB8AC3E}">
        <p14:creationId xmlns:p14="http://schemas.microsoft.com/office/powerpoint/2010/main" val="5150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C82DBF8-4DFA-2E44-5C03-E69DE23BFD0D}"/>
              </a:ext>
            </a:extLst>
          </p:cNvPr>
          <p:cNvPicPr>
            <a:picLocks noChangeAspect="1"/>
          </p:cNvPicPr>
          <p:nvPr/>
        </p:nvPicPr>
        <p:blipFill>
          <a:blip r:embed="rId2"/>
          <a:stretch>
            <a:fillRect/>
          </a:stretch>
        </p:blipFill>
        <p:spPr>
          <a:xfrm>
            <a:off x="7328258" y="106022"/>
            <a:ext cx="4218798" cy="518205"/>
          </a:xfrm>
          <a:prstGeom prst="rect">
            <a:avLst/>
          </a:prstGeom>
        </p:spPr>
      </p:pic>
      <p:sp>
        <p:nvSpPr>
          <p:cNvPr id="2" name="Tytuł 1">
            <a:extLst>
              <a:ext uri="{FF2B5EF4-FFF2-40B4-BE49-F238E27FC236}">
                <a16:creationId xmlns:a16="http://schemas.microsoft.com/office/drawing/2014/main" id="{E31B91D8-82E9-1EB6-9D2D-410363BE2B26}"/>
              </a:ext>
            </a:extLst>
          </p:cNvPr>
          <p:cNvSpPr>
            <a:spLocks noGrp="1"/>
          </p:cNvSpPr>
          <p:nvPr>
            <p:ph type="title"/>
          </p:nvPr>
        </p:nvSpPr>
        <p:spPr/>
        <p:txBody>
          <a:bodyPr>
            <a:normAutofit/>
          </a:bodyPr>
          <a:lstStyle/>
          <a:p>
            <a:r>
              <a:rPr lang="pl-PL" sz="2400"/>
              <a:t>Przykładowa tabliczka znamionowa przekładnika prądowego</a:t>
            </a:r>
            <a:endParaRPr lang="pl-PL" sz="2400" dirty="0"/>
          </a:p>
        </p:txBody>
      </p:sp>
      <p:pic>
        <p:nvPicPr>
          <p:cNvPr id="6" name="Symbol zastępczy zawartości 5" descr="Obraz zawierający tekst, Czcionka, numer, zrzut ekranu&#10;&#10;Zawartość wygenerowana przez AI może być niepoprawna.">
            <a:extLst>
              <a:ext uri="{FF2B5EF4-FFF2-40B4-BE49-F238E27FC236}">
                <a16:creationId xmlns:a16="http://schemas.microsoft.com/office/drawing/2014/main" id="{D67CF0D6-0402-ABDA-34F0-A0D55BBC6A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7760" y="2143761"/>
            <a:ext cx="7853680" cy="4257040"/>
          </a:xfrm>
        </p:spPr>
      </p:pic>
    </p:spTree>
    <p:extLst>
      <p:ext uri="{BB962C8B-B14F-4D97-AF65-F5344CB8AC3E}">
        <p14:creationId xmlns:p14="http://schemas.microsoft.com/office/powerpoint/2010/main" val="253157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26AA56-8D29-F7A1-8EA5-F9D57E6DAC6A}"/>
              </a:ext>
            </a:extLst>
          </p:cNvPr>
          <p:cNvSpPr>
            <a:spLocks noGrp="1"/>
          </p:cNvSpPr>
          <p:nvPr>
            <p:ph type="title"/>
          </p:nvPr>
        </p:nvSpPr>
        <p:spPr>
          <a:xfrm>
            <a:off x="600307" y="518205"/>
            <a:ext cx="10515600" cy="496887"/>
          </a:xfrm>
        </p:spPr>
        <p:txBody>
          <a:bodyPr>
            <a:normAutofit/>
          </a:bodyPr>
          <a:lstStyle/>
          <a:p>
            <a:r>
              <a:rPr lang="pl-PL" sz="2400" b="1" dirty="0"/>
              <a:t>Przekładniki prądowe do pomiarów i do zabezpieczeń</a:t>
            </a:r>
          </a:p>
        </p:txBody>
      </p:sp>
      <p:sp>
        <p:nvSpPr>
          <p:cNvPr id="3" name="Symbol zastępczy zawartości 2">
            <a:extLst>
              <a:ext uri="{FF2B5EF4-FFF2-40B4-BE49-F238E27FC236}">
                <a16:creationId xmlns:a16="http://schemas.microsoft.com/office/drawing/2014/main" id="{54F42564-67E6-B0C7-00CD-38D93840033F}"/>
              </a:ext>
            </a:extLst>
          </p:cNvPr>
          <p:cNvSpPr>
            <a:spLocks noGrp="1"/>
          </p:cNvSpPr>
          <p:nvPr>
            <p:ph idx="1"/>
          </p:nvPr>
        </p:nvSpPr>
        <p:spPr>
          <a:xfrm>
            <a:off x="838200" y="1253330"/>
            <a:ext cx="10515600" cy="5452269"/>
          </a:xfrm>
        </p:spPr>
        <p:txBody>
          <a:bodyPr>
            <a:noAutofit/>
          </a:bodyPr>
          <a:lstStyle/>
          <a:p>
            <a:pPr marL="0" indent="0" algn="just">
              <a:buNone/>
            </a:pPr>
            <a:r>
              <a:rPr lang="pl-PL" sz="2200" dirty="0"/>
              <a:t>Przekładniki prądowe stosowane w elektroenergetyce dzieli się na:  </a:t>
            </a:r>
          </a:p>
          <a:p>
            <a:pPr marL="0" indent="0" algn="just">
              <a:buNone/>
            </a:pPr>
            <a:r>
              <a:rPr lang="pl-PL" sz="2200" dirty="0"/>
              <a:t>a) przekładniki do pomiarów, które służą do zasilania przyrządów pomiarowych, takich  jak np. amperomierze, cewki prądowe watomierzy i liczników energii elektrycznej, </a:t>
            </a:r>
          </a:p>
          <a:p>
            <a:pPr marL="0" indent="0" algn="just">
              <a:buNone/>
            </a:pPr>
            <a:r>
              <a:rPr lang="pl-PL" sz="2200" dirty="0"/>
              <a:t>b)przekładniki do zabezpieczeń, których zadaniem jest zasilanie obwodów automatyki zabezpieczeniowej w stacjach elektroenergetycznych. </a:t>
            </a:r>
          </a:p>
          <a:p>
            <a:pPr marL="0" indent="0" algn="just">
              <a:buNone/>
            </a:pPr>
            <a:r>
              <a:rPr lang="pl-PL" sz="2200" dirty="0"/>
              <a:t>Rozróżnienie tych dwóch rodzajów przekładników wynika z ich odmiennych właściwości i funkcji w dwóch stanach pracy układu elektroenergetycznego: </a:t>
            </a:r>
          </a:p>
          <a:p>
            <a:pPr marL="0" indent="0" algn="just">
              <a:buNone/>
            </a:pPr>
            <a:r>
              <a:rPr lang="pl-PL" sz="2200" dirty="0"/>
              <a:t>- w stanie roboczym, </a:t>
            </a:r>
          </a:p>
          <a:p>
            <a:pPr marL="0" indent="0" algn="just">
              <a:buNone/>
            </a:pPr>
            <a:r>
              <a:rPr lang="pl-PL" sz="2200" dirty="0"/>
              <a:t>- w stanie zakłóceniowym, przede wszystkim podczas zwarć. </a:t>
            </a:r>
          </a:p>
          <a:p>
            <a:pPr marL="0" indent="0" algn="just">
              <a:buNone/>
            </a:pPr>
            <a:r>
              <a:rPr lang="pl-PL" sz="2200" dirty="0"/>
              <a:t> Przez obwód pierwotny przekładnika pracującego w określonym miejscu układu elektroenergetycznego płyną nie tylko prądy obciążenia roboczego, lecz sporadycznie pojawiają się również prądy zwarciowe. Jeśli w obwodzie wtórnym przekładnika włączone są przyrządy pomiarowe, to ich zadaniem jest pomiar prądu, mocy czy energii w stanach roboczych, do czego dobrane są odpowiednio zakresy pomiarowe przyrządów. Przepływający w bardzo krótkim czasie prąd zwarciowy nie musi być</a:t>
            </a:r>
          </a:p>
        </p:txBody>
      </p:sp>
      <p:pic>
        <p:nvPicPr>
          <p:cNvPr id="4" name="Obraz 3">
            <a:extLst>
              <a:ext uri="{FF2B5EF4-FFF2-40B4-BE49-F238E27FC236}">
                <a16:creationId xmlns:a16="http://schemas.microsoft.com/office/drawing/2014/main" id="{9133F2F7-2B60-359A-7FA2-81D97451D56B}"/>
              </a:ext>
            </a:extLst>
          </p:cNvPr>
          <p:cNvPicPr>
            <a:picLocks noChangeAspect="1"/>
          </p:cNvPicPr>
          <p:nvPr/>
        </p:nvPicPr>
        <p:blipFill>
          <a:blip r:embed="rId2"/>
          <a:stretch>
            <a:fillRect/>
          </a:stretch>
        </p:blipFill>
        <p:spPr>
          <a:xfrm>
            <a:off x="7372895" y="0"/>
            <a:ext cx="4218798" cy="518205"/>
          </a:xfrm>
          <a:prstGeom prst="rect">
            <a:avLst/>
          </a:prstGeom>
        </p:spPr>
      </p:pic>
    </p:spTree>
    <p:extLst>
      <p:ext uri="{BB962C8B-B14F-4D97-AF65-F5344CB8AC3E}">
        <p14:creationId xmlns:p14="http://schemas.microsoft.com/office/powerpoint/2010/main" val="118520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97278758-15A3-8A65-8580-CF578C4C01EA}"/>
              </a:ext>
            </a:extLst>
          </p:cNvPr>
          <p:cNvPicPr>
            <a:picLocks noChangeAspect="1"/>
          </p:cNvPicPr>
          <p:nvPr/>
        </p:nvPicPr>
        <p:blipFill>
          <a:blip r:embed="rId2"/>
          <a:stretch>
            <a:fillRect/>
          </a:stretch>
        </p:blipFill>
        <p:spPr>
          <a:xfrm>
            <a:off x="7776556" y="-28915"/>
            <a:ext cx="4218798" cy="518205"/>
          </a:xfrm>
          <a:prstGeom prst="rect">
            <a:avLst/>
          </a:prstGeom>
        </p:spPr>
      </p:pic>
      <p:sp>
        <p:nvSpPr>
          <p:cNvPr id="5" name="pole tekstowe 4">
            <a:extLst>
              <a:ext uri="{FF2B5EF4-FFF2-40B4-BE49-F238E27FC236}">
                <a16:creationId xmlns:a16="http://schemas.microsoft.com/office/drawing/2014/main" id="{1C55B8A7-ABCC-B6EB-2348-3A5EC10C8652}"/>
              </a:ext>
            </a:extLst>
          </p:cNvPr>
          <p:cNvSpPr txBox="1"/>
          <p:nvPr/>
        </p:nvSpPr>
        <p:spPr>
          <a:xfrm>
            <a:off x="738648" y="843677"/>
            <a:ext cx="10409904" cy="5170646"/>
          </a:xfrm>
          <a:prstGeom prst="rect">
            <a:avLst/>
          </a:prstGeom>
          <a:noFill/>
        </p:spPr>
        <p:txBody>
          <a:bodyPr wrap="square">
            <a:spAutoFit/>
          </a:bodyPr>
          <a:lstStyle/>
          <a:p>
            <a:r>
              <a:rPr lang="pl-PL" sz="2200" dirty="0"/>
              <a:t>dokładnie zmierzony przez te przyrządy, a wręcz przeciwnie: dokładny pomiar prądu zwarciowego, wielokrotnie przekraczającego obciążenia robocze, a tym samym zakresy pomiarowe przyrządów, może spowodować zniszczenie mierników. Dlatego od przekładników prądowych do pomiarów wymaga się dużej dokładności transformacji prądu pierwotnego w zakresie, odpowiadającym roboczym stanom obciążenia. Błąd transformacji w stanach zakłóceniowych, głównie podczas zwarć, może być natomiast bardzo duży. Przekładniki te powinny posiadać liniową charakterystykę magnesowania w zakresie obciążeń roboczych, natomiast poza tym zakresem powinno następować możliwie szybkie nasycenie rdzenia. Od przekładników prądowych do zabezpieczeń wymaga się z kolei określonej dokładności transformacji w stanach zakłóceniowych, gdy prąd pierwotny może wielokrotnie przekraczać prąd znamionowy przekładnika, natomiast błąd pomiaru w stanach obciążenia roboczego nie ma w tym przypadku istotnego znaczenia. Dlatego krzywa magnesowania przekładników do zabezpieczeń powinna być liniowa w zakresie wielokrotnie przekraczającym zakres obciążeń roboczych </a:t>
            </a:r>
          </a:p>
        </p:txBody>
      </p:sp>
    </p:spTree>
    <p:extLst>
      <p:ext uri="{BB962C8B-B14F-4D97-AF65-F5344CB8AC3E}">
        <p14:creationId xmlns:p14="http://schemas.microsoft.com/office/powerpoint/2010/main" val="52025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53DEE2C7-E776-2660-282B-8529C4EDD711}"/>
              </a:ext>
            </a:extLst>
          </p:cNvPr>
          <p:cNvPicPr>
            <a:picLocks noGrp="1" noChangeAspect="1"/>
          </p:cNvPicPr>
          <p:nvPr>
            <p:ph idx="1"/>
          </p:nvPr>
        </p:nvPicPr>
        <p:blipFill>
          <a:blip r:embed="rId2"/>
          <a:stretch>
            <a:fillRect/>
          </a:stretch>
        </p:blipFill>
        <p:spPr>
          <a:xfrm>
            <a:off x="3685223" y="1046924"/>
            <a:ext cx="4383404" cy="2213040"/>
          </a:xfrm>
          <a:prstGeom prst="rect">
            <a:avLst/>
          </a:prstGeom>
        </p:spPr>
      </p:pic>
      <p:sp>
        <p:nvSpPr>
          <p:cNvPr id="6" name="pole tekstowe 5">
            <a:extLst>
              <a:ext uri="{FF2B5EF4-FFF2-40B4-BE49-F238E27FC236}">
                <a16:creationId xmlns:a16="http://schemas.microsoft.com/office/drawing/2014/main" id="{0BD987CE-0129-1558-F7B8-8155AA64EC3D}"/>
              </a:ext>
            </a:extLst>
          </p:cNvPr>
          <p:cNvSpPr txBox="1"/>
          <p:nvPr/>
        </p:nvSpPr>
        <p:spPr>
          <a:xfrm>
            <a:off x="3314700" y="3598037"/>
            <a:ext cx="6096000" cy="2031325"/>
          </a:xfrm>
          <a:prstGeom prst="rect">
            <a:avLst/>
          </a:prstGeom>
          <a:noFill/>
        </p:spPr>
        <p:txBody>
          <a:bodyPr wrap="square">
            <a:spAutoFit/>
          </a:bodyPr>
          <a:lstStyle/>
          <a:p>
            <a:r>
              <a:rPr lang="pl-PL" dirty="0" err="1"/>
              <a:t>Rys.Porównanie</a:t>
            </a:r>
            <a:r>
              <a:rPr lang="pl-PL" dirty="0"/>
              <a:t> krzywych magnesowania i zakresów pracy przekładnika do pomiarów (a) i przekładnika do zabezpieczeń (b); H, B – natężenie pola magnetycznego i indukcja magnetyczna w rdzeniu przekładnika, </a:t>
            </a:r>
            <a:r>
              <a:rPr lang="pl-PL" dirty="0" err="1"/>
              <a:t>Ip</a:t>
            </a:r>
            <a:r>
              <a:rPr lang="pl-PL" dirty="0"/>
              <a:t>, </a:t>
            </a:r>
            <a:r>
              <a:rPr lang="pl-PL" dirty="0" err="1"/>
              <a:t>Is</a:t>
            </a:r>
            <a:r>
              <a:rPr lang="pl-PL" dirty="0"/>
              <a:t> – prąd pierwotny i wtórny przekładnika, IPL – znamionowy prąd pierwotny bezpieczny przyrządu,  </a:t>
            </a:r>
            <a:r>
              <a:rPr lang="pl-PL" dirty="0" err="1"/>
              <a:t>εc</a:t>
            </a:r>
            <a:r>
              <a:rPr lang="pl-PL" dirty="0"/>
              <a:t> – błąd całkowity, indeks n oznacza wielkość znamionową. </a:t>
            </a:r>
          </a:p>
        </p:txBody>
      </p:sp>
      <p:pic>
        <p:nvPicPr>
          <p:cNvPr id="2" name="Obraz 1">
            <a:extLst>
              <a:ext uri="{FF2B5EF4-FFF2-40B4-BE49-F238E27FC236}">
                <a16:creationId xmlns:a16="http://schemas.microsoft.com/office/drawing/2014/main" id="{0A257108-59F4-6A46-435A-9771193621B4}"/>
              </a:ext>
            </a:extLst>
          </p:cNvPr>
          <p:cNvPicPr>
            <a:picLocks noChangeAspect="1"/>
          </p:cNvPicPr>
          <p:nvPr/>
        </p:nvPicPr>
        <p:blipFill>
          <a:blip r:embed="rId3"/>
          <a:stretch>
            <a:fillRect/>
          </a:stretch>
        </p:blipFill>
        <p:spPr>
          <a:xfrm>
            <a:off x="7573863" y="359682"/>
            <a:ext cx="4218798" cy="518205"/>
          </a:xfrm>
          <a:prstGeom prst="rect">
            <a:avLst/>
          </a:prstGeom>
        </p:spPr>
      </p:pic>
    </p:spTree>
    <p:extLst>
      <p:ext uri="{BB962C8B-B14F-4D97-AF65-F5344CB8AC3E}">
        <p14:creationId xmlns:p14="http://schemas.microsoft.com/office/powerpoint/2010/main" val="200663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D77631-81DE-AE82-BBAA-8970D05F5E49}"/>
              </a:ext>
            </a:extLst>
          </p:cNvPr>
          <p:cNvSpPr>
            <a:spLocks noGrp="1"/>
          </p:cNvSpPr>
          <p:nvPr>
            <p:ph type="title"/>
          </p:nvPr>
        </p:nvSpPr>
        <p:spPr>
          <a:xfrm>
            <a:off x="838200" y="365126"/>
            <a:ext cx="10515600" cy="519778"/>
          </a:xfrm>
        </p:spPr>
        <p:txBody>
          <a:bodyPr>
            <a:normAutofit/>
          </a:bodyPr>
          <a:lstStyle/>
          <a:p>
            <a:r>
              <a:rPr lang="pl-PL" sz="2800" b="1" dirty="0"/>
              <a:t>Liczba przetężeniowa przekładnika prądowego</a:t>
            </a:r>
          </a:p>
        </p:txBody>
      </p:sp>
      <p:sp>
        <p:nvSpPr>
          <p:cNvPr id="3" name="Symbol zastępczy zawartości 2">
            <a:extLst>
              <a:ext uri="{FF2B5EF4-FFF2-40B4-BE49-F238E27FC236}">
                <a16:creationId xmlns:a16="http://schemas.microsoft.com/office/drawing/2014/main" id="{6E0D9BB0-8C95-0A24-209D-B04AB6344383}"/>
              </a:ext>
            </a:extLst>
          </p:cNvPr>
          <p:cNvSpPr>
            <a:spLocks noGrp="1"/>
          </p:cNvSpPr>
          <p:nvPr>
            <p:ph idx="1"/>
          </p:nvPr>
        </p:nvSpPr>
        <p:spPr>
          <a:xfrm>
            <a:off x="838200" y="950976"/>
            <a:ext cx="10515600" cy="5607970"/>
          </a:xfrm>
        </p:spPr>
        <p:txBody>
          <a:bodyPr>
            <a:noAutofit/>
          </a:bodyPr>
          <a:lstStyle/>
          <a:p>
            <a:pPr marL="0" indent="0" algn="just">
              <a:buNone/>
            </a:pPr>
            <a:r>
              <a:rPr lang="pl-PL" sz="2400" dirty="0"/>
              <a:t>  </a:t>
            </a:r>
            <a:r>
              <a:rPr lang="pl-PL" sz="2200" dirty="0"/>
              <a:t>Liczba przetężeniowa to stosunek znamionowego prądu pierwotnego (lub jego granicznej wartości), przy którym przekładnik zachowuje określoną klasę dokładności, do prądu znamionowego. Określa ona, ile razy można przeciążyć przekładnik (w stosunku do prądu znamionowego), zachowując przy tym jego dokładność. </a:t>
            </a:r>
          </a:p>
          <a:p>
            <a:pPr marL="0" indent="0" algn="just">
              <a:buNone/>
            </a:pPr>
            <a:r>
              <a:rPr lang="pl-PL" sz="2200" dirty="0"/>
              <a:t>Dla przekładników pomiarowych (ALF): Wskazuje, ile razy prąd pierwotny może być większy od znamionowego, aby błędy transformacji (prądowe i kątowe) nie przekroczyły wartości dopuszczalnych dla danej klasy dokładności.</a:t>
            </a:r>
          </a:p>
          <a:p>
            <a:pPr marL="0" indent="0" algn="just">
              <a:buNone/>
            </a:pPr>
            <a:r>
              <a:rPr lang="pl-PL" sz="2200" dirty="0"/>
              <a:t>Dla przekładników zabezpieczeniowych (AF): Wartość ta określa, ile razy prąd pierwotny (zwłaszcza prąd zwarciowy) może być większy od znamionowego, przy zachowaniu wymaganej dokładności transformacji, co jest niezbędne do prawidłowego działania zabezpieczeń, takich jak zabezpieczenia odległościowe czy różnicowe. </a:t>
            </a:r>
          </a:p>
          <a:p>
            <a:pPr marL="0" indent="0" algn="just">
              <a:buNone/>
            </a:pPr>
            <a:r>
              <a:rPr lang="pl-PL" sz="2200" dirty="0"/>
              <a:t>Na tabliczce znamionowej przekładnika prądowego podaje się krotność prądu pierwotnego znamionowego, przy której błąd przekładni osiąga wartość 10%, zwaną liczbą przetężeniowa 10-procentową oznaczoną n10. Liczby przetężeniowe są w przedziale 3...20.</a:t>
            </a:r>
          </a:p>
          <a:p>
            <a:pPr marL="0" indent="0" algn="just">
              <a:buNone/>
            </a:pPr>
            <a:endParaRPr lang="pl-PL" sz="2200" dirty="0"/>
          </a:p>
        </p:txBody>
      </p:sp>
      <p:pic>
        <p:nvPicPr>
          <p:cNvPr id="4" name="Obraz 3">
            <a:extLst>
              <a:ext uri="{FF2B5EF4-FFF2-40B4-BE49-F238E27FC236}">
                <a16:creationId xmlns:a16="http://schemas.microsoft.com/office/drawing/2014/main" id="{614AD86B-76EC-9F08-AE37-2383A36750DB}"/>
              </a:ext>
            </a:extLst>
          </p:cNvPr>
          <p:cNvPicPr>
            <a:picLocks noChangeAspect="1"/>
          </p:cNvPicPr>
          <p:nvPr/>
        </p:nvPicPr>
        <p:blipFill>
          <a:blip r:embed="rId2"/>
          <a:stretch>
            <a:fillRect/>
          </a:stretch>
        </p:blipFill>
        <p:spPr>
          <a:xfrm>
            <a:off x="7764781" y="0"/>
            <a:ext cx="4218798" cy="518205"/>
          </a:xfrm>
          <a:prstGeom prst="rect">
            <a:avLst/>
          </a:prstGeom>
        </p:spPr>
      </p:pic>
    </p:spTree>
    <p:extLst>
      <p:ext uri="{BB962C8B-B14F-4D97-AF65-F5344CB8AC3E}">
        <p14:creationId xmlns:p14="http://schemas.microsoft.com/office/powerpoint/2010/main" val="24213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7E38EF-8CE3-BD20-9444-543EE89E8DF3}"/>
              </a:ext>
            </a:extLst>
          </p:cNvPr>
          <p:cNvSpPr>
            <a:spLocks noGrp="1"/>
          </p:cNvSpPr>
          <p:nvPr>
            <p:ph type="title"/>
          </p:nvPr>
        </p:nvSpPr>
        <p:spPr>
          <a:xfrm>
            <a:off x="838200" y="365125"/>
            <a:ext cx="10515600" cy="1325563"/>
          </a:xfrm>
        </p:spPr>
        <p:txBody>
          <a:bodyPr>
            <a:normAutofit/>
          </a:bodyPr>
          <a:lstStyle/>
          <a:p>
            <a:r>
              <a:rPr lang="pl-PL" sz="2800" b="1" dirty="0"/>
              <a:t>Przekładnia</a:t>
            </a:r>
            <a:r>
              <a:rPr lang="pl-PL" dirty="0"/>
              <a:t> </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D44B4186-35B9-C41D-AB22-336E85E5D7F2}"/>
                  </a:ext>
                </a:extLst>
              </p:cNvPr>
              <p:cNvSpPr>
                <a:spLocks noGrp="1"/>
              </p:cNvSpPr>
              <p:nvPr>
                <p:ph idx="1"/>
              </p:nvPr>
            </p:nvSpPr>
            <p:spPr>
              <a:xfrm>
                <a:off x="838200" y="1825625"/>
                <a:ext cx="10515600" cy="4351338"/>
              </a:xfrm>
            </p:spPr>
            <p:txBody>
              <a:bodyPr anchor="ctr">
                <a:normAutofit fontScale="77500" lnSpcReduction="20000"/>
              </a:bodyPr>
              <a:lstStyle/>
              <a:p>
                <a:pPr marL="0" indent="0" algn="just">
                  <a:buNone/>
                </a:pPr>
                <a:r>
                  <a:rPr lang="pl-PL" dirty="0"/>
                  <a:t>Stosunek prądu w uzwojeniu pierwotnym I1 do prądu w uzwojeniu wtórnym I2 nazywamy przekładnią rzeczywistą przekładnika prądowego </a:t>
                </a:r>
              </a:p>
              <a:p>
                <a:pPr algn="just"/>
                <a:endParaRPr lang="pl-PL" dirty="0"/>
              </a:p>
              <a:p>
                <a:pPr marL="0" indent="0" algn="just">
                  <a:buNone/>
                </a:pPr>
                <a:r>
                  <a:rPr lang="pl-PL" dirty="0"/>
                  <a:t>                                                     J = </a:t>
                </a:r>
                <a14:m>
                  <m:oMath xmlns:m="http://schemas.openxmlformats.org/officeDocument/2006/math">
                    <m:f>
                      <m:fPr>
                        <m:ctrlPr>
                          <a:rPr lang="pl-PL" i="1" smtClean="0">
                            <a:latin typeface="Cambria Math" panose="02040503050406030204" pitchFamily="18" charset="0"/>
                          </a:rPr>
                        </m:ctrlPr>
                      </m:fPr>
                      <m:num>
                        <m:r>
                          <m:rPr>
                            <m:nor/>
                          </m:rPr>
                          <a:rPr lang="pl-PL" dirty="0"/>
                          <m:t>I</m:t>
                        </m:r>
                        <m:r>
                          <m:rPr>
                            <m:nor/>
                          </m:rPr>
                          <a:rPr lang="pl-PL" dirty="0"/>
                          <m:t>1</m:t>
                        </m:r>
                      </m:num>
                      <m:den>
                        <m:r>
                          <m:rPr>
                            <m:nor/>
                          </m:rPr>
                          <a:rPr lang="pl-PL" dirty="0"/>
                          <m:t>I</m:t>
                        </m:r>
                        <m:r>
                          <m:rPr>
                            <m:nor/>
                          </m:rPr>
                          <a:rPr lang="pl-PL" dirty="0"/>
                          <m:t>2</m:t>
                        </m:r>
                      </m:den>
                    </m:f>
                  </m:oMath>
                </a14:m>
                <a:endParaRPr lang="pl-PL" dirty="0"/>
              </a:p>
              <a:p>
                <a:pPr algn="just"/>
                <a:endParaRPr lang="pl-PL" dirty="0"/>
              </a:p>
              <a:p>
                <a:pPr marL="0" indent="0" algn="just">
                  <a:buNone/>
                </a:pPr>
                <a:r>
                  <a:rPr lang="pl-PL" dirty="0"/>
                  <a:t>Wartość przekładni zmienia się w granicach błędu w zależności od prądu pierwotnego obciążenia obwodu wtórnego i od częstotliwości, zaś zmiana przekładni zależy od konstrukcji przekładnika. Wprowadza się pojęcie przekładni znamionowej. Przekładnią znamionową nazywa się stosunek znamionowego prądu pierwotnego I1n do znamionowego prądu wtórnego I2n w normalnych warunkach pomiaru </a:t>
                </a:r>
              </a:p>
              <a:p>
                <a:endParaRPr lang="pl-PL" dirty="0"/>
              </a:p>
              <a:p>
                <a:pPr marL="0" indent="0">
                  <a:buNone/>
                </a:pPr>
                <a:r>
                  <a:rPr lang="pl-PL" dirty="0"/>
                  <a:t>                                                     J=</a:t>
                </a:r>
                <a14:m>
                  <m:oMath xmlns:m="http://schemas.openxmlformats.org/officeDocument/2006/math">
                    <m:f>
                      <m:fPr>
                        <m:ctrlPr>
                          <a:rPr lang="pl-PL" i="1" smtClean="0">
                            <a:latin typeface="Cambria Math" panose="02040503050406030204" pitchFamily="18" charset="0"/>
                          </a:rPr>
                        </m:ctrlPr>
                      </m:fPr>
                      <m:num>
                        <m:r>
                          <m:rPr>
                            <m:nor/>
                          </m:rPr>
                          <a:rPr lang="pl-PL" dirty="0"/>
                          <m:t>I</m:t>
                        </m:r>
                        <m:r>
                          <m:rPr>
                            <m:nor/>
                          </m:rPr>
                          <a:rPr lang="pl-PL" dirty="0"/>
                          <m:t>1</m:t>
                        </m:r>
                        <m:r>
                          <m:rPr>
                            <m:nor/>
                          </m:rPr>
                          <a:rPr lang="pl-PL" dirty="0"/>
                          <m:t>n</m:t>
                        </m:r>
                      </m:num>
                      <m:den>
                        <m:r>
                          <m:rPr>
                            <m:nor/>
                          </m:rPr>
                          <a:rPr lang="pl-PL" dirty="0"/>
                          <m:t>I</m:t>
                        </m:r>
                        <m:r>
                          <m:rPr>
                            <m:nor/>
                          </m:rPr>
                          <a:rPr lang="pl-PL" dirty="0"/>
                          <m:t>2</m:t>
                        </m:r>
                        <m:r>
                          <m:rPr>
                            <m:nor/>
                          </m:rPr>
                          <a:rPr lang="pl-PL" dirty="0"/>
                          <m:t>n</m:t>
                        </m:r>
                      </m:den>
                    </m:f>
                  </m:oMath>
                </a14:m>
                <a:endParaRPr lang="pl-PL" dirty="0"/>
              </a:p>
            </p:txBody>
          </p:sp>
        </mc:Choice>
        <mc:Fallback xmlns="">
          <p:sp>
            <p:nvSpPr>
              <p:cNvPr id="3" name="Symbol zastępczy zawartości 2">
                <a:extLst>
                  <a:ext uri="{FF2B5EF4-FFF2-40B4-BE49-F238E27FC236}">
                    <a16:creationId xmlns:a16="http://schemas.microsoft.com/office/drawing/2014/main" id="{D44B4186-35B9-C41D-AB22-336E85E5D7F2}"/>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754" r="-696"/>
                </a:stretch>
              </a:blipFill>
            </p:spPr>
            <p:txBody>
              <a:bodyPr/>
              <a:lstStyle/>
              <a:p>
                <a:r>
                  <a:rPr lang="pl-PL">
                    <a:noFill/>
                  </a:rPr>
                  <a:t> </a:t>
                </a:r>
              </a:p>
            </p:txBody>
          </p:sp>
        </mc:Fallback>
      </mc:AlternateContent>
      <p:pic>
        <p:nvPicPr>
          <p:cNvPr id="5" name="Obraz 4">
            <a:extLst>
              <a:ext uri="{FF2B5EF4-FFF2-40B4-BE49-F238E27FC236}">
                <a16:creationId xmlns:a16="http://schemas.microsoft.com/office/drawing/2014/main" id="{BD95DDEE-6890-EA05-0C9C-513BF633D86B}"/>
              </a:ext>
            </a:extLst>
          </p:cNvPr>
          <p:cNvPicPr>
            <a:picLocks noChangeAspect="1"/>
          </p:cNvPicPr>
          <p:nvPr/>
        </p:nvPicPr>
        <p:blipFill>
          <a:blip r:embed="rId3"/>
          <a:stretch>
            <a:fillRect/>
          </a:stretch>
        </p:blipFill>
        <p:spPr>
          <a:xfrm>
            <a:off x="7290240" y="230188"/>
            <a:ext cx="4218798" cy="664522"/>
          </a:xfrm>
          <a:prstGeom prst="rect">
            <a:avLst/>
          </a:prstGeom>
        </p:spPr>
      </p:pic>
    </p:spTree>
    <p:extLst>
      <p:ext uri="{BB962C8B-B14F-4D97-AF65-F5344CB8AC3E}">
        <p14:creationId xmlns:p14="http://schemas.microsoft.com/office/powerpoint/2010/main" val="412358577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4039</TotalTime>
  <Words>2940</Words>
  <Application>Microsoft Office PowerPoint</Application>
  <PresentationFormat>Panoramiczny</PresentationFormat>
  <Paragraphs>259</Paragraphs>
  <Slides>39</Slides>
  <Notes>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39</vt:i4>
      </vt:variant>
    </vt:vector>
  </HeadingPairs>
  <TitlesOfParts>
    <vt:vector size="46" baseType="lpstr">
      <vt:lpstr>Aptos</vt:lpstr>
      <vt:lpstr>Aptos Display</vt:lpstr>
      <vt:lpstr>Arial</vt:lpstr>
      <vt:lpstr>Cambria Math</vt:lpstr>
      <vt:lpstr>Symbol</vt:lpstr>
      <vt:lpstr>Times New Roman</vt:lpstr>
      <vt:lpstr>Motyw pakietu Office</vt:lpstr>
      <vt:lpstr>Przekładniki prądowe i napięciowe</vt:lpstr>
      <vt:lpstr>Przekładniki prądowe</vt:lpstr>
      <vt:lpstr>Przykładowe prądy pierwotne i wtórne dla przekładników</vt:lpstr>
      <vt:lpstr>Przykładowa tabliczka znamionowa przekładnika prądowego</vt:lpstr>
      <vt:lpstr>Przekładniki prądowe do pomiarów i do zabezpieczeń</vt:lpstr>
      <vt:lpstr>Prezentacja programu PowerPoint</vt:lpstr>
      <vt:lpstr>Prezentacja programu PowerPoint</vt:lpstr>
      <vt:lpstr>Liczba przetężeniowa przekładnika prądowego</vt:lpstr>
      <vt:lpstr>Przekładnia </vt:lpstr>
      <vt:lpstr>Błąd prądowy I%</vt:lpstr>
      <vt:lpstr>Błąd kątowy</vt:lpstr>
      <vt:lpstr>Klasy dokładności i błędy przekładników prądowych </vt:lpstr>
      <vt:lpstr>Prezentacja programu PowerPoint</vt:lpstr>
      <vt:lpstr>Prezentacja programu PowerPoint</vt:lpstr>
      <vt:lpstr>Oznaczenia zacisków przekładnika prądowego</vt:lpstr>
      <vt:lpstr>Rodzaje przekładników w zależności od rodzaju uzwojenia wtórnego</vt:lpstr>
      <vt:lpstr>Praca przekładnika przy otwartym obwodzie wtórnym</vt:lpstr>
      <vt:lpstr>Układy przekładników prądowych</vt:lpstr>
      <vt:lpstr>Prezentacja programu PowerPoint</vt:lpstr>
      <vt:lpstr>Układ gwiazdowy trzech przekładników</vt:lpstr>
      <vt:lpstr>Układ Holmgreena  </vt:lpstr>
      <vt:lpstr>Układ niepełnej gwiazdy</vt:lpstr>
      <vt:lpstr>Układ krzyżowy przekładników prądowych</vt:lpstr>
      <vt:lpstr>Przekładnik Ferrantiego</vt:lpstr>
      <vt:lpstr>Część 2  Przekładniki napięciowe</vt:lpstr>
      <vt:lpstr>Przykładowa tabliczka przekładnika napięciowego</vt:lpstr>
      <vt:lpstr>Prezentacja programu PowerPoint</vt:lpstr>
      <vt:lpstr>Prezentacja programu PowerPoint</vt:lpstr>
      <vt:lpstr>Oznaczenia zacisków napięciowych</vt:lpstr>
      <vt:lpstr>Błędy przekładników napięciowych</vt:lpstr>
      <vt:lpstr>Prezentacja programu PowerPoint</vt:lpstr>
      <vt:lpstr>Klasy dokładności i błędy przekładników napięciowych</vt:lpstr>
      <vt:lpstr>Moc znamionowa przekładnika napięciowego</vt:lpstr>
      <vt:lpstr>Układy przekładników napięciowych</vt:lpstr>
      <vt:lpstr>Prezentacja programu PowerPoint</vt:lpstr>
      <vt:lpstr>Prezentacja programu PowerPoint</vt:lpstr>
      <vt:lpstr>Podsumowanie</vt:lpstr>
      <vt:lpstr>Prezentacja programu PowerPoint</vt:lpstr>
      <vt:lpstr>Prezentacja programu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Szlosek Wojciech (TD OWR)</dc:creator>
  <cp:lastModifiedBy>Szlosek Wojciech (TD OWR)</cp:lastModifiedBy>
  <cp:revision>34</cp:revision>
  <dcterms:created xsi:type="dcterms:W3CDTF">2025-09-14T14:43:09Z</dcterms:created>
  <dcterms:modified xsi:type="dcterms:W3CDTF">2026-01-28T20:35:12Z</dcterms:modified>
</cp:coreProperties>
</file>