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60" r:id="rId2"/>
    <p:sldId id="264" r:id="rId3"/>
    <p:sldId id="277" r:id="rId4"/>
    <p:sldId id="278" r:id="rId5"/>
    <p:sldId id="261" r:id="rId6"/>
    <p:sldId id="266" r:id="rId7"/>
    <p:sldId id="267" r:id="rId8"/>
    <p:sldId id="265" r:id="rId9"/>
    <p:sldId id="279" r:id="rId10"/>
    <p:sldId id="271" r:id="rId11"/>
    <p:sldId id="270" r:id="rId12"/>
    <p:sldId id="268" r:id="rId13"/>
    <p:sldId id="280" r:id="rId14"/>
    <p:sldId id="262" r:id="rId15"/>
    <p:sldId id="276" r:id="rId16"/>
    <p:sldId id="275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779"/>
    <a:srgbClr val="C01422"/>
    <a:srgbClr val="606060"/>
    <a:srgbClr val="9D9D9C"/>
    <a:srgbClr val="413C3B"/>
    <a:srgbClr val="EDEDED"/>
    <a:srgbClr val="3C3C3B"/>
    <a:srgbClr val="F2A20F"/>
    <a:srgbClr val="57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"/>
    <p:restoredTop sz="96038"/>
  </p:normalViewPr>
  <p:slideViewPr>
    <p:cSldViewPr snapToGrid="0" snapToObjects="1">
      <p:cViewPr varScale="1">
        <p:scale>
          <a:sx n="70" d="100"/>
          <a:sy n="70" d="100"/>
        </p:scale>
        <p:origin x="8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0D34F-417C-AE4D-A296-57DC498886C3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29775-2EC1-1643-B165-0F40371334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3976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100736-5EA1-724E-9DA7-54484B907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49BA4B4-1332-8943-83D6-C653B3E9D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945ED8-445C-FE45-8587-5ED6DAED0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2106BFC-AC66-1A48-BD43-C1BEB31E4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75F6D8-CC7A-0647-B88D-BF269D36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813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000BB4-4BE1-D749-BB16-C38037C4C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D899929-8C3C-BE4F-8D5F-0B368119A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E993B5-F419-3B45-B5C9-47596C681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A62634-D625-B049-B36C-13444D39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CD8FD9D-BB7D-994D-AB25-73E593DDB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55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A1AAA8B-ABF9-F748-8915-29608D29A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57999D9-0743-BA4E-8105-B13A76906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495DC4-74DD-8D47-A3C8-489312B98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1A7A8F0-094E-B64D-B62E-D9119FDDE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70B6255-87F6-464C-A9D5-08FB87861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660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51BB7F-B071-D149-B6B1-1C66A7E9D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A5EC3F-D301-DD48-B464-B83DA8A24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26216A-7D4D-E348-9C93-0AAA4EB8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05C2ED-13F7-ED42-90E3-D80636800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0254899-8356-8A4B-9FB5-1059A903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863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766AEA-B3C6-2E41-B663-030EA6364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36AB6E5-4279-AB44-B040-0EE18B6EA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BBF0A51-E286-4542-9AF4-BE3E251E8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51AF7AE-6532-7B40-BD61-CBAACADA2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74342C-DCCA-1742-BFCE-E8BB75A4E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994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FD8457-4ADC-9648-B5FB-5B26F94D3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515D3A-D49C-B04A-80B6-0DE4D57060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B295A65-450B-5D44-A07D-F4614FE4B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C88E6EB-E8AE-BE4C-AD00-A173E15E8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8EBACDB-DCF2-0C40-80CA-36F9F8969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6319B3A-58B4-3D4E-A3D3-45D34908D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16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5D07EE-C0A5-8C48-A7EC-72B1DDD26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E2D3BB-7762-CF46-805B-DCDA1489A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6291E7A-5716-8541-ACF2-69C850A44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5DBC725-838A-B54B-9A2F-B4F9B90AB3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F255A36-FB89-2B4E-A85F-1DC7402BE0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7D894CA-117D-4844-8B86-8893B3AD9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4DD826E-00C7-7647-B54D-6A915217C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4034F10-ED48-504C-B122-44A5A4B44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8377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8566D5-C519-664C-9D77-F63C01B6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D4104F2-5417-C445-BC6D-B7CCF7EEA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8258EE4-AACA-EA4E-86AC-B4F08B178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4FE6859-C8E3-3D4E-BD5C-C98F7B72F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747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83412E8-551F-AB43-B41B-BF1D9339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13F31A8-C331-9A43-B863-A9E555670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7BFF5DD-623A-CB42-A5BB-A259AB7D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6803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519021-04D2-534F-817D-44EAD8723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68BF58-5BAE-E245-BD37-DA2C3BF7F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729FE48-44CA-A241-AB28-BBCAF1748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3831B05-4D43-AC4C-821C-BBF70DFEA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CE87433-72AF-4849-A45B-91CD6E37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4E9A5A7-8C26-474C-933C-77AF9D49C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553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12C1E-2506-FD49-9B86-0E081A417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FB29314-3561-7C4F-B77E-3A0358E412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E03512D-D811-284B-9B7F-C6A171C64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2183B87-E4CB-E942-893B-168A8A903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6884435-23D0-7842-82E9-82118BEFC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62AD7E0-D4AA-2545-9C00-C0A27B190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968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8E6B2F9-291C-5848-9EF7-1EAF277DC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B844749-CF95-474B-BE0B-4F2130D0F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F612289-B8F6-374A-85EF-549BE902F4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E928B-91DF-8443-AC68-CB05F3F1656F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BDD5FDD-9A1B-7341-ABC2-9FEB39A78F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292D30-B915-CE41-87DD-A4DF8ADA01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804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a 21">
            <a:extLst>
              <a:ext uri="{FF2B5EF4-FFF2-40B4-BE49-F238E27FC236}">
                <a16:creationId xmlns:a16="http://schemas.microsoft.com/office/drawing/2014/main" id="{05C18C66-BE88-F141-86A4-E85C44AE91FA}"/>
              </a:ext>
            </a:extLst>
          </p:cNvPr>
          <p:cNvGrpSpPr/>
          <p:nvPr/>
        </p:nvGrpSpPr>
        <p:grpSpPr>
          <a:xfrm>
            <a:off x="4660692" y="456266"/>
            <a:ext cx="1252016" cy="142043"/>
            <a:chOff x="4660692" y="456266"/>
            <a:chExt cx="1252016" cy="142043"/>
          </a:xfrm>
        </p:grpSpPr>
        <p:cxnSp>
          <p:nvCxnSpPr>
            <p:cNvPr id="19" name="Łącznik prosty 18">
              <a:extLst>
                <a:ext uri="{FF2B5EF4-FFF2-40B4-BE49-F238E27FC236}">
                  <a16:creationId xmlns:a16="http://schemas.microsoft.com/office/drawing/2014/main" id="{75EFA76C-A79C-B744-A3F5-984016FF76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0692" y="519343"/>
              <a:ext cx="1252016" cy="7944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Łącznik prosty 20">
              <a:extLst>
                <a:ext uri="{FF2B5EF4-FFF2-40B4-BE49-F238E27FC236}">
                  <a16:creationId xmlns:a16="http://schemas.microsoft.com/office/drawing/2014/main" id="{A390CB6F-AD4A-1E46-9675-1C2F980F291C}"/>
                </a:ext>
              </a:extLst>
            </p:cNvPr>
            <p:cNvCxnSpPr/>
            <p:nvPr/>
          </p:nvCxnSpPr>
          <p:spPr>
            <a:xfrm>
              <a:off x="5912708" y="45626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25211729-48F2-7E4B-949B-651DDA477AB3}"/>
              </a:ext>
            </a:extLst>
          </p:cNvPr>
          <p:cNvSpPr txBox="1"/>
          <p:nvPr/>
        </p:nvSpPr>
        <p:spPr>
          <a:xfrm>
            <a:off x="3992579" y="2760275"/>
            <a:ext cx="7148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>
                <a:solidFill>
                  <a:srgbClr val="C0142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Pomiary natężenia oświetlenia</a:t>
            </a:r>
          </a:p>
        </p:txBody>
      </p:sp>
      <p:grpSp>
        <p:nvGrpSpPr>
          <p:cNvPr id="38" name="Grupa 37">
            <a:extLst>
              <a:ext uri="{FF2B5EF4-FFF2-40B4-BE49-F238E27FC236}">
                <a16:creationId xmlns:a16="http://schemas.microsoft.com/office/drawing/2014/main" id="{DB108BC1-F9BE-014F-8917-AA8DB363DA7D}"/>
              </a:ext>
            </a:extLst>
          </p:cNvPr>
          <p:cNvGrpSpPr/>
          <p:nvPr/>
        </p:nvGrpSpPr>
        <p:grpSpPr>
          <a:xfrm>
            <a:off x="9658905" y="506027"/>
            <a:ext cx="1904260" cy="6004480"/>
            <a:chOff x="9658905" y="506027"/>
            <a:chExt cx="1904260" cy="6004480"/>
          </a:xfrm>
        </p:grpSpPr>
        <p:cxnSp>
          <p:nvCxnSpPr>
            <p:cNvPr id="24" name="Łącznik prosty 23">
              <a:extLst>
                <a:ext uri="{FF2B5EF4-FFF2-40B4-BE49-F238E27FC236}">
                  <a16:creationId xmlns:a16="http://schemas.microsoft.com/office/drawing/2014/main" id="{B9B298CE-99EE-C941-90EA-4C9B29F330C8}"/>
                </a:ext>
              </a:extLst>
            </p:cNvPr>
            <p:cNvCxnSpPr/>
            <p:nvPr/>
          </p:nvCxnSpPr>
          <p:spPr>
            <a:xfrm>
              <a:off x="9658905" y="6431872"/>
              <a:ext cx="1899821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Łącznik prosty 25">
              <a:extLst>
                <a:ext uri="{FF2B5EF4-FFF2-40B4-BE49-F238E27FC236}">
                  <a16:creationId xmlns:a16="http://schemas.microsoft.com/office/drawing/2014/main" id="{8A251E88-A3C3-4C4F-819A-F31C5990E78C}"/>
                </a:ext>
              </a:extLst>
            </p:cNvPr>
            <p:cNvCxnSpPr>
              <a:cxnSpLocks/>
            </p:cNvCxnSpPr>
            <p:nvPr/>
          </p:nvCxnSpPr>
          <p:spPr>
            <a:xfrm>
              <a:off x="11563165" y="506027"/>
              <a:ext cx="0" cy="5925845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Łącznik prosty 31">
              <a:extLst>
                <a:ext uri="{FF2B5EF4-FFF2-40B4-BE49-F238E27FC236}">
                  <a16:creationId xmlns:a16="http://schemas.microsoft.com/office/drawing/2014/main" id="{12EAD400-6E47-A848-86D2-917037633EA6}"/>
                </a:ext>
              </a:extLst>
            </p:cNvPr>
            <p:cNvCxnSpPr/>
            <p:nvPr/>
          </p:nvCxnSpPr>
          <p:spPr>
            <a:xfrm>
              <a:off x="10861829" y="519343"/>
              <a:ext cx="69689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FF267435-9DE0-4A40-8037-3980BA25DAA1}"/>
                </a:ext>
              </a:extLst>
            </p:cNvPr>
            <p:cNvCxnSpPr/>
            <p:nvPr/>
          </p:nvCxnSpPr>
          <p:spPr>
            <a:xfrm>
              <a:off x="9663344" y="6355148"/>
              <a:ext cx="0" cy="155359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Obraz 2">
            <a:extLst>
              <a:ext uri="{FF2B5EF4-FFF2-40B4-BE49-F238E27FC236}">
                <a16:creationId xmlns:a16="http://schemas.microsoft.com/office/drawing/2014/main" id="{4102002F-BCEF-49D3-1934-49BC8BC84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5312" y="265504"/>
            <a:ext cx="4217402" cy="523566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2605DC5D-CF87-AA47-EFDA-E373B5C0F2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834" y="988625"/>
            <a:ext cx="2581275" cy="1771650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2DACF69F-959E-8ECD-DD1A-DB82EE7B0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679" y="4050703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74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529C3-3155-ECB7-D9D7-4A81FCBEF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E292EB3F-A49C-BD6B-627D-B09C2BE94BEB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F37CAE78-EB8A-E1AC-1988-06749450B6BD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FE1A6F91-94B6-02C4-7C60-75B1C76C0FE6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C77DC8A-6C5D-D3FC-B85F-60B42C601146}"/>
              </a:ext>
            </a:extLst>
          </p:cNvPr>
          <p:cNvSpPr txBox="1"/>
          <p:nvPr/>
        </p:nvSpPr>
        <p:spPr>
          <a:xfrm>
            <a:off x="492281" y="810239"/>
            <a:ext cx="10760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Zalecenia Międzynarodowej Komisji Oświetleniowej (CIE)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1ADF5E61-28EE-710F-1FFD-9E6DCA94C072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2D8D4933-7BF8-0C92-98E4-7B36F242BF08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72A09B7B-6DEB-89ED-402E-50A8DDA20EDC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7E12971C-E386-C35E-3F73-BC56B6F41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281" y="1525837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742FD144-AE44-4360-2D56-97813134C800}"/>
              </a:ext>
            </a:extLst>
          </p:cNvPr>
          <p:cNvSpPr txBox="1"/>
          <p:nvPr/>
        </p:nvSpPr>
        <p:spPr>
          <a:xfrm>
            <a:off x="1051560" y="1451258"/>
            <a:ext cx="10529798" cy="843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Zalecenia są implementowane w normach krajowych, takich jak norma PN-EN 12464-1. </a:t>
            </a:r>
          </a:p>
          <a:p>
            <a:pPr algn="just">
              <a:lnSpc>
                <a:spcPts val="1960"/>
              </a:lnSpc>
            </a:pPr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Określają one, że optymalne warunki zależą od rodzaju wykonywanej czynności. Kluczowe parametry to natężenie oświetlenia, równomierność jego rozkładu i odpowiednia temperatura barwowa światła.</a:t>
            </a:r>
            <a:endParaRPr lang="pl-PL" sz="1600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711E5D7D-E4E8-F3E5-6E07-8EDBF5B21D37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CEA79164-422B-A883-99D1-28C659E9871F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236B7D36-DFCD-7311-58D5-B3FD26A2D333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09</a:t>
              </a:r>
            </a:p>
          </p:txBody>
        </p:sp>
      </p:grpSp>
      <p:pic>
        <p:nvPicPr>
          <p:cNvPr id="21" name="Obraz 20">
            <a:extLst>
              <a:ext uri="{FF2B5EF4-FFF2-40B4-BE49-F238E27FC236}">
                <a16:creationId xmlns:a16="http://schemas.microsoft.com/office/drawing/2014/main" id="{EC6C1DD6-5E80-BF9A-8B82-DAF5E07E6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280" y="2220350"/>
            <a:ext cx="384021" cy="384021"/>
          </a:xfrm>
          <a:prstGeom prst="rect">
            <a:avLst/>
          </a:prstGeom>
        </p:spPr>
      </p:pic>
      <p:sp>
        <p:nvSpPr>
          <p:cNvPr id="26" name="pole tekstowe 25">
            <a:extLst>
              <a:ext uri="{FF2B5EF4-FFF2-40B4-BE49-F238E27FC236}">
                <a16:creationId xmlns:a16="http://schemas.microsoft.com/office/drawing/2014/main" id="{BD748549-E2A4-F71E-5F58-42DBB10B3CBD}"/>
              </a:ext>
            </a:extLst>
          </p:cNvPr>
          <p:cNvSpPr txBox="1"/>
          <p:nvPr/>
        </p:nvSpPr>
        <p:spPr>
          <a:xfrm>
            <a:off x="1051559" y="2294374"/>
            <a:ext cx="105297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Zalecenia dotyczące oświetlenia wnętrz: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Podstawowa zasada: 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Poziom natężenia oświetlenia (mierzonego w luksach) powinien być dostosowany do specyfiki zadania.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Prace ogólne: 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Dla ogólnych zadań biurowych zaleca się minimalne natężenie oświetlenia na poziomie 300 luksów.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Prace precyzyjne: 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przypadku prac wymagających większej precyzji lub intensywnego skupienia wzrokowego (np. czytanie, pisanie ręczne), zaleca się natężenie 500 luksów lub więcej.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Inne parametry: 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Oprócz natężenia, ważne są również temperatura barwowa światła oraz odpowiednie zróżnicowanie i rozproszenie światła w pomieszczeniu.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Implementacja: Wytyczne CIE są podstawą dla norm krajowych, takich jak polska norma PN-EN 12464-1 dotyczącej oświetlenia wnętrz, oraz normy PN-EN 12464-2:2025-04 dla miejsc pracy na zewnątrz.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Obowiązek pracodawcy: </a:t>
            </a:r>
          </a:p>
          <a:p>
            <a:pPr algn="just"/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Pracodawca jest zobowiązany do zapewnienia warunków oświetleniowych zgodnych z normami i przeprowadzania pomiarów natężenia oświetlenia, aby potwierdzić ich zgodność. (Kodeks Pracy)</a:t>
            </a:r>
            <a:endParaRPr lang="pl-PL" sz="1600" dirty="0">
              <a:solidFill>
                <a:srgbClr val="26377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189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40C7D-2BEF-D6D1-3251-0E4BC280F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EF51C619-578E-45B7-061E-8860FC90DE2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312B35C6-6F32-8703-B2C2-D062E240F94B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1FAEEB62-6FBB-2CE2-4256-2FB67DB48737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9B92F27-6427-6BA5-594F-B429FDB4A233}"/>
              </a:ext>
            </a:extLst>
          </p:cNvPr>
          <p:cNvSpPr txBox="1"/>
          <p:nvPr/>
        </p:nvSpPr>
        <p:spPr>
          <a:xfrm>
            <a:off x="1026088" y="808481"/>
            <a:ext cx="10058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Podstawowe pojęcia z którymi się spotkamy: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E2A82F25-1051-D858-0F1F-86826A14ECEC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D229B346-99D6-0EBB-4D52-A78B91267AF3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FFCDB3BC-E6BE-279C-BF11-D67D4752E80C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85EE6808-97C2-4D53-D943-EA185C23464E}"/>
              </a:ext>
            </a:extLst>
          </p:cNvPr>
          <p:cNvSpPr txBox="1"/>
          <p:nvPr/>
        </p:nvSpPr>
        <p:spPr>
          <a:xfrm>
            <a:off x="596319" y="1435995"/>
            <a:ext cx="11080567" cy="4939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4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Natężenie oświetlenia: 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 miara ilości światła padającego na daną powierzchnię. Jest to stosunek strumienia świetlnego do powierzchni, wyrażany w luksach (lx), gdzie 1 luks to 1 lumen na metr kwadratowy 1lx=1lm/m2. 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Jest to kluczowe dla komfortu widzenia i efektywności pracy, a jego odpowiedni poziom zależy od rodzaju zadania, wieku i dostępności światła naturalnego.</a:t>
            </a:r>
          </a:p>
          <a:p>
            <a:pPr algn="just">
              <a:lnSpc>
                <a:spcPts val="1960"/>
              </a:lnSpc>
            </a:pPr>
            <a:r>
              <a:rPr lang="pl-PL" sz="14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Światłość: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to wielkość fotometryczna opisująca wizualną jasność źródła światła w określonym kierunku. Jest definiowana jako stosunek strumienia świetlnego do kąta bryłowego i wyrażana w jednostce podstawowej układu SI, którą jest kandela (cd).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Innymi słowy, jest miarą tego, jak silne światło emituje źródło w konkretnym kierunku.</a:t>
            </a:r>
          </a:p>
          <a:p>
            <a:pPr algn="just">
              <a:lnSpc>
                <a:spcPts val="1960"/>
              </a:lnSpc>
            </a:pPr>
            <a:r>
              <a:rPr lang="pl-PL" sz="14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Ogólny wskaźnik oddawania barw 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(CRI lub Ra): to miara określająca, jak wiernie światło odzwierciedla kolory obiektów w porównaniu do naturalnego światła słonecznego. Skala tego wskaźnika mieści się w przedziale od 0 do 100, gdzie 100 oznacza idealne oddanie barw, a niższe wartości wskazują na większe zniekształcenie kolorów.</a:t>
            </a:r>
          </a:p>
          <a:p>
            <a:pPr algn="just">
              <a:lnSpc>
                <a:spcPts val="1960"/>
              </a:lnSpc>
            </a:pPr>
            <a:r>
              <a:rPr lang="pl-PL" sz="14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Strumień świetlny: 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 całkowita ilość światła emitowana przez źródło, mierzona w lumenach (lm). Określa on jasność źródła światła, a im wyższa wartość lumenów, tym jaśniejsze jest światło. Wartość ta odzwierciedla moc światła widzialnego dla ludzkiego oka i jest kluczowa przy wyborze żarówek i opraw oświetleniowych.</a:t>
            </a:r>
          </a:p>
          <a:p>
            <a:pPr algn="just">
              <a:lnSpc>
                <a:spcPts val="1960"/>
              </a:lnSpc>
            </a:pPr>
            <a:r>
              <a:rPr lang="pl-PL" sz="14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Luminancja: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to miara jasności lub blasku powierzchni, która określa ilość światła odbitego lub emitowanego przez daną powierzchnię, widzialnego dla oka obserwatora. Jest to wielkość fotometryczna oznaczana w kandelach na metr kwadratowy cd/m2 i służy do oceny wrażenia wizualnego (jaskrawości). Luminancja jest kluczowa w projektowaniu oświetlenia, ponieważ wpływa na komfort i bezpieczeństwo.</a:t>
            </a:r>
          </a:p>
          <a:p>
            <a:pPr algn="just">
              <a:lnSpc>
                <a:spcPts val="1960"/>
              </a:lnSpc>
            </a:pPr>
            <a:r>
              <a:rPr lang="pl-PL" sz="14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Temperatura barwowa światła: 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określa odcień światła i jest mierzona w Kelvinach (K). Niższa wartość (np. 2700 K) oznacza ciepłe, żółtawe światło, a wyższa (np. 6500 K) zimne, białawe lub niebieskawe. Dobór odpowiedniej temperatury zależy od miejsca i przeznaczenia – światło ciepłe sprzyja relaksowi, a zimne koncentracji.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9E936987-50CB-C615-7337-13070613358C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8B319538-4C4D-9F62-5988-17D2260E6AD2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C60B1624-3978-96DF-3C89-5F61F8BC51E0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7882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C894D-962F-4855-15AF-80CEFA7DF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904E34C8-FE6F-17BF-8FCD-B6BB7D1D5019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6E83E2F5-757B-F68C-616B-7D747A7056F5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A5EB1D75-F6B8-8FDA-0A37-26362419E1AF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F367C3F-5298-8B68-22E9-A539E89339B2}"/>
              </a:ext>
            </a:extLst>
          </p:cNvPr>
          <p:cNvSpPr txBox="1"/>
          <p:nvPr/>
        </p:nvSpPr>
        <p:spPr>
          <a:xfrm>
            <a:off x="760494" y="1005840"/>
            <a:ext cx="10324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Temperatura barwowa światła:</a:t>
            </a:r>
            <a:endParaRPr lang="pl-PL" sz="3900" b="1" dirty="0">
              <a:solidFill>
                <a:srgbClr val="263779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704E35EF-BD7D-B2EC-31FA-4E7EC4D41019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61C1383D-0E89-BCAA-DD6B-7E74CEBB7F2A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A82C7D94-15CB-1703-BD1B-A4CFA39F4887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" name="Grupa 1">
            <a:extLst>
              <a:ext uri="{FF2B5EF4-FFF2-40B4-BE49-F238E27FC236}">
                <a16:creationId xmlns:a16="http://schemas.microsoft.com/office/drawing/2014/main" id="{4C81F761-520D-E826-2EF9-922DE3AFB44C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AB04EE46-CBF4-70A1-F56F-A0459128784D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E872263A-1B2C-9552-B62F-D15AC2561AD7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11</a:t>
              </a:r>
            </a:p>
          </p:txBody>
        </p:sp>
      </p:grpSp>
      <p:sp>
        <p:nvSpPr>
          <p:cNvPr id="27" name="pole tekstowe 26">
            <a:extLst>
              <a:ext uri="{FF2B5EF4-FFF2-40B4-BE49-F238E27FC236}">
                <a16:creationId xmlns:a16="http://schemas.microsoft.com/office/drawing/2014/main" id="{2460A099-36A8-AF78-7A3F-43451382B8B9}"/>
              </a:ext>
            </a:extLst>
          </p:cNvPr>
          <p:cNvSpPr txBox="1"/>
          <p:nvPr/>
        </p:nvSpPr>
        <p:spPr>
          <a:xfrm>
            <a:off x="665170" y="1869752"/>
            <a:ext cx="10587208" cy="417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Poziomy temperatury barwowej i ich zastosowanie:</a:t>
            </a:r>
          </a:p>
          <a:p>
            <a:pPr algn="ctr">
              <a:lnSpc>
                <a:spcPts val="1960"/>
              </a:lnSpc>
            </a:pPr>
            <a:endParaRPr lang="pl-PL" sz="2000" b="1" dirty="0">
              <a:solidFill>
                <a:schemeClr val="accent1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just">
              <a:lnSpc>
                <a:spcPts val="1960"/>
              </a:lnSpc>
            </a:pP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Światło ciepłe (2700 K – 3000 K): 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 żółtawą barwę, podobną do tradycyjnej żarówki.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Zastosowanie: Idealne do salonów, sypialni i jadalni, tworzy przytulną atmosferę.</a:t>
            </a:r>
          </a:p>
          <a:p>
            <a:pPr algn="just">
              <a:lnSpc>
                <a:spcPts val="1960"/>
              </a:lnSpc>
            </a:pP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Światło neutralne (3500 K – 4500 K): 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Jest zbliżone do naturalnego światła dziennego.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Zastosowanie: Dobrze sprawdza się w kuchniach, łazienkach i biurach, gdzie potrzebna jest dobra widoczność i komfort pracy.</a:t>
            </a:r>
          </a:p>
          <a:p>
            <a:pPr algn="just">
              <a:lnSpc>
                <a:spcPts val="1960"/>
              </a:lnSpc>
            </a:pP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Światło chłodne (5000 K – 6500 K): 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 niebieskawy odcień, zbliżony do jasnego światła dziennego.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Zastosowanie: Stosowane w biurach, miejscach pracy i w przemyśle, sprzyja koncentracji.</a:t>
            </a:r>
          </a:p>
          <a:p>
            <a:pPr algn="just">
              <a:lnSpc>
                <a:spcPts val="1960"/>
              </a:lnSpc>
            </a:pP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Światło dzienne (5500 K – 7000 K): 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Odpowiada barwie światła słonecznego.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Zastosowanie: Wartości te są często wykorzystywane w profesjonalnych zastosowaniach, które wymagają precyzji, np. w zakładach produkcyjnych lub jako standard w fotografii. </a:t>
            </a:r>
            <a:endParaRPr lang="pl-PL" dirty="0">
              <a:solidFill>
                <a:schemeClr val="accent1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260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72A35-EBF6-CC75-F02E-7F9C7DB7F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2B5A5F10-B4B4-3114-284D-0EF30A31EBD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9124D58E-4EE8-9DB8-52EF-57409DF875B8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492FCA63-0669-BD83-7659-34A3F928A25F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50FEA8BA-8FF6-5CE1-A856-709BD702A717}"/>
              </a:ext>
            </a:extLst>
          </p:cNvPr>
          <p:cNvSpPr txBox="1"/>
          <p:nvPr/>
        </p:nvSpPr>
        <p:spPr>
          <a:xfrm>
            <a:off x="629060" y="651897"/>
            <a:ext cx="8615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Skuteczność świetlna:</a:t>
            </a:r>
            <a:endParaRPr lang="pl-PL" sz="3900" b="1" dirty="0">
              <a:solidFill>
                <a:srgbClr val="263779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9F0A7CCD-B3EB-03DF-8C0F-1FFE77AE7697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DFDA09E7-E2A4-5652-36AD-C06145959898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D04E54AC-F67C-A2C4-EF97-11228FF7D8EE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" name="Grupa 1">
            <a:extLst>
              <a:ext uri="{FF2B5EF4-FFF2-40B4-BE49-F238E27FC236}">
                <a16:creationId xmlns:a16="http://schemas.microsoft.com/office/drawing/2014/main" id="{290FBC13-7193-3AE6-94EE-C70F93F827C7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7E9B2B7C-C1B1-909E-FF7C-DE0ED64AE97C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F71EF610-FAA9-C685-CE5C-142FE0C75F80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12</a:t>
              </a:r>
            </a:p>
          </p:txBody>
        </p:sp>
      </p:grpSp>
      <p:sp>
        <p:nvSpPr>
          <p:cNvPr id="27" name="pole tekstowe 26">
            <a:extLst>
              <a:ext uri="{FF2B5EF4-FFF2-40B4-BE49-F238E27FC236}">
                <a16:creationId xmlns:a16="http://schemas.microsoft.com/office/drawing/2014/main" id="{36F26C38-F963-0843-11F4-E95E4DB0658D}"/>
              </a:ext>
            </a:extLst>
          </p:cNvPr>
          <p:cNvSpPr txBox="1"/>
          <p:nvPr/>
        </p:nvSpPr>
        <p:spPr>
          <a:xfrm>
            <a:off x="497625" y="1456545"/>
            <a:ext cx="105872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Skuteczność świetlna</a:t>
            </a:r>
            <a:r>
              <a:rPr lang="pl-PL" sz="20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to miara efektywności oświetlenia, określająca stosunek ilości światła emitowanego przez źródło światła do zużytej mocy elektrycznej. Jest wyrażana w lumenach na wat (lm/W). Im wyższa wartość tego parametru, tym bardziej efektywne jest oświetlenie.</a:t>
            </a:r>
            <a:endParaRPr lang="pl-PL" dirty="0">
              <a:solidFill>
                <a:schemeClr val="accent1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B54939F-A2FF-7C1E-6E15-B65EDBE8F1F4}"/>
              </a:ext>
            </a:extLst>
          </p:cNvPr>
          <p:cNvSpPr txBox="1"/>
          <p:nvPr/>
        </p:nvSpPr>
        <p:spPr>
          <a:xfrm>
            <a:off x="497625" y="2447584"/>
            <a:ext cx="10587208" cy="3724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Źródło światła 				Skuteczność świetlna (lm/W)</a:t>
            </a:r>
          </a:p>
          <a:p>
            <a:pPr algn="just">
              <a:lnSpc>
                <a:spcPct val="15000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          Żarówka tradycyjna					   8-10</a:t>
            </a:r>
          </a:p>
          <a:p>
            <a:pPr algn="just">
              <a:lnSpc>
                <a:spcPct val="15000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          Lampa halogenowa					    16</a:t>
            </a:r>
          </a:p>
          <a:p>
            <a:pPr algn="just">
              <a:lnSpc>
                <a:spcPct val="15000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Lampa fluorescencyjna (świetlówka)			               45-104</a:t>
            </a:r>
          </a:p>
          <a:p>
            <a:pPr algn="just">
              <a:lnSpc>
                <a:spcPct val="15000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             Dioda LED (biała)		                   26-100 (nowocześniejsze modele &gt; 100)</a:t>
            </a:r>
          </a:p>
          <a:p>
            <a:pPr algn="just">
              <a:lnSpc>
                <a:spcPct val="15000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        Lampa metalohalogenkowa                                                      	85-115</a:t>
            </a:r>
          </a:p>
          <a:p>
            <a:pPr algn="just">
              <a:lnSpc>
                <a:spcPct val="15000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    Wysokoprężna lampa sodowa			                   150</a:t>
            </a:r>
          </a:p>
          <a:p>
            <a:pPr algn="just">
              <a:lnSpc>
                <a:spcPct val="150000"/>
              </a:lnSpc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       Niskoprężna lampa sodowa			                   200</a:t>
            </a:r>
            <a:endParaRPr lang="pl-PL" dirty="0">
              <a:solidFill>
                <a:schemeClr val="accent1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409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>
            <a:extLst>
              <a:ext uri="{FF2B5EF4-FFF2-40B4-BE49-F238E27FC236}">
                <a16:creationId xmlns:a16="http://schemas.microsoft.com/office/drawing/2014/main" id="{D3EA349A-E922-0F47-9698-658CC51FF667}"/>
              </a:ext>
            </a:extLst>
          </p:cNvPr>
          <p:cNvGrpSpPr/>
          <p:nvPr/>
        </p:nvGrpSpPr>
        <p:grpSpPr>
          <a:xfrm>
            <a:off x="0" y="409037"/>
            <a:ext cx="3093457" cy="142043"/>
            <a:chOff x="3653572" y="438181"/>
            <a:chExt cx="3093457" cy="142043"/>
          </a:xfrm>
        </p:grpSpPr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B6DD5E2B-32C8-AE41-ABDC-887C9A6BCC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53572" y="506027"/>
              <a:ext cx="3093457" cy="3175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Łącznik prosty 8">
              <a:extLst>
                <a:ext uri="{FF2B5EF4-FFF2-40B4-BE49-F238E27FC236}">
                  <a16:creationId xmlns:a16="http://schemas.microsoft.com/office/drawing/2014/main" id="{95B4A8F9-1ABB-2D42-B28E-C47E2CAC302D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upa 10">
            <a:extLst>
              <a:ext uri="{FF2B5EF4-FFF2-40B4-BE49-F238E27FC236}">
                <a16:creationId xmlns:a16="http://schemas.microsoft.com/office/drawing/2014/main" id="{835CA860-2B38-884A-9DE1-4F08841CD6B2}"/>
              </a:ext>
            </a:extLst>
          </p:cNvPr>
          <p:cNvGrpSpPr/>
          <p:nvPr/>
        </p:nvGrpSpPr>
        <p:grpSpPr>
          <a:xfrm rot="10800000">
            <a:off x="5679928" y="6288055"/>
            <a:ext cx="6512072" cy="142043"/>
            <a:chOff x="234957" y="435006"/>
            <a:chExt cx="6512072" cy="142043"/>
          </a:xfrm>
        </p:grpSpPr>
        <p:cxnSp>
          <p:nvCxnSpPr>
            <p:cNvPr id="12" name="Łącznik prosty 11">
              <a:extLst>
                <a:ext uri="{FF2B5EF4-FFF2-40B4-BE49-F238E27FC236}">
                  <a16:creationId xmlns:a16="http://schemas.microsoft.com/office/drawing/2014/main" id="{379EDD51-92B9-2E43-A4A4-09B12143FC98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234957" y="483987"/>
              <a:ext cx="6512071" cy="2204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Łącznik prosty 12">
              <a:extLst>
                <a:ext uri="{FF2B5EF4-FFF2-40B4-BE49-F238E27FC236}">
                  <a16:creationId xmlns:a16="http://schemas.microsoft.com/office/drawing/2014/main" id="{869912BE-180A-C84D-AF06-15DD8F871ADB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68CAAE60-1F55-C94D-9758-17145BCD2237}"/>
              </a:ext>
            </a:extLst>
          </p:cNvPr>
          <p:cNvSpPr txBox="1"/>
          <p:nvPr/>
        </p:nvSpPr>
        <p:spPr>
          <a:xfrm>
            <a:off x="430090" y="6128245"/>
            <a:ext cx="520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</a:rPr>
              <a:t>03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41F586F7-037A-A742-9637-3AAA8F59FDD0}"/>
              </a:ext>
            </a:extLst>
          </p:cNvPr>
          <p:cNvGrpSpPr/>
          <p:nvPr/>
        </p:nvGrpSpPr>
        <p:grpSpPr>
          <a:xfrm>
            <a:off x="912879" y="1252784"/>
            <a:ext cx="10198004" cy="3736635"/>
            <a:chOff x="911612" y="1009102"/>
            <a:chExt cx="10198004" cy="3736635"/>
          </a:xfrm>
        </p:grpSpPr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D3A8089-1B7D-3E4E-94CC-79B9ADA6F8EC}"/>
                </a:ext>
              </a:extLst>
            </p:cNvPr>
            <p:cNvSpPr txBox="1"/>
            <p:nvPr/>
          </p:nvSpPr>
          <p:spPr>
            <a:xfrm>
              <a:off x="1009462" y="1009102"/>
              <a:ext cx="5543549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4100" b="1" dirty="0">
                  <a:solidFill>
                    <a:srgbClr val="263779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Podsumowanie.</a:t>
              </a:r>
            </a:p>
          </p:txBody>
        </p:sp>
        <p:sp>
          <p:nvSpPr>
            <p:cNvPr id="17" name="pole tekstowe 16">
              <a:extLst>
                <a:ext uri="{FF2B5EF4-FFF2-40B4-BE49-F238E27FC236}">
                  <a16:creationId xmlns:a16="http://schemas.microsoft.com/office/drawing/2014/main" id="{021924C2-E91A-C44D-A899-DE079754372F}"/>
                </a:ext>
              </a:extLst>
            </p:cNvPr>
            <p:cNvSpPr txBox="1"/>
            <p:nvPr/>
          </p:nvSpPr>
          <p:spPr>
            <a:xfrm>
              <a:off x="911612" y="2959992"/>
              <a:ext cx="10198004" cy="1785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ts val="1860"/>
                </a:lnSpc>
              </a:pPr>
              <a:r>
                <a:rPr lang="pl-PL" sz="1500" dirty="0">
                  <a:solidFill>
                    <a:srgbClr val="263779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Dobra jakość światła, czyli odpowiednie jego natężenie poprawia koncentrację pracowników, redukuje ilość popełnianych przez nich błędów, co przekłada się przede wszystkim na bezpieczeństwo pracy, a tym samym podwyższa jakość i wydajność minimalizując koszty wytwórcze.</a:t>
              </a:r>
            </a:p>
            <a:p>
              <a:pPr algn="just">
                <a:lnSpc>
                  <a:spcPts val="1860"/>
                </a:lnSpc>
              </a:pPr>
              <a:r>
                <a:rPr lang="pl-PL" sz="1500" dirty="0">
                  <a:solidFill>
                    <a:srgbClr val="263779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Poza najważniejszą funkcją, jaką jest zapewnienie bezpieczeństwa pracy, oświetlenie może także pełnić funkcję drogowskazu wskazując na przykład drogi ewakuacyjne, może dzielić dużą przestrzeń na poszczególne strefy o odmiennym przeznaczeniu. Dodatkowo światło jest idealnym elementem dekoracyjnym, dzięki któremu możemy z łatwością podkreślić charakter wnętrza, tworząc w nim przyjazny nastrój i klimat.</a:t>
              </a:r>
              <a:endParaRPr lang="pl-PL" dirty="0">
                <a:solidFill>
                  <a:srgbClr val="263779"/>
                </a:solidFill>
              </a:endParaRPr>
            </a:p>
          </p:txBody>
        </p:sp>
      </p:grpSp>
      <p:grpSp>
        <p:nvGrpSpPr>
          <p:cNvPr id="15" name="Grupa 14">
            <a:extLst>
              <a:ext uri="{FF2B5EF4-FFF2-40B4-BE49-F238E27FC236}">
                <a16:creationId xmlns:a16="http://schemas.microsoft.com/office/drawing/2014/main" id="{67F972B8-A010-8848-A004-750EF5A0CC87}"/>
              </a:ext>
            </a:extLst>
          </p:cNvPr>
          <p:cNvGrpSpPr/>
          <p:nvPr/>
        </p:nvGrpSpPr>
        <p:grpSpPr>
          <a:xfrm>
            <a:off x="218546" y="6081867"/>
            <a:ext cx="790916" cy="776133"/>
            <a:chOff x="11084833" y="0"/>
            <a:chExt cx="790916" cy="776133"/>
          </a:xfrm>
        </p:grpSpPr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42A92E1D-1D00-D046-B593-D97D4EE75EC8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pole tekstowe 17">
              <a:extLst>
                <a:ext uri="{FF2B5EF4-FFF2-40B4-BE49-F238E27FC236}">
                  <a16:creationId xmlns:a16="http://schemas.microsoft.com/office/drawing/2014/main" id="{9A6B33CA-8DE2-2D4B-9289-E71CFB3E25C8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6108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42E15-5DB7-33BB-9168-9BD347A82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a 21">
            <a:extLst>
              <a:ext uri="{FF2B5EF4-FFF2-40B4-BE49-F238E27FC236}">
                <a16:creationId xmlns:a16="http://schemas.microsoft.com/office/drawing/2014/main" id="{BE135D9A-C735-9461-2FDB-0BFD7233DC08}"/>
              </a:ext>
            </a:extLst>
          </p:cNvPr>
          <p:cNvGrpSpPr/>
          <p:nvPr/>
        </p:nvGrpSpPr>
        <p:grpSpPr>
          <a:xfrm>
            <a:off x="4660692" y="456266"/>
            <a:ext cx="1252016" cy="142043"/>
            <a:chOff x="4660692" y="456266"/>
            <a:chExt cx="1252016" cy="142043"/>
          </a:xfrm>
        </p:grpSpPr>
        <p:cxnSp>
          <p:nvCxnSpPr>
            <p:cNvPr id="19" name="Łącznik prosty 18">
              <a:extLst>
                <a:ext uri="{FF2B5EF4-FFF2-40B4-BE49-F238E27FC236}">
                  <a16:creationId xmlns:a16="http://schemas.microsoft.com/office/drawing/2014/main" id="{D6F9008B-52CC-158D-6AF3-C265000D9D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0692" y="519343"/>
              <a:ext cx="1252016" cy="7944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Łącznik prosty 20">
              <a:extLst>
                <a:ext uri="{FF2B5EF4-FFF2-40B4-BE49-F238E27FC236}">
                  <a16:creationId xmlns:a16="http://schemas.microsoft.com/office/drawing/2014/main" id="{2AF7B897-F534-E7D0-AA26-CCAA970E374F}"/>
                </a:ext>
              </a:extLst>
            </p:cNvPr>
            <p:cNvCxnSpPr/>
            <p:nvPr/>
          </p:nvCxnSpPr>
          <p:spPr>
            <a:xfrm>
              <a:off x="5912708" y="45626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8" name="Grupa 37">
            <a:extLst>
              <a:ext uri="{FF2B5EF4-FFF2-40B4-BE49-F238E27FC236}">
                <a16:creationId xmlns:a16="http://schemas.microsoft.com/office/drawing/2014/main" id="{7DA6F9FF-CCAD-C062-46D2-FCAF4D13B8F1}"/>
              </a:ext>
            </a:extLst>
          </p:cNvPr>
          <p:cNvGrpSpPr/>
          <p:nvPr/>
        </p:nvGrpSpPr>
        <p:grpSpPr>
          <a:xfrm>
            <a:off x="9658905" y="506027"/>
            <a:ext cx="1904260" cy="6004480"/>
            <a:chOff x="9658905" y="506027"/>
            <a:chExt cx="1904260" cy="6004480"/>
          </a:xfrm>
        </p:grpSpPr>
        <p:cxnSp>
          <p:nvCxnSpPr>
            <p:cNvPr id="24" name="Łącznik prosty 23">
              <a:extLst>
                <a:ext uri="{FF2B5EF4-FFF2-40B4-BE49-F238E27FC236}">
                  <a16:creationId xmlns:a16="http://schemas.microsoft.com/office/drawing/2014/main" id="{79E3A4DB-CEB6-1E4C-F096-8306992E986F}"/>
                </a:ext>
              </a:extLst>
            </p:cNvPr>
            <p:cNvCxnSpPr/>
            <p:nvPr/>
          </p:nvCxnSpPr>
          <p:spPr>
            <a:xfrm>
              <a:off x="9658905" y="6431872"/>
              <a:ext cx="1899821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Łącznik prosty 25">
              <a:extLst>
                <a:ext uri="{FF2B5EF4-FFF2-40B4-BE49-F238E27FC236}">
                  <a16:creationId xmlns:a16="http://schemas.microsoft.com/office/drawing/2014/main" id="{A77B305B-0203-F957-C122-DD659C685822}"/>
                </a:ext>
              </a:extLst>
            </p:cNvPr>
            <p:cNvCxnSpPr>
              <a:cxnSpLocks/>
            </p:cNvCxnSpPr>
            <p:nvPr/>
          </p:nvCxnSpPr>
          <p:spPr>
            <a:xfrm>
              <a:off x="11563165" y="506027"/>
              <a:ext cx="0" cy="5925845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Łącznik prosty 31">
              <a:extLst>
                <a:ext uri="{FF2B5EF4-FFF2-40B4-BE49-F238E27FC236}">
                  <a16:creationId xmlns:a16="http://schemas.microsoft.com/office/drawing/2014/main" id="{45BDB891-471F-D999-C698-BD9A9EE9AC2A}"/>
                </a:ext>
              </a:extLst>
            </p:cNvPr>
            <p:cNvCxnSpPr/>
            <p:nvPr/>
          </p:nvCxnSpPr>
          <p:spPr>
            <a:xfrm>
              <a:off x="10861829" y="519343"/>
              <a:ext cx="69689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6B85A46E-E3B6-79C2-5F1E-64FA2A5BA19A}"/>
                </a:ext>
              </a:extLst>
            </p:cNvPr>
            <p:cNvCxnSpPr/>
            <p:nvPr/>
          </p:nvCxnSpPr>
          <p:spPr>
            <a:xfrm>
              <a:off x="9663344" y="6355148"/>
              <a:ext cx="0" cy="155359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Obraz 2">
            <a:extLst>
              <a:ext uri="{FF2B5EF4-FFF2-40B4-BE49-F238E27FC236}">
                <a16:creationId xmlns:a16="http://schemas.microsoft.com/office/drawing/2014/main" id="{3F752934-6177-D8A0-EE08-6AE4E40CA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5312" y="265504"/>
            <a:ext cx="4217402" cy="523566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DD4E641E-FABE-CC20-A7DA-1B96A7C23876}"/>
              </a:ext>
            </a:extLst>
          </p:cNvPr>
          <p:cNvSpPr txBox="1"/>
          <p:nvPr/>
        </p:nvSpPr>
        <p:spPr>
          <a:xfrm>
            <a:off x="5123506" y="2390695"/>
            <a:ext cx="468139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C0142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Pytania?</a:t>
            </a:r>
          </a:p>
        </p:txBody>
      </p:sp>
      <p:pic>
        <p:nvPicPr>
          <p:cNvPr id="1026" name="Picture 2" descr="Znak zapytania Darmowe zdjęcie - Public Domain Pictures">
            <a:extLst>
              <a:ext uri="{FF2B5EF4-FFF2-40B4-BE49-F238E27FC236}">
                <a16:creationId xmlns:a16="http://schemas.microsoft.com/office/drawing/2014/main" id="{62815C5D-35DF-2632-1D71-8BC852D71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339" y="3468949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Znak zapytania Darmowe zdjęcie - Public Domain Pictures">
            <a:extLst>
              <a:ext uri="{FF2B5EF4-FFF2-40B4-BE49-F238E27FC236}">
                <a16:creationId xmlns:a16="http://schemas.microsoft.com/office/drawing/2014/main" id="{D7A92EFF-72F8-D2C2-4B8D-F5A60501F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1357" y="900773"/>
            <a:ext cx="2476420" cy="164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Znak zapytania Darmowe zdjęcie - Public Domain Pictures">
            <a:extLst>
              <a:ext uri="{FF2B5EF4-FFF2-40B4-BE49-F238E27FC236}">
                <a16:creationId xmlns:a16="http://schemas.microsoft.com/office/drawing/2014/main" id="{70D2A4AA-097C-DBC6-801A-DDC63AA27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498" y="4268058"/>
            <a:ext cx="2476420" cy="164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035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A45C3-ABAF-0793-F92F-C9A8E2D53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a 21">
            <a:extLst>
              <a:ext uri="{FF2B5EF4-FFF2-40B4-BE49-F238E27FC236}">
                <a16:creationId xmlns:a16="http://schemas.microsoft.com/office/drawing/2014/main" id="{1DC3D840-19D5-F27A-40B8-8C2B39D932DF}"/>
              </a:ext>
            </a:extLst>
          </p:cNvPr>
          <p:cNvGrpSpPr/>
          <p:nvPr/>
        </p:nvGrpSpPr>
        <p:grpSpPr>
          <a:xfrm>
            <a:off x="4660692" y="456266"/>
            <a:ext cx="1252016" cy="142043"/>
            <a:chOff x="4660692" y="456266"/>
            <a:chExt cx="1252016" cy="142043"/>
          </a:xfrm>
        </p:grpSpPr>
        <p:cxnSp>
          <p:nvCxnSpPr>
            <p:cNvPr id="19" name="Łącznik prosty 18">
              <a:extLst>
                <a:ext uri="{FF2B5EF4-FFF2-40B4-BE49-F238E27FC236}">
                  <a16:creationId xmlns:a16="http://schemas.microsoft.com/office/drawing/2014/main" id="{06E0813B-8DB9-709A-96D9-1B5246787D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0692" y="519343"/>
              <a:ext cx="1252016" cy="7944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Łącznik prosty 20">
              <a:extLst>
                <a:ext uri="{FF2B5EF4-FFF2-40B4-BE49-F238E27FC236}">
                  <a16:creationId xmlns:a16="http://schemas.microsoft.com/office/drawing/2014/main" id="{08A8F123-EA5A-8AE6-8675-DCFD802E1081}"/>
                </a:ext>
              </a:extLst>
            </p:cNvPr>
            <p:cNvCxnSpPr/>
            <p:nvPr/>
          </p:nvCxnSpPr>
          <p:spPr>
            <a:xfrm>
              <a:off x="5912708" y="45626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5C963902-EB6B-ABC2-D0B4-8D016F17D365}"/>
              </a:ext>
            </a:extLst>
          </p:cNvPr>
          <p:cNvSpPr txBox="1"/>
          <p:nvPr/>
        </p:nvSpPr>
        <p:spPr>
          <a:xfrm>
            <a:off x="3994358" y="2952010"/>
            <a:ext cx="554354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C0142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Dziękuję za uwagę.</a:t>
            </a:r>
          </a:p>
        </p:txBody>
      </p:sp>
      <p:grpSp>
        <p:nvGrpSpPr>
          <p:cNvPr id="38" name="Grupa 37">
            <a:extLst>
              <a:ext uri="{FF2B5EF4-FFF2-40B4-BE49-F238E27FC236}">
                <a16:creationId xmlns:a16="http://schemas.microsoft.com/office/drawing/2014/main" id="{3445FABD-66C4-16B6-F33B-4E7998E667B9}"/>
              </a:ext>
            </a:extLst>
          </p:cNvPr>
          <p:cNvGrpSpPr/>
          <p:nvPr/>
        </p:nvGrpSpPr>
        <p:grpSpPr>
          <a:xfrm>
            <a:off x="9658905" y="506027"/>
            <a:ext cx="1904260" cy="6004480"/>
            <a:chOff x="9658905" y="506027"/>
            <a:chExt cx="1904260" cy="6004480"/>
          </a:xfrm>
        </p:grpSpPr>
        <p:cxnSp>
          <p:nvCxnSpPr>
            <p:cNvPr id="24" name="Łącznik prosty 23">
              <a:extLst>
                <a:ext uri="{FF2B5EF4-FFF2-40B4-BE49-F238E27FC236}">
                  <a16:creationId xmlns:a16="http://schemas.microsoft.com/office/drawing/2014/main" id="{C1A077B5-DCAD-20E3-5D19-8F09BAD6E565}"/>
                </a:ext>
              </a:extLst>
            </p:cNvPr>
            <p:cNvCxnSpPr/>
            <p:nvPr/>
          </p:nvCxnSpPr>
          <p:spPr>
            <a:xfrm>
              <a:off x="9658905" y="6431872"/>
              <a:ext cx="1899821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Łącznik prosty 25">
              <a:extLst>
                <a:ext uri="{FF2B5EF4-FFF2-40B4-BE49-F238E27FC236}">
                  <a16:creationId xmlns:a16="http://schemas.microsoft.com/office/drawing/2014/main" id="{69A2A675-5B7C-8B27-807C-3E65AC162F94}"/>
                </a:ext>
              </a:extLst>
            </p:cNvPr>
            <p:cNvCxnSpPr>
              <a:cxnSpLocks/>
            </p:cNvCxnSpPr>
            <p:nvPr/>
          </p:nvCxnSpPr>
          <p:spPr>
            <a:xfrm>
              <a:off x="11563165" y="506027"/>
              <a:ext cx="0" cy="5925845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Łącznik prosty 31">
              <a:extLst>
                <a:ext uri="{FF2B5EF4-FFF2-40B4-BE49-F238E27FC236}">
                  <a16:creationId xmlns:a16="http://schemas.microsoft.com/office/drawing/2014/main" id="{D28052F8-20C7-4219-463F-8B72D72F1A67}"/>
                </a:ext>
              </a:extLst>
            </p:cNvPr>
            <p:cNvCxnSpPr/>
            <p:nvPr/>
          </p:nvCxnSpPr>
          <p:spPr>
            <a:xfrm>
              <a:off x="10861829" y="519343"/>
              <a:ext cx="69689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2060C2E1-E91B-38CE-9D16-D0FA94E66609}"/>
                </a:ext>
              </a:extLst>
            </p:cNvPr>
            <p:cNvCxnSpPr/>
            <p:nvPr/>
          </p:nvCxnSpPr>
          <p:spPr>
            <a:xfrm>
              <a:off x="9663344" y="6355148"/>
              <a:ext cx="0" cy="155359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Obraz 2">
            <a:extLst>
              <a:ext uri="{FF2B5EF4-FFF2-40B4-BE49-F238E27FC236}">
                <a16:creationId xmlns:a16="http://schemas.microsoft.com/office/drawing/2014/main" id="{B9DB76FE-8AFB-EB6F-078B-79237B82E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5312" y="265504"/>
            <a:ext cx="4217402" cy="52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832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EF60A-3C22-D1CF-38FB-9CC798C70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304D9E9C-1636-EC1D-6C94-99F3FD49E415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56A4E76C-83E0-8FFC-0645-AA47A0F05D6B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6EFFE12F-4E94-6564-0987-05E174E27151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84336BF-3425-628F-2FDE-A9ED6352A994}"/>
              </a:ext>
            </a:extLst>
          </p:cNvPr>
          <p:cNvSpPr txBox="1"/>
          <p:nvPr/>
        </p:nvSpPr>
        <p:spPr>
          <a:xfrm>
            <a:off x="1026088" y="813252"/>
            <a:ext cx="924959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Czym pomiary natężenia oświetlenia?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C18530CB-F4BA-70A4-DE7B-1F83256B0CF5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DEEAE7DF-874F-5EAE-8E7F-18C786AE8657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59C17ACA-1A61-785A-84EA-A7DC513C2047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FC669DEA-DDDD-A35F-71DE-C5EEBAFB3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874" y="2402368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F2723E59-7459-2FF3-4545-FE9A7BFDE7B0}"/>
              </a:ext>
            </a:extLst>
          </p:cNvPr>
          <p:cNvSpPr txBox="1"/>
          <p:nvPr/>
        </p:nvSpPr>
        <p:spPr>
          <a:xfrm>
            <a:off x="5957181" y="2402368"/>
            <a:ext cx="5263052" cy="1872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Pomiary natężenia oświetlenia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 ocena, jak dane miejsce jest oświetlone, wykonywane przy użyciu luksomierza. </a:t>
            </a:r>
          </a:p>
          <a:p>
            <a:pPr algn="just">
              <a:lnSpc>
                <a:spcPts val="1960"/>
              </a:lnSpc>
            </a:pP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Ich wykonanie obowiązkowe w miejscach pracy oraz dla oświetlenia awaryjnego, a ich częstotliwość zależy od rodzaju oświetlenia.</a:t>
            </a:r>
          </a:p>
          <a:p>
            <a:pPr algn="just">
              <a:lnSpc>
                <a:spcPts val="1960"/>
              </a:lnSpc>
            </a:pP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Celem pomiarów jest zapewnienie odpowiednich warunków widoczności, zgodnych z obowiązującymi normami. </a:t>
            </a:r>
            <a:endParaRPr lang="pl-PL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B622F8F1-0D66-03F2-EAA6-A8B72B62A885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8B8C1D3D-D08E-08F0-405A-386623BB5F9F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FCDF9174-E119-2A7C-2C8B-801C237A888F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01</a:t>
              </a:r>
            </a:p>
          </p:txBody>
        </p:sp>
      </p:grpSp>
      <p:pic>
        <p:nvPicPr>
          <p:cNvPr id="3" name="Obraz 2">
            <a:extLst>
              <a:ext uri="{FF2B5EF4-FFF2-40B4-BE49-F238E27FC236}">
                <a16:creationId xmlns:a16="http://schemas.microsoft.com/office/drawing/2014/main" id="{0604D1FF-F692-A7EA-0565-2EEE5A645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765" y="2150056"/>
            <a:ext cx="3598719" cy="2394784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7893EAC4-68B2-0661-A643-E695A6026BDA}"/>
              </a:ext>
            </a:extLst>
          </p:cNvPr>
          <p:cNvSpPr txBox="1"/>
          <p:nvPr/>
        </p:nvSpPr>
        <p:spPr>
          <a:xfrm>
            <a:off x="1137765" y="4568682"/>
            <a:ext cx="23387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testo.pl</a:t>
            </a:r>
          </a:p>
        </p:txBody>
      </p:sp>
    </p:spTree>
    <p:extLst>
      <p:ext uri="{BB962C8B-B14F-4D97-AF65-F5344CB8AC3E}">
        <p14:creationId xmlns:p14="http://schemas.microsoft.com/office/powerpoint/2010/main" val="3725800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A9AC2-688A-AA60-3939-F4EB59E83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87FB0A10-6F4D-E282-282C-246C43F8BC62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9BF892D3-C38E-440D-9460-03FF9A40EED0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4AD491E8-2EB3-CCD9-35DF-FFEA0E872C84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EB3D8044-B5EF-0024-81CA-A8013FA12F61}"/>
              </a:ext>
            </a:extLst>
          </p:cNvPr>
          <p:cNvSpPr txBox="1"/>
          <p:nvPr/>
        </p:nvSpPr>
        <p:spPr>
          <a:xfrm>
            <a:off x="860083" y="813252"/>
            <a:ext cx="1050201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9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Kiedy przeprowadzamy pomiary?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C4DCFDAF-90CF-35C5-672D-6D70CC9FD71D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CE8A94FC-75E2-4E5A-A0B9-7E862789C2B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2AC861CA-1030-7B5D-2DBD-5BFAF3CCDAA6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7C32C8BA-9AF5-99A6-ACB8-219332599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567" y="1821130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AC8F04F9-FB8A-BFE3-B7A2-FD6B787EA9DB}"/>
              </a:ext>
            </a:extLst>
          </p:cNvPr>
          <p:cNvSpPr txBox="1"/>
          <p:nvPr/>
        </p:nvSpPr>
        <p:spPr>
          <a:xfrm>
            <a:off x="5514177" y="1755015"/>
            <a:ext cx="603804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Pomiary natężenia oświetlenia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muszą być wykonane po zakończeniu budowy instalacji oświetleniowej lub po jej każdorazowej modernizacji.</a:t>
            </a:r>
            <a:endParaRPr lang="pl-PL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7910EA3B-5A86-E11C-6EFF-574FF81E3E04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E163316C-C04E-7150-4844-6542CCBA2C3F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C29695CA-4625-6BC3-6CE4-9079D21314DE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02</a:t>
              </a:r>
            </a:p>
          </p:txBody>
        </p:sp>
      </p:grpSp>
      <p:pic>
        <p:nvPicPr>
          <p:cNvPr id="5" name="Obraz 4">
            <a:extLst>
              <a:ext uri="{FF2B5EF4-FFF2-40B4-BE49-F238E27FC236}">
                <a16:creationId xmlns:a16="http://schemas.microsoft.com/office/drawing/2014/main" id="{B32C0086-7B8C-3F5A-1609-15B134023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566" y="2639540"/>
            <a:ext cx="384021" cy="384021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4DBEC7B7-DB23-F562-8AC6-BE1CAA0DE238}"/>
              </a:ext>
            </a:extLst>
          </p:cNvPr>
          <p:cNvSpPr txBox="1"/>
          <p:nvPr/>
        </p:nvSpPr>
        <p:spPr>
          <a:xfrm>
            <a:off x="5514176" y="2576376"/>
            <a:ext cx="60380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Okresowo: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Pomiary wykonujemy okresowo, zgodnie z obowiązującymi  przepisami.</a:t>
            </a:r>
          </a:p>
          <a:p>
            <a:pPr algn="just"/>
            <a:endParaRPr lang="pl-PL" sz="1500" dirty="0">
              <a:solidFill>
                <a:srgbClr val="26377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Oświetlenie ogólne i stanowiskowe: Nie rzadziej niż co 5 lat</a:t>
            </a:r>
          </a:p>
          <a:p>
            <a:pPr marL="285750" indent="-285750" algn="just">
              <a:buFontTx/>
              <a:buChar char="-"/>
            </a:pPr>
            <a:endParaRPr lang="pl-PL" sz="1500" dirty="0">
              <a:solidFill>
                <a:srgbClr val="26377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Oświetlenie awaryjne (ewakuacyjne): Co 12 miesięcy</a:t>
            </a:r>
          </a:p>
        </p:txBody>
      </p:sp>
      <p:pic>
        <p:nvPicPr>
          <p:cNvPr id="24" name="Obraz 23">
            <a:extLst>
              <a:ext uri="{FF2B5EF4-FFF2-40B4-BE49-F238E27FC236}">
                <a16:creationId xmlns:a16="http://schemas.microsoft.com/office/drawing/2014/main" id="{0EF184D9-6DFA-2DF4-D2C9-23509BB7B5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105" y="1990405"/>
            <a:ext cx="1835732" cy="384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9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FCD5B-B6C2-4B57-0175-3BD92DA13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3CB57A9D-8107-D430-7351-BB55CB832DD9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1FD91A88-1259-1F6A-E06F-7D1D62417D03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E4C1B197-6F8C-8B65-42D5-D09591F68D40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1B8011A-80AD-8E66-288F-C875BBA51AAA}"/>
              </a:ext>
            </a:extLst>
          </p:cNvPr>
          <p:cNvSpPr txBox="1"/>
          <p:nvPr/>
        </p:nvSpPr>
        <p:spPr>
          <a:xfrm>
            <a:off x="639778" y="813252"/>
            <a:ext cx="104450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9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 jakiego powodu pomiary natężenia oświetlenia są ważne: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DBD582F6-159E-DE53-043B-19FFD5A2A38D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30509D25-7761-9F64-F138-6DDA17F16EA2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D963FB65-DFBD-788C-EE12-153478A1BC2E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AA3602FE-F2E5-C7B4-873B-1EAFB0C91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440" y="2431761"/>
            <a:ext cx="384021" cy="384021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FF9F907E-E9DB-5E81-F4D6-31AFA06B8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440" y="4051218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1D4495FF-5B80-06C6-69B5-67E0061102FE}"/>
              </a:ext>
            </a:extLst>
          </p:cNvPr>
          <p:cNvSpPr txBox="1"/>
          <p:nvPr/>
        </p:nvSpPr>
        <p:spPr>
          <a:xfrm>
            <a:off x="4672702" y="2431761"/>
            <a:ext cx="6038045" cy="589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Wymogi prawne: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Pracodawca ma obowiązek zapewnić pracownikom odpowiednie warunki oświetleniowe.</a:t>
            </a:r>
            <a:endParaRPr lang="pl-PL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669497CA-61A1-105E-7B00-FA51B3376832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EDCEEA06-DB19-3CD8-7E12-5855322D4AC7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116882BE-DD29-6869-DB5E-20B74E0612D1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03</a:t>
              </a:r>
            </a:p>
          </p:txBody>
        </p:sp>
      </p:grpSp>
      <p:pic>
        <p:nvPicPr>
          <p:cNvPr id="5" name="Obraz 4">
            <a:extLst>
              <a:ext uri="{FF2B5EF4-FFF2-40B4-BE49-F238E27FC236}">
                <a16:creationId xmlns:a16="http://schemas.microsoft.com/office/drawing/2014/main" id="{3A6E6DD6-3858-B453-A507-4E9768A9D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440" y="3185936"/>
            <a:ext cx="384021" cy="384021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D25FDD09-63C4-E90D-49CE-F79D8DB2E5D5}"/>
              </a:ext>
            </a:extLst>
          </p:cNvPr>
          <p:cNvSpPr txBox="1"/>
          <p:nvPr/>
        </p:nvSpPr>
        <p:spPr>
          <a:xfrm>
            <a:off x="4672701" y="3164465"/>
            <a:ext cx="603804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Bezpieczeństwo: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Odpowiednia widoczność na stanowisku pracy, szczególnie pomiary oświetlenia awaryjnego są kluczowe dla bezpieczeństwa w sytuacjach awaryjnych, np. podczas zaniku prądu.</a:t>
            </a:r>
            <a:endParaRPr lang="pl-PL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35945268-5C0C-A1DC-B5D7-1A26E281EE27}"/>
              </a:ext>
            </a:extLst>
          </p:cNvPr>
          <p:cNvSpPr txBox="1"/>
          <p:nvPr/>
        </p:nvSpPr>
        <p:spPr>
          <a:xfrm>
            <a:off x="4672701" y="4730847"/>
            <a:ext cx="59656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Kontrola: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Pozwalają upewnić się, że oświetlenie jest zgodne z normami i spełnia swoją funkcję.</a:t>
            </a:r>
            <a:endParaRPr lang="pl-PL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A47DC58A-AE66-00FD-9FAC-4AA1789B55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440" y="4752087"/>
            <a:ext cx="384021" cy="384021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1BA7217E-615C-51A5-5029-76BAB557B4D2}"/>
              </a:ext>
            </a:extLst>
          </p:cNvPr>
          <p:cNvSpPr txBox="1"/>
          <p:nvPr/>
        </p:nvSpPr>
        <p:spPr>
          <a:xfrm>
            <a:off x="4672701" y="4010515"/>
            <a:ext cx="59656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Komfort: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Zapewniają odpowiednie warunki pracy, które zapobiegają zmęczeniu wzroku i innym dolegliwościom.</a:t>
            </a:r>
            <a:endParaRPr lang="pl-PL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44710D5C-0BBF-BCB4-1903-8A569F0D7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375" y="2914992"/>
            <a:ext cx="2860941" cy="2068605"/>
          </a:xfrm>
          <a:prstGeom prst="rect">
            <a:avLst/>
          </a:prstGeom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id="{3185B7E5-81BB-9F59-507E-5F1DE4BCC3CF}"/>
              </a:ext>
            </a:extLst>
          </p:cNvPr>
          <p:cNvSpPr txBox="1"/>
          <p:nvPr/>
        </p:nvSpPr>
        <p:spPr>
          <a:xfrm>
            <a:off x="579375" y="5007846"/>
            <a:ext cx="10683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Lampy.pl</a:t>
            </a:r>
          </a:p>
        </p:txBody>
      </p:sp>
    </p:spTree>
    <p:extLst>
      <p:ext uri="{BB962C8B-B14F-4D97-AF65-F5344CB8AC3E}">
        <p14:creationId xmlns:p14="http://schemas.microsoft.com/office/powerpoint/2010/main" val="3876496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DAEB70DD-BA4A-964E-8F42-690D07912A92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E65BCCC5-7FCF-764A-99DB-2FB7B697FD49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554FDA15-E859-4146-B7D8-431C83338D68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AC80836-2B9F-1A45-9731-4862FF0B3451}"/>
              </a:ext>
            </a:extLst>
          </p:cNvPr>
          <p:cNvSpPr txBox="1"/>
          <p:nvPr/>
        </p:nvSpPr>
        <p:spPr>
          <a:xfrm>
            <a:off x="1026088" y="1005840"/>
            <a:ext cx="1022629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 przebiegają pomiary?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E7789111-DF7F-0F49-B73D-1A6C466ACB75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260FAAA6-829E-2E44-93F0-8D431459085B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C7241C8E-4555-CF41-A198-3A75402892F1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7E9C994E-BAA0-AA4E-B08F-986B97ED0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988" y="2309151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DFF0E50F-128D-A447-A1C2-954E192A9023}"/>
              </a:ext>
            </a:extLst>
          </p:cNvPr>
          <p:cNvSpPr txBox="1"/>
          <p:nvPr/>
        </p:nvSpPr>
        <p:spPr>
          <a:xfrm>
            <a:off x="6509442" y="2269979"/>
            <a:ext cx="4742936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Dokumentacja: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sprawdzenie dokumentacji powykonawczej, oraz poprzednich protokołów pomiarów.</a:t>
            </a:r>
            <a:endParaRPr lang="pl-PL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53BC802B-76AE-C743-A7A8-39505597C785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DB96A3F5-528E-084E-B9D9-8935FDD92FB2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225978D2-48B0-FC42-97CC-CF55267B0CCC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04</a:t>
              </a:r>
            </a:p>
          </p:txBody>
        </p:sp>
      </p:grpSp>
      <p:pic>
        <p:nvPicPr>
          <p:cNvPr id="9" name="Obraz 8">
            <a:extLst>
              <a:ext uri="{FF2B5EF4-FFF2-40B4-BE49-F238E27FC236}">
                <a16:creationId xmlns:a16="http://schemas.microsoft.com/office/drawing/2014/main" id="{CD0407E9-48A2-7259-B3BA-C27CD8AF3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989" y="3290428"/>
            <a:ext cx="384021" cy="384021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8E36BF51-A5BC-A6A4-8512-75064F81B1E5}"/>
              </a:ext>
            </a:extLst>
          </p:cNvPr>
          <p:cNvSpPr txBox="1"/>
          <p:nvPr/>
        </p:nvSpPr>
        <p:spPr>
          <a:xfrm>
            <a:off x="6509442" y="3267721"/>
            <a:ext cx="47429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Liczba punktów: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Określenie liczby punktów pomiarowych zgodnie z normami.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BEE005FB-2447-D30E-662D-D4418312B170}"/>
              </a:ext>
            </a:extLst>
          </p:cNvPr>
          <p:cNvSpPr txBox="1"/>
          <p:nvPr/>
        </p:nvSpPr>
        <p:spPr>
          <a:xfrm>
            <a:off x="6509442" y="4027189"/>
            <a:ext cx="47429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Pomiary: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wykonuje się zazwyczaj na płaszczyźnie roboczej, umieszczając czujnik równolegle (ok. 85 cm)</a:t>
            </a:r>
          </a:p>
        </p:txBody>
      </p:sp>
      <p:pic>
        <p:nvPicPr>
          <p:cNvPr id="17" name="Obraz 16">
            <a:extLst>
              <a:ext uri="{FF2B5EF4-FFF2-40B4-BE49-F238E27FC236}">
                <a16:creationId xmlns:a16="http://schemas.microsoft.com/office/drawing/2014/main" id="{1CF71C5C-4083-8F74-2FD1-83A087F6F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989" y="4066142"/>
            <a:ext cx="384021" cy="384021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0E980295-0F4E-DA79-5DEB-23AACD0ED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987" y="4841856"/>
            <a:ext cx="384021" cy="384021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226A59CC-0437-F897-8143-D03003ACE7C6}"/>
              </a:ext>
            </a:extLst>
          </p:cNvPr>
          <p:cNvSpPr txBox="1"/>
          <p:nvPr/>
        </p:nvSpPr>
        <p:spPr>
          <a:xfrm>
            <a:off x="6509444" y="4786657"/>
            <a:ext cx="47429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Protokół: 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wykonanie protokołu, sprawdzenie poprawności wyników, wystawienie zaleceń.</a:t>
            </a:r>
          </a:p>
        </p:txBody>
      </p:sp>
      <p:pic>
        <p:nvPicPr>
          <p:cNvPr id="19" name="Obraz 18">
            <a:extLst>
              <a:ext uri="{FF2B5EF4-FFF2-40B4-BE49-F238E27FC236}">
                <a16:creationId xmlns:a16="http://schemas.microsoft.com/office/drawing/2014/main" id="{D2DF8EE5-A962-B549-7634-B01CE0550D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9613" y="2247550"/>
            <a:ext cx="2959770" cy="3060402"/>
          </a:xfrm>
          <a:prstGeom prst="rect">
            <a:avLst/>
          </a:prstGeom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FF7E0485-FA1A-C674-C3EC-4C4CF189BD37}"/>
              </a:ext>
            </a:extLst>
          </p:cNvPr>
          <p:cNvSpPr txBox="1"/>
          <p:nvPr/>
        </p:nvSpPr>
        <p:spPr>
          <a:xfrm>
            <a:off x="1819747" y="5358762"/>
            <a:ext cx="18740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lenalighting.pl</a:t>
            </a:r>
          </a:p>
        </p:txBody>
      </p:sp>
    </p:spTree>
    <p:extLst>
      <p:ext uri="{BB962C8B-B14F-4D97-AF65-F5344CB8AC3E}">
        <p14:creationId xmlns:p14="http://schemas.microsoft.com/office/powerpoint/2010/main" val="787241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DFA06-FFC0-09C0-7EA2-0C932FA42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4DEDEE29-588F-C77C-081A-1DD7C200F075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ACCF3B3A-E588-778E-6348-3F23E3899C60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3C8CA670-D1AA-6C9C-8AAF-78900C508A88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475DECA-FE44-2D42-03FD-AA6CCE159D78}"/>
              </a:ext>
            </a:extLst>
          </p:cNvPr>
          <p:cNvSpPr txBox="1"/>
          <p:nvPr/>
        </p:nvSpPr>
        <p:spPr>
          <a:xfrm>
            <a:off x="808805" y="799182"/>
            <a:ext cx="819033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Obowiązujące normy i przepisy: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4637F6EB-2B26-578D-9B81-275EEE5E315A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B9373795-4048-70EB-CE0E-9F2BD45DF732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1671FA13-E124-2755-F43A-10D32920B5B5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E00CDB09-9232-AD16-93F8-52AB2245F271}"/>
              </a:ext>
            </a:extLst>
          </p:cNvPr>
          <p:cNvSpPr txBox="1"/>
          <p:nvPr/>
        </p:nvSpPr>
        <p:spPr>
          <a:xfrm>
            <a:off x="4372831" y="1683930"/>
            <a:ext cx="6793078" cy="4170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Ustalając kryteria doboru właściwości oświetlenia należy brać pod uwagę::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1. Zalecenia Międzynarodowej Komisji Oświetleniowej (CIE) - (określenie optymalnych warunków dla oświetlenia pomieszczeń w zależności od sposobu ich wykorzystywania).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2.  Rozporządzenie Ministra Pracy i Polityki Socjalnej z dnia 26.09.1997 w sprawie ogólnych przepisów bezpieczeństwa i higieny pracy.</a:t>
            </a:r>
          </a:p>
          <a:p>
            <a:pPr marL="342900" indent="-342900" algn="just">
              <a:lnSpc>
                <a:spcPts val="1960"/>
              </a:lnSpc>
              <a:buAutoNum type="arabicPeriod" startAt="3"/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Lokalne przepisy (Polskie Normy).</a:t>
            </a:r>
          </a:p>
          <a:p>
            <a:pPr marL="285750" indent="-285750" algn="just">
              <a:lnSpc>
                <a:spcPts val="1960"/>
              </a:lnSpc>
              <a:buFontTx/>
              <a:buChar char="-"/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Prowadząc badania oświetlenia na stanowiskach pracy, zaleca się stosowanie wytycznych pochodzących z aktualnych norm serii: 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PN-EN 12464. Dodatkowo można posiłkować się przepisami zawartymi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w wycofanych normach PN-E-02033:1984 „Oświetlenie wnętrz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światłem elektrycznym” oraz w PN-E-04040-03:1983 „Pomiary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fotometryczne i radiometryczne - Pomiar natężenia oświetlenia”.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Istnieją także inne normy dotyczące oświetlenia, np. PN-EN 12464-2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    dla parkingów otwartych lub PN-EN 13201 dla oświetlenia drogowego</a:t>
            </a:r>
          </a:p>
          <a:p>
            <a:pPr algn="just">
              <a:lnSpc>
                <a:spcPts val="1960"/>
              </a:lnSpc>
            </a:pPr>
            <a:endParaRPr lang="pl-PL" sz="1400" dirty="0">
              <a:solidFill>
                <a:srgbClr val="26377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B2E62470-CF18-4A50-9F47-C377C6C182B9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68E4172B-A4A9-E6D8-DCFA-573BCE14FAE6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B083C973-988B-4C25-717F-5FD67435C385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05</a:t>
              </a:r>
            </a:p>
          </p:txBody>
        </p:sp>
      </p:grpSp>
      <p:pic>
        <p:nvPicPr>
          <p:cNvPr id="3" name="Obraz 2">
            <a:extLst>
              <a:ext uri="{FF2B5EF4-FFF2-40B4-BE49-F238E27FC236}">
                <a16:creationId xmlns:a16="http://schemas.microsoft.com/office/drawing/2014/main" id="{502C38CF-2982-AAAB-5B5F-DC3F8F2AC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088" y="2109080"/>
            <a:ext cx="260985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705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631B3-F118-A217-02AD-1207AAB88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6A5AE4A3-D97E-478F-E133-36E69C50F8DE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EB1BE085-533E-294F-4386-4974C1DC967D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889E7D20-296D-F646-21B2-C4D5E2B7EBC1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D99913B-9A46-18AF-DEF8-B38D64166783}"/>
              </a:ext>
            </a:extLst>
          </p:cNvPr>
          <p:cNvSpPr txBox="1"/>
          <p:nvPr/>
        </p:nvSpPr>
        <p:spPr>
          <a:xfrm>
            <a:off x="719628" y="720019"/>
            <a:ext cx="1044329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Wymagania normy PN-EN 12464-1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A4616997-1498-D120-C730-34DCC39E3CA1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D91115BD-68F4-FF3B-44AD-63DEE3D445BF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E48254BB-5BB3-015A-2BDA-BB1C430DB8C4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7659609A-1B48-D287-3100-8AF17FC3F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082" y="1636475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A8C462AA-7D1C-6A09-83B4-EA375991E1B2}"/>
              </a:ext>
            </a:extLst>
          </p:cNvPr>
          <p:cNvSpPr txBox="1"/>
          <p:nvPr/>
        </p:nvSpPr>
        <p:spPr>
          <a:xfrm>
            <a:off x="939620" y="1575592"/>
            <a:ext cx="1054922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Norma PN-EN 12464-1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określa wymagania dotyczące oświetlenia miejsc pracy we wnętrzach, uwzględniając kryteria takie jak natężenie oświetlenia, równomierność, olśnienie, wskaźnik oddawania barw (Ra) i migotanie. 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Określa również minimalne eksploatacyjne wartości natężenia oświetlenia (</a:t>
            </a:r>
            <a:r>
              <a:rPr lang="pl-PL" sz="1400" dirty="0" err="1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E̅m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), zapewniające warunki optymalne do wykonywania zadań wzrokowych na stanowiskach pracy. Mowa tu o normalnych warunkach widzenia, które uwzględniają takie czynniki jak: ergonomia widzenia, wymagania dla zadań wzrokowych, komfort widzenia, wpływ na bezpieczeństwo na stanowisku pracy oraz aspekty ekonomiczne.</a:t>
            </a:r>
            <a:endParaRPr lang="pl-PL" sz="1400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41FC55B3-F0EF-5D97-897E-C77C4E7F70D1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74F88773-1C08-9136-C919-8FD5B7AF30F3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B3A92F18-9507-176E-0AB0-B0DB1C2C09DE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06</a:t>
              </a:r>
            </a:p>
          </p:txBody>
        </p:sp>
      </p:grpSp>
      <p:pic>
        <p:nvPicPr>
          <p:cNvPr id="3" name="Obraz 2">
            <a:extLst>
              <a:ext uri="{FF2B5EF4-FFF2-40B4-BE49-F238E27FC236}">
                <a16:creationId xmlns:a16="http://schemas.microsoft.com/office/drawing/2014/main" id="{CB12147A-92AE-F59D-CF46-51FD2A6CB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40" y="3164033"/>
            <a:ext cx="384021" cy="384021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C754B369-3001-BD50-1764-1DFD2C0B6E74}"/>
              </a:ext>
            </a:extLst>
          </p:cNvPr>
          <p:cNvSpPr txBox="1"/>
          <p:nvPr/>
        </p:nvSpPr>
        <p:spPr>
          <a:xfrm>
            <a:off x="939619" y="3089524"/>
            <a:ext cx="10549227" cy="3144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5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Norma PN-EN 12464-1</a:t>
            </a:r>
            <a:r>
              <a:rPr lang="pl-PL" sz="15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Natężenie oświetlenia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Głównym parametrem poddawanym ocenie podczas badań oświetlenia w miejscach pracy jest natężenie oświetlenia. Pomiar wartości natężenia oświetlenia wyrażany jest luksach [lx] lub </a:t>
            </a:r>
            <a:r>
              <a:rPr lang="pl-PL" sz="1400" dirty="0" err="1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stopokandelach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[</a:t>
            </a:r>
            <a:r>
              <a:rPr lang="pl-PL" sz="1400" dirty="0" err="1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fc</a:t>
            </a: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], przy czym w normie EN 12464-1:2021 używa się tylko luksów. Pomiaru dokonuje się miernikami natężenia oświetlenia, zwanymi luksomierzami. 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Ocenie poddaje się poniższe obszary: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•	obszar zadania i wykonywania czynności,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•	obszar bezpośredniego otoczenia,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•	obszar tła,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•	ściany,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•	sufity,</a:t>
            </a:r>
          </a:p>
          <a:p>
            <a:pPr algn="just">
              <a:lnSpc>
                <a:spcPts val="1960"/>
              </a:lnSpc>
            </a:pPr>
            <a:r>
              <a:rPr lang="pl-PL" sz="14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•	obiekty w przestrzeni,</a:t>
            </a:r>
          </a:p>
        </p:txBody>
      </p:sp>
    </p:spTree>
    <p:extLst>
      <p:ext uri="{BB962C8B-B14F-4D97-AF65-F5344CB8AC3E}">
        <p14:creationId xmlns:p14="http://schemas.microsoft.com/office/powerpoint/2010/main" val="3980771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8AC85-D1AD-D464-72E9-34E09A0CF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398AC256-DE9B-9ADC-751E-CF71256F454D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0E9D28DE-5F8A-80FE-5E81-F7F39CDDDEE2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6208CEDC-D228-13EB-F969-48C5F8BE2AE5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D6E1E939-89E5-2105-1990-EAA61B8E5F41}"/>
              </a:ext>
            </a:extLst>
          </p:cNvPr>
          <p:cNvSpPr txBox="1"/>
          <p:nvPr/>
        </p:nvSpPr>
        <p:spPr>
          <a:xfrm>
            <a:off x="464773" y="936588"/>
            <a:ext cx="11141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Rozporządzenie Ministra Pracy i Polityki Socjalnej z dnia 26.09.1997 w sprawie ogólnych przepisów bezpieczeństwa i higieny pracy: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70B47DFF-9BF5-441D-DB23-F6190D778995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5CB103D5-99B9-4D97-7FFC-9A9BCF784AC5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79D8EB17-4F8D-A606-E85F-BD040973FFEE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699EED88-F684-A8BA-8B50-8063588146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762" y="1909569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B858F45F-CCF7-2A2E-C8D8-0182C8B6991C}"/>
              </a:ext>
            </a:extLst>
          </p:cNvPr>
          <p:cNvSpPr txBox="1"/>
          <p:nvPr/>
        </p:nvSpPr>
        <p:spPr>
          <a:xfrm>
            <a:off x="760491" y="1915887"/>
            <a:ext cx="10782677" cy="416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Rozporządzenie Ministra Pracy i Polityki Socjalnej z dnia 26.09.1997 w sprawie ogólnych przepisów bezpieczeństwa i higieny pracy: </a:t>
            </a:r>
          </a:p>
          <a:p>
            <a:pPr algn="just">
              <a:lnSpc>
                <a:spcPts val="1960"/>
              </a:lnSpc>
            </a:pPr>
            <a:endParaRPr lang="pl-PL" sz="1600" b="1" dirty="0">
              <a:solidFill>
                <a:srgbClr val="26377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Rozdział 2. Oświetlenie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§ 25. Oświetlenie dzienne: </a:t>
            </a: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pomieszczeniach stałej pracy należy zapewnić oświetlenie dzienne, chyba że jest to niemożliwe lub niewskazane ze względu na technologię produkcji, a na stosowanie oświetlenia wyłącznie elektrycznego pracodawca uzyskał zgodę właściwego państwowego wojewódzkiego inspektora sanitarnego wydaną w porozumieniu z okręgowym inspektorem pracy.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§ 26. Dostosowanie oświetlenia dziennego do rodzaju wykonywanych prac: 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1. Oświetlenie dzienne na poszczególnych stanowiskach pracy powinno być dostosowane do rodzaju wykonywanych prac i wymaganej dokładności oraz powinno spełniać wymagania określone w Polskiej Normie.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2. Niezależnie od oświetlenia dziennego w pomieszczeniach pracy należy zapewnić oświetlenie elektryczne o parametrach zgodnych z Polskimi Normami.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§ 27. Natężenie oświetlenia w pomieszczeniach: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1. Stosunek wartości średnich natężenia oświetlenia w pomieszczeniach sąsiadujących ze sobą, przez które odbywa się komunikacja wewnętrzna, nie powinien być większy niż 5 do 1.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2. Przy wyjściu z pomieszczeń, w których ze względów technologicznych praca jest wykonywana w ciemności (np. ciemnie optyczne), powinny być zapewnione warunki umożliwiające stopniową adaptację wzroku.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BD0763BA-BA3E-E034-D012-5F6AC21688F6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57355132-3713-A262-8BA7-557D75D06ED1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91334A6B-D4BC-68B7-067F-7F202FEEB54A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2050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B17E2-A508-EF95-AD8D-A506E8D4B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6F2E7325-09DC-B77F-F7CF-5AAA27E9DEC4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124B675A-1A2B-0E0E-1DA7-A40836C9F509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E84C64F1-82F5-47BA-4D09-EEC44C0C0ED0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4AB884AF-7F58-FA10-3BFE-56E653CBB36A}"/>
              </a:ext>
            </a:extLst>
          </p:cNvPr>
          <p:cNvSpPr txBox="1"/>
          <p:nvPr/>
        </p:nvSpPr>
        <p:spPr>
          <a:xfrm>
            <a:off x="316251" y="716839"/>
            <a:ext cx="11141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Rozporządzenie Ministra Pracy i Polityki Socjalnej z dnia 26.09.1997 w sprawie ogólnych przepisów bezpieczeństwa i higieny pracy: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64A74D12-8F78-03FA-D1C9-F78CE91033CB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0E7D7299-5CD7-FD96-BF9F-F34DBB26B1F7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0B63DD27-D824-89CD-E4A0-3BC182832045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E5304B6F-F692-EAA0-595A-3832E7CD104B}"/>
              </a:ext>
            </a:extLst>
          </p:cNvPr>
          <p:cNvSpPr txBox="1"/>
          <p:nvPr/>
        </p:nvSpPr>
        <p:spPr>
          <a:xfrm>
            <a:off x="424382" y="1532559"/>
            <a:ext cx="11451367" cy="4677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16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Rozporządzenie Ministra Pracy i Polityki Socjalnej z dnia 26.09.1997 w sprawie ogólnych przepisów bezpieczeństwa i higieny pracy: </a:t>
            </a:r>
          </a:p>
          <a:p>
            <a:pPr algn="just">
              <a:lnSpc>
                <a:spcPts val="1960"/>
              </a:lnSpc>
            </a:pPr>
            <a:endParaRPr lang="pl-PL" sz="800" b="1" dirty="0">
              <a:solidFill>
                <a:srgbClr val="26377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§ 28. Oświetlenie awaryjne: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pomieszczeniach i miejscach pracy, w których w razie awarii oświetlenia mogą wystąpić zagrożenia dla życia lub zdrowia pracowników, należy zapewnić oświetlenie awaryjne spełniające wymagania określone w odrębnych przepisach i Polskich Normach.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§ 28a. Instalacje oświetleniowe: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Instalacje oświetleniowe w pomieszczeniach, w których znajdują się miejsca pracy, oraz w korytarzach powinny być dobrane i wykonane tak, aby nie narażały pracownika na wypadek powodowany rodzajem zainstalowanego oświetlenia.</a:t>
            </a:r>
          </a:p>
          <a:p>
            <a:pPr algn="just">
              <a:lnSpc>
                <a:spcPts val="1960"/>
              </a:lnSpc>
            </a:pPr>
            <a:r>
              <a:rPr lang="pl-PL" sz="16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§ 29. Okna, świetliki i naświetla: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1. Okna, świetliki i naświetla w pomieszczeniach pracy o dużej wilgotności powietrza powinny być wykonane w sposób zapobiegający skraplaniu się w nich pary wodnej. W przypadku szczególnie dużego zaparowania pomieszczenia i możliwości spadania kropel wody na stanowisko pracy należy zainstalować rynienki lub inne urządzenia odprowadzające wodę z okien, świetlików i naświetli.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2. Szyby w oknach i świetlikach powinny być czyste oraz przepuszczać dostateczną ilość światła. Do mycia okien i świetlików powinien być zapewniony dogodny i bezpieczny dostęp.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3. Okna i świetliki powinny być wyposażone w odpowiednie urządzenia eliminujące nadmierne operowanie promieni słonecznych padających na stanowiska pracy.</a:t>
            </a:r>
          </a:p>
          <a:p>
            <a:pPr algn="just">
              <a:lnSpc>
                <a:spcPts val="1960"/>
              </a:lnSpc>
            </a:pPr>
            <a:r>
              <a:rPr lang="pl-PL" sz="1200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4. Okna i świetliki, przeznaczone do wietrzenia pomieszczeń, należy wyposażyć w urządzenia pozwalające na otwieranie ich w sposób łatwy i bezpieczny z poziomu podłogi oraz ustawienie części otwieranych w pożądanym położeniu.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438E20C4-C25A-F303-69E1-7BBB8A3BA6D9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CAC9B90D-E0A9-A09E-DF84-A98A34852557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78EC6557-629C-76A7-DEC9-6601753FA307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62266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2017</Words>
  <Application>Microsoft Office PowerPoint</Application>
  <PresentationFormat>Panoramiczny</PresentationFormat>
  <Paragraphs>141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Lato</vt:lpstr>
      <vt:lpstr>Lato Black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Natalia Szczesniak</dc:creator>
  <cp:lastModifiedBy>Domagała Daniel (TD OWR)</cp:lastModifiedBy>
  <cp:revision>104</cp:revision>
  <dcterms:created xsi:type="dcterms:W3CDTF">2022-04-01T12:42:11Z</dcterms:created>
  <dcterms:modified xsi:type="dcterms:W3CDTF">2025-11-25T20:52:12Z</dcterms:modified>
</cp:coreProperties>
</file>