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9" r:id="rId3"/>
    <p:sldId id="257" r:id="rId4"/>
    <p:sldId id="258" r:id="rId5"/>
    <p:sldId id="261" r:id="rId6"/>
    <p:sldId id="262" r:id="rId7"/>
    <p:sldId id="263" r:id="rId8"/>
    <p:sldId id="264" r:id="rId9"/>
    <p:sldId id="265" r:id="rId10"/>
    <p:sldId id="272" r:id="rId11"/>
    <p:sldId id="271" r:id="rId12"/>
    <p:sldId id="260" r:id="rId13"/>
    <p:sldId id="266" r:id="rId14"/>
    <p:sldId id="268" r:id="rId15"/>
    <p:sldId id="270" r:id="rId16"/>
    <p:sldId id="267" r:id="rId17"/>
    <p:sldId id="269"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3ACDC-7C30-4A3B-9F43-656415EB322D}" v="2" dt="2025-11-16T13:34:32.546"/>
    <p1510:client id="{8B6EF439-7B5C-4F11-8B75-4829E0F66CD3}" v="13" dt="2025-11-16T13:41:04.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74" d="100"/>
          <a:sy n="74" d="100"/>
        </p:scale>
        <p:origin x="86"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BCEE2-04C4-44DD-B807-0A7756DA6FA4}" type="datetimeFigureOut">
              <a:rPr lang="pl-PL" smtClean="0"/>
              <a:t>16.11.2025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A2F9F-A414-416D-B99C-8C70ED135DAD}" type="slidenum">
              <a:rPr lang="pl-PL" smtClean="0"/>
              <a:t>‹#›</a:t>
            </a:fld>
            <a:endParaRPr lang="pl-PL"/>
          </a:p>
        </p:txBody>
      </p:sp>
    </p:spTree>
    <p:extLst>
      <p:ext uri="{BB962C8B-B14F-4D97-AF65-F5344CB8AC3E}">
        <p14:creationId xmlns:p14="http://schemas.microsoft.com/office/powerpoint/2010/main" val="54953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55C53F-D029-4F78-7CE5-DDEEC8BC32A9}"/>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9A93D769-88BE-D113-CE15-438E544378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9002C3C9-215E-14BF-450B-5ADDF47719E3}"/>
              </a:ext>
            </a:extLst>
          </p:cNvPr>
          <p:cNvSpPr>
            <a:spLocks noGrp="1"/>
          </p:cNvSpPr>
          <p:nvPr>
            <p:ph type="dt" sz="half" idx="10"/>
          </p:nvPr>
        </p:nvSpPr>
        <p:spPr/>
        <p:txBody>
          <a:bodyPr/>
          <a:lstStyle/>
          <a:p>
            <a:fld id="{D3A6D898-7A99-4B11-A378-C1D896DF031F}" type="datetime1">
              <a:rPr lang="pl-PL" smtClean="0"/>
              <a:t>16.11.2025</a:t>
            </a:fld>
            <a:endParaRPr lang="pl-PL"/>
          </a:p>
        </p:txBody>
      </p:sp>
      <p:sp>
        <p:nvSpPr>
          <p:cNvPr id="5" name="Symbol zastępczy stopki 4">
            <a:extLst>
              <a:ext uri="{FF2B5EF4-FFF2-40B4-BE49-F238E27FC236}">
                <a16:creationId xmlns:a16="http://schemas.microsoft.com/office/drawing/2014/main" id="{DA11CFA2-7C83-AAEA-BBC3-E92B190F21E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2D8B090-BA30-3D79-117E-AB54D921BBE0}"/>
              </a:ext>
            </a:extLst>
          </p:cNvPr>
          <p:cNvSpPr>
            <a:spLocks noGrp="1"/>
          </p:cNvSpPr>
          <p:nvPr>
            <p:ph type="sldNum" sz="quarter" idx="12"/>
          </p:nvPr>
        </p:nvSpPr>
        <p:spPr/>
        <p:txBody>
          <a:bodyPr/>
          <a:lstStyle/>
          <a:p>
            <a:fld id="{3FD8F2C3-8177-45F9-82C3-0474D9F6410C}" type="slidenum">
              <a:rPr lang="pl-PL" smtClean="0"/>
              <a:t>‹#›</a:t>
            </a:fld>
            <a:endParaRPr lang="pl-PL"/>
          </a:p>
        </p:txBody>
      </p:sp>
    </p:spTree>
    <p:extLst>
      <p:ext uri="{BB962C8B-B14F-4D97-AF65-F5344CB8AC3E}">
        <p14:creationId xmlns:p14="http://schemas.microsoft.com/office/powerpoint/2010/main" val="406240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F16131-F499-C7CA-3A15-84016062F66A}"/>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455F4168-BA3D-80D9-D708-1203E013447A}"/>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E99737F-2708-17F5-8160-40AD5BA232C3}"/>
              </a:ext>
            </a:extLst>
          </p:cNvPr>
          <p:cNvSpPr>
            <a:spLocks noGrp="1"/>
          </p:cNvSpPr>
          <p:nvPr>
            <p:ph type="dt" sz="half" idx="10"/>
          </p:nvPr>
        </p:nvSpPr>
        <p:spPr/>
        <p:txBody>
          <a:bodyPr/>
          <a:lstStyle/>
          <a:p>
            <a:fld id="{145BAC97-54B9-4A6E-9CE9-4F97BAC72CCC}" type="datetime1">
              <a:rPr lang="pl-PL" smtClean="0"/>
              <a:t>16.11.2025</a:t>
            </a:fld>
            <a:endParaRPr lang="pl-PL"/>
          </a:p>
        </p:txBody>
      </p:sp>
      <p:sp>
        <p:nvSpPr>
          <p:cNvPr id="5" name="Symbol zastępczy stopki 4">
            <a:extLst>
              <a:ext uri="{FF2B5EF4-FFF2-40B4-BE49-F238E27FC236}">
                <a16:creationId xmlns:a16="http://schemas.microsoft.com/office/drawing/2014/main" id="{275CCF5A-A533-2FF5-5207-08C75C8F850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2381E7A-5EE5-E718-0359-388AAEB36EEF}"/>
              </a:ext>
            </a:extLst>
          </p:cNvPr>
          <p:cNvSpPr>
            <a:spLocks noGrp="1"/>
          </p:cNvSpPr>
          <p:nvPr>
            <p:ph type="sldNum" sz="quarter" idx="12"/>
          </p:nvPr>
        </p:nvSpPr>
        <p:spPr/>
        <p:txBody>
          <a:bodyPr/>
          <a:lstStyle/>
          <a:p>
            <a:fld id="{3FD8F2C3-8177-45F9-82C3-0474D9F6410C}" type="slidenum">
              <a:rPr lang="pl-PL" smtClean="0"/>
              <a:t>‹#›</a:t>
            </a:fld>
            <a:endParaRPr lang="pl-PL"/>
          </a:p>
        </p:txBody>
      </p:sp>
    </p:spTree>
    <p:extLst>
      <p:ext uri="{BB962C8B-B14F-4D97-AF65-F5344CB8AC3E}">
        <p14:creationId xmlns:p14="http://schemas.microsoft.com/office/powerpoint/2010/main" val="421056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45CC1BC9-BFCE-49F7-4A30-7749BA141B2C}"/>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3ED7BAEA-6C17-3F20-4352-16101880FE4A}"/>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24AD3D1-ECF4-4422-8B38-76152BB7926B}"/>
              </a:ext>
            </a:extLst>
          </p:cNvPr>
          <p:cNvSpPr>
            <a:spLocks noGrp="1"/>
          </p:cNvSpPr>
          <p:nvPr>
            <p:ph type="dt" sz="half" idx="10"/>
          </p:nvPr>
        </p:nvSpPr>
        <p:spPr/>
        <p:txBody>
          <a:bodyPr/>
          <a:lstStyle/>
          <a:p>
            <a:fld id="{173C6EFD-ED6F-4E4E-A07D-A0788BE4BA42}" type="datetime1">
              <a:rPr lang="pl-PL" smtClean="0"/>
              <a:t>16.11.2025</a:t>
            </a:fld>
            <a:endParaRPr lang="pl-PL"/>
          </a:p>
        </p:txBody>
      </p:sp>
      <p:sp>
        <p:nvSpPr>
          <p:cNvPr id="5" name="Symbol zastępczy stopki 4">
            <a:extLst>
              <a:ext uri="{FF2B5EF4-FFF2-40B4-BE49-F238E27FC236}">
                <a16:creationId xmlns:a16="http://schemas.microsoft.com/office/drawing/2014/main" id="{8C868A4C-EAD6-DE8E-3E95-51BFA18CF2F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29906E1-7DB1-AE99-7E5D-9C2E511946AE}"/>
              </a:ext>
            </a:extLst>
          </p:cNvPr>
          <p:cNvSpPr>
            <a:spLocks noGrp="1"/>
          </p:cNvSpPr>
          <p:nvPr>
            <p:ph type="sldNum" sz="quarter" idx="12"/>
          </p:nvPr>
        </p:nvSpPr>
        <p:spPr/>
        <p:txBody>
          <a:bodyPr/>
          <a:lstStyle/>
          <a:p>
            <a:fld id="{3FD8F2C3-8177-45F9-82C3-0474D9F6410C}" type="slidenum">
              <a:rPr lang="pl-PL" smtClean="0"/>
              <a:t>‹#›</a:t>
            </a:fld>
            <a:endParaRPr lang="pl-PL"/>
          </a:p>
        </p:txBody>
      </p:sp>
    </p:spTree>
    <p:extLst>
      <p:ext uri="{BB962C8B-B14F-4D97-AF65-F5344CB8AC3E}">
        <p14:creationId xmlns:p14="http://schemas.microsoft.com/office/powerpoint/2010/main" val="4200352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FC865C-1DAB-51A6-711E-30AB63D3B99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9324D07-9475-B34A-C86A-6B4F96AC36BA}"/>
              </a:ext>
            </a:extLst>
          </p:cNvPr>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a16="http://schemas.microsoft.com/office/drawing/2014/main" id="{4EEE69BD-537D-79E4-EC95-EAAAC90B87F2}"/>
              </a:ext>
            </a:extLst>
          </p:cNvPr>
          <p:cNvSpPr>
            <a:spLocks noGrp="1"/>
          </p:cNvSpPr>
          <p:nvPr>
            <p:ph type="dt" sz="half" idx="10"/>
          </p:nvPr>
        </p:nvSpPr>
        <p:spPr/>
        <p:txBody>
          <a:bodyPr/>
          <a:lstStyle/>
          <a:p>
            <a:fld id="{14D0EE1F-5881-4BC6-A5DF-29ACEC2BAD68}" type="datetime1">
              <a:rPr lang="pl-PL" smtClean="0"/>
              <a:t>16.11.2025</a:t>
            </a:fld>
            <a:endParaRPr lang="pl-PL"/>
          </a:p>
        </p:txBody>
      </p:sp>
      <p:sp>
        <p:nvSpPr>
          <p:cNvPr id="5" name="Symbol zastępczy stopki 4">
            <a:extLst>
              <a:ext uri="{FF2B5EF4-FFF2-40B4-BE49-F238E27FC236}">
                <a16:creationId xmlns:a16="http://schemas.microsoft.com/office/drawing/2014/main" id="{15CD2A86-C0C2-4FC5-9939-DB1ED3784E8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62C4341-2F57-173F-37C5-7CB8DD2A3320}"/>
              </a:ext>
            </a:extLst>
          </p:cNvPr>
          <p:cNvSpPr>
            <a:spLocks noGrp="1"/>
          </p:cNvSpPr>
          <p:nvPr>
            <p:ph type="sldNum" sz="quarter" idx="12"/>
          </p:nvPr>
        </p:nvSpPr>
        <p:spPr/>
        <p:txBody>
          <a:bodyPr/>
          <a:lstStyle/>
          <a:p>
            <a:fld id="{3FD8F2C3-8177-45F9-82C3-0474D9F6410C}" type="slidenum">
              <a:rPr lang="pl-PL" smtClean="0"/>
              <a:t>‹#›</a:t>
            </a:fld>
            <a:endParaRPr lang="pl-PL"/>
          </a:p>
        </p:txBody>
      </p:sp>
    </p:spTree>
    <p:extLst>
      <p:ext uri="{BB962C8B-B14F-4D97-AF65-F5344CB8AC3E}">
        <p14:creationId xmlns:p14="http://schemas.microsoft.com/office/powerpoint/2010/main" val="321693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5C0BDE-9D42-A099-57B4-295A4E7B9131}"/>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59CD2237-0CBB-050B-797D-E0DC9F8BB9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36478EC2-12F5-45A1-5FFB-B0BA91FA3C48}"/>
              </a:ext>
            </a:extLst>
          </p:cNvPr>
          <p:cNvSpPr>
            <a:spLocks noGrp="1"/>
          </p:cNvSpPr>
          <p:nvPr>
            <p:ph type="dt" sz="half" idx="10"/>
          </p:nvPr>
        </p:nvSpPr>
        <p:spPr/>
        <p:txBody>
          <a:bodyPr/>
          <a:lstStyle/>
          <a:p>
            <a:fld id="{006A8A1B-211D-45DD-A79E-EEEF95210902}" type="datetime1">
              <a:rPr lang="pl-PL" smtClean="0"/>
              <a:t>16.11.2025</a:t>
            </a:fld>
            <a:endParaRPr lang="pl-PL"/>
          </a:p>
        </p:txBody>
      </p:sp>
      <p:sp>
        <p:nvSpPr>
          <p:cNvPr id="5" name="Symbol zastępczy stopki 4">
            <a:extLst>
              <a:ext uri="{FF2B5EF4-FFF2-40B4-BE49-F238E27FC236}">
                <a16:creationId xmlns:a16="http://schemas.microsoft.com/office/drawing/2014/main" id="{3C2B958D-640D-B4F1-C0D1-D5A8F0CF8C4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05483DE-E7DD-E40A-59E9-5BA629193012}"/>
              </a:ext>
            </a:extLst>
          </p:cNvPr>
          <p:cNvSpPr>
            <a:spLocks noGrp="1"/>
          </p:cNvSpPr>
          <p:nvPr>
            <p:ph type="sldNum" sz="quarter" idx="12"/>
          </p:nvPr>
        </p:nvSpPr>
        <p:spPr/>
        <p:txBody>
          <a:bodyPr/>
          <a:lstStyle/>
          <a:p>
            <a:fld id="{3FD8F2C3-8177-45F9-82C3-0474D9F6410C}" type="slidenum">
              <a:rPr lang="pl-PL" smtClean="0"/>
              <a:t>‹#›</a:t>
            </a:fld>
            <a:endParaRPr lang="pl-PL"/>
          </a:p>
        </p:txBody>
      </p:sp>
    </p:spTree>
    <p:extLst>
      <p:ext uri="{BB962C8B-B14F-4D97-AF65-F5344CB8AC3E}">
        <p14:creationId xmlns:p14="http://schemas.microsoft.com/office/powerpoint/2010/main" val="162192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D584A4-E830-BE18-11F8-960C59C18EA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9617DBD-F7F4-B65A-AD95-8994C709E0C1}"/>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0CCDCFFC-C10B-4330-C308-EF11D9AFEBF8}"/>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22A86C7F-FB25-5D7E-52D2-31BD103BEB09}"/>
              </a:ext>
            </a:extLst>
          </p:cNvPr>
          <p:cNvSpPr>
            <a:spLocks noGrp="1"/>
          </p:cNvSpPr>
          <p:nvPr>
            <p:ph type="dt" sz="half" idx="10"/>
          </p:nvPr>
        </p:nvSpPr>
        <p:spPr/>
        <p:txBody>
          <a:bodyPr/>
          <a:lstStyle/>
          <a:p>
            <a:fld id="{969ABEEF-2096-4832-8537-5427DA6FE741}" type="datetime1">
              <a:rPr lang="pl-PL" smtClean="0"/>
              <a:t>16.11.2025</a:t>
            </a:fld>
            <a:endParaRPr lang="pl-PL"/>
          </a:p>
        </p:txBody>
      </p:sp>
      <p:sp>
        <p:nvSpPr>
          <p:cNvPr id="6" name="Symbol zastępczy stopki 5">
            <a:extLst>
              <a:ext uri="{FF2B5EF4-FFF2-40B4-BE49-F238E27FC236}">
                <a16:creationId xmlns:a16="http://schemas.microsoft.com/office/drawing/2014/main" id="{F133B12A-036F-6CB4-E40A-81110B69033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71EE7B71-44AC-110B-0DDC-110FB97AE970}"/>
              </a:ext>
            </a:extLst>
          </p:cNvPr>
          <p:cNvSpPr>
            <a:spLocks noGrp="1"/>
          </p:cNvSpPr>
          <p:nvPr>
            <p:ph type="sldNum" sz="quarter" idx="12"/>
          </p:nvPr>
        </p:nvSpPr>
        <p:spPr/>
        <p:txBody>
          <a:bodyPr/>
          <a:lstStyle/>
          <a:p>
            <a:fld id="{3FD8F2C3-8177-45F9-82C3-0474D9F6410C}" type="slidenum">
              <a:rPr lang="pl-PL" smtClean="0"/>
              <a:t>‹#›</a:t>
            </a:fld>
            <a:endParaRPr lang="pl-PL"/>
          </a:p>
        </p:txBody>
      </p:sp>
    </p:spTree>
    <p:extLst>
      <p:ext uri="{BB962C8B-B14F-4D97-AF65-F5344CB8AC3E}">
        <p14:creationId xmlns:p14="http://schemas.microsoft.com/office/powerpoint/2010/main" val="332821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05EEC6-2BAD-937B-F528-49A2C2021F4D}"/>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40AB29B-D8CF-8932-B1F2-256379EB98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3F8F7652-4F98-EA3D-DB8A-863260FF3DE7}"/>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2B8F9EE3-1232-6D43-2C01-F1743388B1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77ADFEB-87F9-B1DB-0862-9F7536A7FF0A}"/>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D406483E-2BA4-8F9A-2E5D-BE1DC44F2DFD}"/>
              </a:ext>
            </a:extLst>
          </p:cNvPr>
          <p:cNvSpPr>
            <a:spLocks noGrp="1"/>
          </p:cNvSpPr>
          <p:nvPr>
            <p:ph type="dt" sz="half" idx="10"/>
          </p:nvPr>
        </p:nvSpPr>
        <p:spPr/>
        <p:txBody>
          <a:bodyPr/>
          <a:lstStyle/>
          <a:p>
            <a:fld id="{F4A6EFC1-DB6D-4C9C-95BD-BB9BD8AEBD25}" type="datetime1">
              <a:rPr lang="pl-PL" smtClean="0"/>
              <a:t>16.11.2025</a:t>
            </a:fld>
            <a:endParaRPr lang="pl-PL"/>
          </a:p>
        </p:txBody>
      </p:sp>
      <p:sp>
        <p:nvSpPr>
          <p:cNvPr id="8" name="Symbol zastępczy stopki 7">
            <a:extLst>
              <a:ext uri="{FF2B5EF4-FFF2-40B4-BE49-F238E27FC236}">
                <a16:creationId xmlns:a16="http://schemas.microsoft.com/office/drawing/2014/main" id="{5B72AD8F-F14F-BE21-956F-A5F32EA0471F}"/>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E1410405-3104-492D-F357-875BAA7A206B}"/>
              </a:ext>
            </a:extLst>
          </p:cNvPr>
          <p:cNvSpPr>
            <a:spLocks noGrp="1"/>
          </p:cNvSpPr>
          <p:nvPr>
            <p:ph type="sldNum" sz="quarter" idx="12"/>
          </p:nvPr>
        </p:nvSpPr>
        <p:spPr/>
        <p:txBody>
          <a:bodyPr/>
          <a:lstStyle/>
          <a:p>
            <a:fld id="{3FD8F2C3-8177-45F9-82C3-0474D9F6410C}" type="slidenum">
              <a:rPr lang="pl-PL" smtClean="0"/>
              <a:t>‹#›</a:t>
            </a:fld>
            <a:endParaRPr lang="pl-PL"/>
          </a:p>
        </p:txBody>
      </p:sp>
    </p:spTree>
    <p:extLst>
      <p:ext uri="{BB962C8B-B14F-4D97-AF65-F5344CB8AC3E}">
        <p14:creationId xmlns:p14="http://schemas.microsoft.com/office/powerpoint/2010/main" val="2862340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357919-FD11-FFE7-47D2-A887C30F0CB1}"/>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B07FDC61-A18F-32D2-8615-DAB9BE61B424}"/>
              </a:ext>
            </a:extLst>
          </p:cNvPr>
          <p:cNvSpPr>
            <a:spLocks noGrp="1"/>
          </p:cNvSpPr>
          <p:nvPr>
            <p:ph type="dt" sz="half" idx="10"/>
          </p:nvPr>
        </p:nvSpPr>
        <p:spPr/>
        <p:txBody>
          <a:bodyPr/>
          <a:lstStyle/>
          <a:p>
            <a:fld id="{A1234D96-15F9-41F3-8113-A6046A45D38F}" type="datetime1">
              <a:rPr lang="pl-PL" smtClean="0"/>
              <a:t>16.11.2025</a:t>
            </a:fld>
            <a:endParaRPr lang="pl-PL"/>
          </a:p>
        </p:txBody>
      </p:sp>
      <p:sp>
        <p:nvSpPr>
          <p:cNvPr id="4" name="Symbol zastępczy stopki 3">
            <a:extLst>
              <a:ext uri="{FF2B5EF4-FFF2-40B4-BE49-F238E27FC236}">
                <a16:creationId xmlns:a16="http://schemas.microsoft.com/office/drawing/2014/main" id="{A1A03EBF-5291-DCE4-5AB7-A31280FC2488}"/>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BAE00C0F-01E2-93FB-0350-86B23E5FB7C5}"/>
              </a:ext>
            </a:extLst>
          </p:cNvPr>
          <p:cNvSpPr>
            <a:spLocks noGrp="1"/>
          </p:cNvSpPr>
          <p:nvPr>
            <p:ph type="sldNum" sz="quarter" idx="12"/>
          </p:nvPr>
        </p:nvSpPr>
        <p:spPr/>
        <p:txBody>
          <a:bodyPr/>
          <a:lstStyle/>
          <a:p>
            <a:fld id="{3FD8F2C3-8177-45F9-82C3-0474D9F6410C}" type="slidenum">
              <a:rPr lang="pl-PL" smtClean="0"/>
              <a:t>‹#›</a:t>
            </a:fld>
            <a:endParaRPr lang="pl-PL"/>
          </a:p>
        </p:txBody>
      </p:sp>
    </p:spTree>
    <p:extLst>
      <p:ext uri="{BB962C8B-B14F-4D97-AF65-F5344CB8AC3E}">
        <p14:creationId xmlns:p14="http://schemas.microsoft.com/office/powerpoint/2010/main" val="412239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8CAE4CAE-FB45-4386-954A-04272BE2BC05}"/>
              </a:ext>
            </a:extLst>
          </p:cNvPr>
          <p:cNvSpPr>
            <a:spLocks noGrp="1"/>
          </p:cNvSpPr>
          <p:nvPr>
            <p:ph type="dt" sz="half" idx="10"/>
          </p:nvPr>
        </p:nvSpPr>
        <p:spPr/>
        <p:txBody>
          <a:bodyPr/>
          <a:lstStyle/>
          <a:p>
            <a:fld id="{9FF82D4E-AA14-42AE-A3ED-7FB04C0407CD}" type="datetime1">
              <a:rPr lang="pl-PL" smtClean="0"/>
              <a:t>16.11.2025</a:t>
            </a:fld>
            <a:endParaRPr lang="pl-PL"/>
          </a:p>
        </p:txBody>
      </p:sp>
      <p:sp>
        <p:nvSpPr>
          <p:cNvPr id="3" name="Symbol zastępczy stopki 2">
            <a:extLst>
              <a:ext uri="{FF2B5EF4-FFF2-40B4-BE49-F238E27FC236}">
                <a16:creationId xmlns:a16="http://schemas.microsoft.com/office/drawing/2014/main" id="{80CB40C0-2CEC-72C6-0766-B1F87AA25929}"/>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72E5126B-D705-A777-01EF-F52D2F454CF4}"/>
              </a:ext>
            </a:extLst>
          </p:cNvPr>
          <p:cNvSpPr>
            <a:spLocks noGrp="1"/>
          </p:cNvSpPr>
          <p:nvPr>
            <p:ph type="sldNum" sz="quarter" idx="12"/>
          </p:nvPr>
        </p:nvSpPr>
        <p:spPr/>
        <p:txBody>
          <a:bodyPr/>
          <a:lstStyle/>
          <a:p>
            <a:fld id="{3FD8F2C3-8177-45F9-82C3-0474D9F6410C}" type="slidenum">
              <a:rPr lang="pl-PL" smtClean="0"/>
              <a:t>‹#›</a:t>
            </a:fld>
            <a:endParaRPr lang="pl-PL"/>
          </a:p>
        </p:txBody>
      </p:sp>
    </p:spTree>
    <p:extLst>
      <p:ext uri="{BB962C8B-B14F-4D97-AF65-F5344CB8AC3E}">
        <p14:creationId xmlns:p14="http://schemas.microsoft.com/office/powerpoint/2010/main" val="160868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7C7F65-5668-621C-FFF6-C53700A028A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2A359E85-1204-4B77-68AA-9DCDD08DE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2C2CE729-45E9-9756-086D-91C78D8A5C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F16630F-1815-ADD6-D951-998528B043E9}"/>
              </a:ext>
            </a:extLst>
          </p:cNvPr>
          <p:cNvSpPr>
            <a:spLocks noGrp="1"/>
          </p:cNvSpPr>
          <p:nvPr>
            <p:ph type="dt" sz="half" idx="10"/>
          </p:nvPr>
        </p:nvSpPr>
        <p:spPr/>
        <p:txBody>
          <a:bodyPr/>
          <a:lstStyle/>
          <a:p>
            <a:fld id="{E6E85BC3-61F7-48CC-B9BD-15BDB458F58F}" type="datetime1">
              <a:rPr lang="pl-PL" smtClean="0"/>
              <a:t>16.11.2025</a:t>
            </a:fld>
            <a:endParaRPr lang="pl-PL"/>
          </a:p>
        </p:txBody>
      </p:sp>
      <p:sp>
        <p:nvSpPr>
          <p:cNvPr id="6" name="Symbol zastępczy stopki 5">
            <a:extLst>
              <a:ext uri="{FF2B5EF4-FFF2-40B4-BE49-F238E27FC236}">
                <a16:creationId xmlns:a16="http://schemas.microsoft.com/office/drawing/2014/main" id="{E56181C2-CEC1-EBB0-DEA3-0E1F65F8DE5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1233138-ACD1-6329-6574-362CF1707CC0}"/>
              </a:ext>
            </a:extLst>
          </p:cNvPr>
          <p:cNvSpPr>
            <a:spLocks noGrp="1"/>
          </p:cNvSpPr>
          <p:nvPr>
            <p:ph type="sldNum" sz="quarter" idx="12"/>
          </p:nvPr>
        </p:nvSpPr>
        <p:spPr/>
        <p:txBody>
          <a:bodyPr/>
          <a:lstStyle/>
          <a:p>
            <a:fld id="{3FD8F2C3-8177-45F9-82C3-0474D9F6410C}" type="slidenum">
              <a:rPr lang="pl-PL" smtClean="0"/>
              <a:t>‹#›</a:t>
            </a:fld>
            <a:endParaRPr lang="pl-PL"/>
          </a:p>
        </p:txBody>
      </p:sp>
    </p:spTree>
    <p:extLst>
      <p:ext uri="{BB962C8B-B14F-4D97-AF65-F5344CB8AC3E}">
        <p14:creationId xmlns:p14="http://schemas.microsoft.com/office/powerpoint/2010/main" val="84888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70D71E-B351-4723-E6E8-FA66DAD0CAA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39A45549-896D-7CA5-06CE-B7F3C8EA71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63D319C5-EA34-12CE-4C28-7EC76ECEF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CB10D9A-A415-4061-7D29-FFD9B92A1889}"/>
              </a:ext>
            </a:extLst>
          </p:cNvPr>
          <p:cNvSpPr>
            <a:spLocks noGrp="1"/>
          </p:cNvSpPr>
          <p:nvPr>
            <p:ph type="dt" sz="half" idx="10"/>
          </p:nvPr>
        </p:nvSpPr>
        <p:spPr/>
        <p:txBody>
          <a:bodyPr/>
          <a:lstStyle/>
          <a:p>
            <a:fld id="{777CFE3F-62AE-4B17-9E22-B30B899683B7}" type="datetime1">
              <a:rPr lang="pl-PL" smtClean="0"/>
              <a:t>16.11.2025</a:t>
            </a:fld>
            <a:endParaRPr lang="pl-PL"/>
          </a:p>
        </p:txBody>
      </p:sp>
      <p:sp>
        <p:nvSpPr>
          <p:cNvPr id="6" name="Symbol zastępczy stopki 5">
            <a:extLst>
              <a:ext uri="{FF2B5EF4-FFF2-40B4-BE49-F238E27FC236}">
                <a16:creationId xmlns:a16="http://schemas.microsoft.com/office/drawing/2014/main" id="{6230CB61-7016-0C9F-7EEB-5A3C90E2890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A2E11BB-53E5-6A32-09AA-C1648912D58C}"/>
              </a:ext>
            </a:extLst>
          </p:cNvPr>
          <p:cNvSpPr>
            <a:spLocks noGrp="1"/>
          </p:cNvSpPr>
          <p:nvPr>
            <p:ph type="sldNum" sz="quarter" idx="12"/>
          </p:nvPr>
        </p:nvSpPr>
        <p:spPr/>
        <p:txBody>
          <a:bodyPr/>
          <a:lstStyle/>
          <a:p>
            <a:fld id="{3FD8F2C3-8177-45F9-82C3-0474D9F6410C}" type="slidenum">
              <a:rPr lang="pl-PL" smtClean="0"/>
              <a:t>‹#›</a:t>
            </a:fld>
            <a:endParaRPr lang="pl-PL"/>
          </a:p>
        </p:txBody>
      </p:sp>
    </p:spTree>
    <p:extLst>
      <p:ext uri="{BB962C8B-B14F-4D97-AF65-F5344CB8AC3E}">
        <p14:creationId xmlns:p14="http://schemas.microsoft.com/office/powerpoint/2010/main" val="2713714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6C94B03B-4DB1-1994-2158-BECE5A5FA6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ECA4C73F-D38D-A2C2-BF51-8B84F1F3A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C210620-4D18-F1B3-FA58-FD2614F930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A126B-B76A-47E0-8208-AC2014E3C6EB}" type="datetime1">
              <a:rPr lang="pl-PL" smtClean="0"/>
              <a:t>16.11.2025</a:t>
            </a:fld>
            <a:endParaRPr lang="pl-PL"/>
          </a:p>
        </p:txBody>
      </p:sp>
      <p:sp>
        <p:nvSpPr>
          <p:cNvPr id="5" name="Symbol zastępczy stopki 4">
            <a:extLst>
              <a:ext uri="{FF2B5EF4-FFF2-40B4-BE49-F238E27FC236}">
                <a16:creationId xmlns:a16="http://schemas.microsoft.com/office/drawing/2014/main" id="{C97484A3-2875-1187-5363-D45D35F4EB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0CD078B0-7075-056A-E39E-6B3C3B4B4A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8F2C3-8177-45F9-82C3-0474D9F6410C}" type="slidenum">
              <a:rPr lang="pl-PL" smtClean="0"/>
              <a:t>‹#›</a:t>
            </a:fld>
            <a:endParaRPr lang="pl-PL"/>
          </a:p>
        </p:txBody>
      </p:sp>
    </p:spTree>
    <p:extLst>
      <p:ext uri="{BB962C8B-B14F-4D97-AF65-F5344CB8AC3E}">
        <p14:creationId xmlns:p14="http://schemas.microsoft.com/office/powerpoint/2010/main" val="2530766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descr="Obraz zawierający na wolnym powietrzu, Neon, Bursztyn, ulica&#10;&#10;Zawartość wygenerowana przez AI może być niepoprawna.">
            <a:extLst>
              <a:ext uri="{FF2B5EF4-FFF2-40B4-BE49-F238E27FC236}">
                <a16:creationId xmlns:a16="http://schemas.microsoft.com/office/drawing/2014/main" id="{5689DB52-5BD3-7825-AC6A-E27795A69667}"/>
              </a:ext>
            </a:extLst>
          </p:cNvPr>
          <p:cNvPicPr>
            <a:picLocks noChangeAspect="1"/>
          </p:cNvPicPr>
          <p:nvPr/>
        </p:nvPicPr>
        <p:blipFill>
          <a:blip r:embed="rId2">
            <a:alphaModFix amt="50000"/>
          </a:blip>
          <a:srcRect l="21587" r="17524" b="-1"/>
          <a:stretch>
            <a:fillRect/>
          </a:stretch>
        </p:blipFill>
        <p:spPr>
          <a:xfrm>
            <a:off x="20" y="1"/>
            <a:ext cx="12191980" cy="6857999"/>
          </a:xfrm>
          <a:prstGeom prst="rect">
            <a:avLst/>
          </a:prstGeom>
        </p:spPr>
      </p:pic>
      <p:sp>
        <p:nvSpPr>
          <p:cNvPr id="3" name="Podtytuł 2">
            <a:extLst>
              <a:ext uri="{FF2B5EF4-FFF2-40B4-BE49-F238E27FC236}">
                <a16:creationId xmlns:a16="http://schemas.microsoft.com/office/drawing/2014/main" id="{6C9D6B00-F370-495D-962B-FA413F2E1FD1}"/>
              </a:ext>
            </a:extLst>
          </p:cNvPr>
          <p:cNvSpPr>
            <a:spLocks noGrp="1"/>
          </p:cNvSpPr>
          <p:nvPr>
            <p:ph type="subTitle" idx="1"/>
          </p:nvPr>
        </p:nvSpPr>
        <p:spPr>
          <a:xfrm>
            <a:off x="1383772" y="4720565"/>
            <a:ext cx="9144000" cy="1098395"/>
          </a:xfrm>
        </p:spPr>
        <p:txBody>
          <a:bodyPr>
            <a:normAutofit/>
          </a:bodyPr>
          <a:lstStyle/>
          <a:p>
            <a:endParaRPr lang="pl-PL" dirty="0">
              <a:solidFill>
                <a:srgbClr val="FFFFFF"/>
              </a:solidFill>
            </a:endParaRPr>
          </a:p>
        </p:txBody>
      </p:sp>
      <p:pic>
        <p:nvPicPr>
          <p:cNvPr id="6" name="Obraz 5">
            <a:extLst>
              <a:ext uri="{FF2B5EF4-FFF2-40B4-BE49-F238E27FC236}">
                <a16:creationId xmlns:a16="http://schemas.microsoft.com/office/drawing/2014/main" id="{A49221E2-22D5-8CCC-82BE-BEB70A36A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717" y="0"/>
            <a:ext cx="4431263" cy="561293"/>
          </a:xfrm>
          <a:prstGeom prst="rect">
            <a:avLst/>
          </a:prstGeom>
          <a:solidFill>
            <a:schemeClr val="bg1">
              <a:alpha val="0"/>
            </a:schemeClr>
          </a:solidFill>
          <a:effectLst/>
        </p:spPr>
      </p:pic>
    </p:spTree>
    <p:extLst>
      <p:ext uri="{BB962C8B-B14F-4D97-AF65-F5344CB8AC3E}">
        <p14:creationId xmlns:p14="http://schemas.microsoft.com/office/powerpoint/2010/main" val="118685260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6B88ECFA-A19E-349D-94D4-0B7A8490CA25}"/>
              </a:ext>
            </a:extLst>
          </p:cNvPr>
          <p:cNvSpPr>
            <a:spLocks noGrp="1"/>
          </p:cNvSpPr>
          <p:nvPr>
            <p:ph type="title"/>
          </p:nvPr>
        </p:nvSpPr>
        <p:spPr>
          <a:xfrm>
            <a:off x="1137034" y="609597"/>
            <a:ext cx="9392421" cy="1330841"/>
          </a:xfrm>
        </p:spPr>
        <p:txBody>
          <a:bodyPr vert="horz" lIns="91440" tIns="45720" rIns="91440" bIns="45720" rtlCol="0" anchor="ctr">
            <a:normAutofit/>
          </a:bodyPr>
          <a:lstStyle/>
          <a:p>
            <a:r>
              <a:rPr lang="en-US" kern="1200">
                <a:solidFill>
                  <a:schemeClr val="tx1"/>
                </a:solidFill>
                <a:latin typeface="+mj-lt"/>
                <a:ea typeface="+mj-ea"/>
                <a:cs typeface="+mj-cs"/>
              </a:rPr>
              <a:t>Co to jest długość fali światła?</a:t>
            </a:r>
          </a:p>
        </p:txBody>
      </p:sp>
      <p:sp>
        <p:nvSpPr>
          <p:cNvPr id="6" name="pole tekstowe 5">
            <a:extLst>
              <a:ext uri="{FF2B5EF4-FFF2-40B4-BE49-F238E27FC236}">
                <a16:creationId xmlns:a16="http://schemas.microsoft.com/office/drawing/2014/main" id="{2AD59BBA-5CAD-B64E-611E-B66A39E6DE35}"/>
              </a:ext>
            </a:extLst>
          </p:cNvPr>
          <p:cNvSpPr txBox="1"/>
          <p:nvPr/>
        </p:nvSpPr>
        <p:spPr>
          <a:xfrm>
            <a:off x="1137034" y="2198362"/>
            <a:ext cx="4958966" cy="391777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 </a:t>
            </a:r>
            <a:r>
              <a:rPr lang="en-US" sz="2000" b="1"/>
              <a:t>Co kryje się pod tym pojęciem?</a:t>
            </a:r>
          </a:p>
          <a:p>
            <a:pPr indent="-228600">
              <a:lnSpc>
                <a:spcPct val="90000"/>
              </a:lnSpc>
              <a:spcAft>
                <a:spcPts val="600"/>
              </a:spcAft>
              <a:buFont typeface="Arial" panose="020B0604020202020204" pitchFamily="34" charset="0"/>
              <a:buChar char="•"/>
            </a:pPr>
            <a:r>
              <a:rPr lang="en-US" sz="2000"/>
              <a:t>Długość fali światła oznacza odległość między najbliższymi punktami, w których pole elektryczne lub magnetyczne jest w tej samej fazie cyklu. Jednostką, w której wyraża się długość fali światła jest nanometr [nm].</a:t>
            </a:r>
          </a:p>
        </p:txBody>
      </p:sp>
      <p:pic>
        <p:nvPicPr>
          <p:cNvPr id="7" name="Symbol zastępczy zawartości 6">
            <a:extLst>
              <a:ext uri="{FF2B5EF4-FFF2-40B4-BE49-F238E27FC236}">
                <a16:creationId xmlns:a16="http://schemas.microsoft.com/office/drawing/2014/main" id="{E9A636C7-6AD7-B183-068C-E4D0FBA0595D}"/>
              </a:ext>
            </a:extLst>
          </p:cNvPr>
          <p:cNvPicPr>
            <a:picLocks noGrp="1" noChangeAspect="1"/>
          </p:cNvPicPr>
          <p:nvPr>
            <p:ph idx="1"/>
          </p:nvPr>
        </p:nvPicPr>
        <p:blipFill>
          <a:blip r:embed="rId2"/>
          <a:stretch>
            <a:fillRect/>
          </a:stretch>
        </p:blipFill>
        <p:spPr>
          <a:xfrm>
            <a:off x="5982981" y="1946036"/>
            <a:ext cx="5524891" cy="3714998"/>
          </a:xfrm>
          <a:prstGeom prst="rect">
            <a:avLst/>
          </a:prstGeom>
        </p:spPr>
      </p:pic>
      <p:sp>
        <p:nvSpPr>
          <p:cNvPr id="37" name="Freeform: Shape 36">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ymbol zastępczy numeru slajdu 3">
            <a:extLst>
              <a:ext uri="{FF2B5EF4-FFF2-40B4-BE49-F238E27FC236}">
                <a16:creationId xmlns:a16="http://schemas.microsoft.com/office/drawing/2014/main" id="{F879A822-B6F2-3F4F-DC88-45D8EDA6E07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FD8F2C3-8177-45F9-82C3-0474D9F6410C}" type="slidenum">
              <a:rPr lang="en-US" sz="1000"/>
              <a:pPr>
                <a:spcAft>
                  <a:spcPts val="600"/>
                </a:spcAft>
              </a:pPr>
              <a:t>10</a:t>
            </a:fld>
            <a:endParaRPr lang="en-US" sz="1000"/>
          </a:p>
        </p:txBody>
      </p:sp>
    </p:spTree>
    <p:extLst>
      <p:ext uri="{BB962C8B-B14F-4D97-AF65-F5344CB8AC3E}">
        <p14:creationId xmlns:p14="http://schemas.microsoft.com/office/powerpoint/2010/main" val="3944523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08F205E3-D87B-041C-6643-05B41312317E}"/>
              </a:ext>
            </a:extLst>
          </p:cNvPr>
          <p:cNvSpPr>
            <a:spLocks noGrp="1"/>
          </p:cNvSpPr>
          <p:nvPr>
            <p:ph type="title"/>
          </p:nvPr>
        </p:nvSpPr>
        <p:spPr>
          <a:xfrm>
            <a:off x="1137034" y="609597"/>
            <a:ext cx="9392421" cy="1330841"/>
          </a:xfrm>
        </p:spPr>
        <p:txBody>
          <a:bodyPr>
            <a:normAutofit/>
          </a:bodyPr>
          <a:lstStyle/>
          <a:p>
            <a:r>
              <a:rPr lang="pl-PL" dirty="0"/>
              <a:t>W jaki sposób sygnały są przesyłane światłowodami?</a:t>
            </a:r>
          </a:p>
        </p:txBody>
      </p:sp>
      <p:sp>
        <p:nvSpPr>
          <p:cNvPr id="3" name="Symbol zastępczy zawartości 2">
            <a:extLst>
              <a:ext uri="{FF2B5EF4-FFF2-40B4-BE49-F238E27FC236}">
                <a16:creationId xmlns:a16="http://schemas.microsoft.com/office/drawing/2014/main" id="{66B34CE6-C0B9-08AC-29E8-C2D3ADD9300E}"/>
              </a:ext>
            </a:extLst>
          </p:cNvPr>
          <p:cNvSpPr>
            <a:spLocks noGrp="1"/>
          </p:cNvSpPr>
          <p:nvPr>
            <p:ph idx="1"/>
          </p:nvPr>
        </p:nvSpPr>
        <p:spPr>
          <a:xfrm>
            <a:off x="1137034" y="2198362"/>
            <a:ext cx="4958966" cy="3917773"/>
          </a:xfrm>
        </p:spPr>
        <p:txBody>
          <a:bodyPr>
            <a:normAutofit/>
          </a:bodyPr>
          <a:lstStyle/>
          <a:p>
            <a:pPr marL="0" indent="0">
              <a:buNone/>
            </a:pPr>
            <a:r>
              <a:rPr lang="pl-PL" sz="1700"/>
              <a:t>Dane przesyłane są światłowodami za pomocą impulsów świetlnych . Nadajnik przetwarza sygnały elektryczne na impulsy świetlne przesyłane kablem z niewiarygodnie dużą prędkością. Odbiornik na drugim końcu kabla dekoduje te impulsy świetlne z powrotem na sygnał elektryczne.</a:t>
            </a:r>
          </a:p>
          <a:p>
            <a:pPr marL="0" indent="0">
              <a:buNone/>
            </a:pPr>
            <a:r>
              <a:rPr lang="pl-PL" sz="1700"/>
              <a:t>Typowa długość fali wynosi zazwyczaj 800 do 1600nm, ale jak na razie najczęściej używane długości fal w włóknach optycznych to 850nm, 1300nm i 1550nm. Włókno wielomodowe nadaje się do długości fal 850nm i 1300nm, podczas gdy światłowody jednomodowe najlepiej nadaje się do długości fal 1310nm i 1550nm.</a:t>
            </a:r>
          </a:p>
        </p:txBody>
      </p:sp>
      <p:pic>
        <p:nvPicPr>
          <p:cNvPr id="6" name="Obraz 5">
            <a:extLst>
              <a:ext uri="{FF2B5EF4-FFF2-40B4-BE49-F238E27FC236}">
                <a16:creationId xmlns:a16="http://schemas.microsoft.com/office/drawing/2014/main" id="{64D1AD17-A205-C911-CA7C-DF37FAA26AC1}"/>
              </a:ext>
            </a:extLst>
          </p:cNvPr>
          <p:cNvPicPr>
            <a:picLocks noChangeAspect="1"/>
          </p:cNvPicPr>
          <p:nvPr/>
        </p:nvPicPr>
        <p:blipFill>
          <a:blip r:embed="rId2"/>
          <a:stretch>
            <a:fillRect/>
          </a:stretch>
        </p:blipFill>
        <p:spPr>
          <a:xfrm>
            <a:off x="6719367" y="3129113"/>
            <a:ext cx="4788505" cy="1867516"/>
          </a:xfrm>
          <a:prstGeom prst="rect">
            <a:avLst/>
          </a:prstGeom>
        </p:spPr>
      </p:pic>
      <p:sp>
        <p:nvSpPr>
          <p:cNvPr id="15" name="Freeform: Shape 1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ymbol zastępczy numeru slajdu 3">
            <a:extLst>
              <a:ext uri="{FF2B5EF4-FFF2-40B4-BE49-F238E27FC236}">
                <a16:creationId xmlns:a16="http://schemas.microsoft.com/office/drawing/2014/main" id="{02E85AEA-9E20-BC96-1092-20E4FCBE9634}"/>
              </a:ext>
            </a:extLst>
          </p:cNvPr>
          <p:cNvSpPr>
            <a:spLocks noGrp="1"/>
          </p:cNvSpPr>
          <p:nvPr>
            <p:ph type="sldNum" sz="quarter" idx="12"/>
          </p:nvPr>
        </p:nvSpPr>
        <p:spPr>
          <a:xfrm>
            <a:off x="8610600" y="6356350"/>
            <a:ext cx="2743200" cy="365125"/>
          </a:xfrm>
        </p:spPr>
        <p:txBody>
          <a:bodyPr>
            <a:normAutofit/>
          </a:bodyPr>
          <a:lstStyle/>
          <a:p>
            <a:pPr>
              <a:spcAft>
                <a:spcPts val="600"/>
              </a:spcAft>
            </a:pPr>
            <a:fld id="{3FD8F2C3-8177-45F9-82C3-0474D9F6410C}" type="slidenum">
              <a:rPr lang="pl-PL" sz="1000"/>
              <a:pPr>
                <a:spcAft>
                  <a:spcPts val="600"/>
                </a:spcAft>
              </a:pPr>
              <a:t>11</a:t>
            </a:fld>
            <a:endParaRPr lang="pl-PL" sz="1000"/>
          </a:p>
        </p:txBody>
      </p:sp>
    </p:spTree>
    <p:extLst>
      <p:ext uri="{BB962C8B-B14F-4D97-AF65-F5344CB8AC3E}">
        <p14:creationId xmlns:p14="http://schemas.microsoft.com/office/powerpoint/2010/main" val="356966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9AB7CDAB-67E2-BD74-935C-D0B0E63F1CF2}"/>
              </a:ext>
            </a:extLst>
          </p:cNvPr>
          <p:cNvSpPr>
            <a:spLocks noGrp="1"/>
          </p:cNvSpPr>
          <p:nvPr>
            <p:ph type="title"/>
          </p:nvPr>
        </p:nvSpPr>
        <p:spPr>
          <a:xfrm>
            <a:off x="1137034" y="609597"/>
            <a:ext cx="9392421" cy="1330841"/>
          </a:xfrm>
        </p:spPr>
        <p:txBody>
          <a:bodyPr>
            <a:normAutofit/>
          </a:bodyPr>
          <a:lstStyle/>
          <a:p>
            <a:r>
              <a:rPr lang="pl-PL" dirty="0"/>
              <a:t>Zasada działania światłowodu</a:t>
            </a:r>
          </a:p>
        </p:txBody>
      </p:sp>
      <p:sp>
        <p:nvSpPr>
          <p:cNvPr id="3" name="Symbol zastępczy zawartości 2">
            <a:extLst>
              <a:ext uri="{FF2B5EF4-FFF2-40B4-BE49-F238E27FC236}">
                <a16:creationId xmlns:a16="http://schemas.microsoft.com/office/drawing/2014/main" id="{DD662771-5780-ABD8-B653-0597B58AD077}"/>
              </a:ext>
            </a:extLst>
          </p:cNvPr>
          <p:cNvSpPr>
            <a:spLocks noGrp="1"/>
          </p:cNvSpPr>
          <p:nvPr>
            <p:ph idx="1"/>
          </p:nvPr>
        </p:nvSpPr>
        <p:spPr>
          <a:xfrm>
            <a:off x="1137034" y="2198362"/>
            <a:ext cx="4958966" cy="3917773"/>
          </a:xfrm>
        </p:spPr>
        <p:txBody>
          <a:bodyPr vert="horz" lIns="91440" tIns="45720" rIns="91440" bIns="45720" rtlCol="0">
            <a:normAutofit/>
          </a:bodyPr>
          <a:lstStyle/>
          <a:p>
            <a:pPr marL="0" indent="0">
              <a:buNone/>
              <a:defRPr sz="1800"/>
            </a:pPr>
            <a:r>
              <a:rPr lang="pl-PL" sz="2000" dirty="0"/>
              <a:t>Światło wpadające do rdzenia pod odpowiednim kątem nie ucieka na zewnątrz. Za każdym razem, gdy dociera do granicy rdzenia i płaszcza, odbija się do środka. Dzięki temu impuls świetlny może podróżować na ogromne odległości z bardzo małymi stratami. Warunkiem odbicia się światła jest minimalny kąt padania światła na granicę miedzy rdzeniem a płaszczem światłowodu, powyżej którego zachodzi zjawisko całkowitego wewnętrznego odbicia. Kąt ten zazwyczaj jest większy niż 82 stopnie.</a:t>
            </a:r>
          </a:p>
          <a:p>
            <a:pPr marL="0" indent="0">
              <a:buNone/>
              <a:defRPr sz="1800"/>
            </a:pPr>
            <a:endParaRPr lang="pl-PL" sz="2000" dirty="0"/>
          </a:p>
          <a:p>
            <a:pPr marL="0" indent="0">
              <a:buNone/>
              <a:defRPr sz="1800"/>
            </a:pPr>
            <a:endParaRPr lang="pl-PL" sz="2000" b="1" dirty="0"/>
          </a:p>
        </p:txBody>
      </p:sp>
      <p:pic>
        <p:nvPicPr>
          <p:cNvPr id="4" name="Obraz 3" descr="Obraz zawierający tekst, zrzut ekranu, diagram, linia&#10;&#10;Zawartość wygenerowana przez AI może być niepoprawna.">
            <a:extLst>
              <a:ext uri="{FF2B5EF4-FFF2-40B4-BE49-F238E27FC236}">
                <a16:creationId xmlns:a16="http://schemas.microsoft.com/office/drawing/2014/main" id="{A3A25900-7326-0682-A52D-1DAE8232F417}"/>
              </a:ext>
            </a:extLst>
          </p:cNvPr>
          <p:cNvPicPr>
            <a:picLocks noChangeAspect="1"/>
          </p:cNvPicPr>
          <p:nvPr/>
        </p:nvPicPr>
        <p:blipFill>
          <a:blip r:embed="rId2"/>
          <a:stretch>
            <a:fillRect/>
          </a:stretch>
        </p:blipFill>
        <p:spPr>
          <a:xfrm>
            <a:off x="6169034" y="2201686"/>
            <a:ext cx="5853893" cy="3172038"/>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ymbol zastępczy numeru slajdu 5">
            <a:extLst>
              <a:ext uri="{FF2B5EF4-FFF2-40B4-BE49-F238E27FC236}">
                <a16:creationId xmlns:a16="http://schemas.microsoft.com/office/drawing/2014/main" id="{A384237E-D584-5EEC-9E9E-2C4F28DA24CB}"/>
              </a:ext>
            </a:extLst>
          </p:cNvPr>
          <p:cNvSpPr>
            <a:spLocks noGrp="1"/>
          </p:cNvSpPr>
          <p:nvPr>
            <p:ph type="sldNum" sz="quarter" idx="12"/>
          </p:nvPr>
        </p:nvSpPr>
        <p:spPr/>
        <p:txBody>
          <a:bodyPr/>
          <a:lstStyle/>
          <a:p>
            <a:fld id="{3FD8F2C3-8177-45F9-82C3-0474D9F6410C}" type="slidenum">
              <a:rPr lang="pl-PL" smtClean="0"/>
              <a:t>12</a:t>
            </a:fld>
            <a:endParaRPr lang="pl-PL"/>
          </a:p>
        </p:txBody>
      </p:sp>
      <p:pic>
        <p:nvPicPr>
          <p:cNvPr id="5" name="Obraz 4">
            <a:extLst>
              <a:ext uri="{FF2B5EF4-FFF2-40B4-BE49-F238E27FC236}">
                <a16:creationId xmlns:a16="http://schemas.microsoft.com/office/drawing/2014/main" id="{94D98FF1-4C2B-D361-9FCB-AF4D90601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717" y="0"/>
            <a:ext cx="4431263" cy="561293"/>
          </a:xfrm>
          <a:prstGeom prst="rect">
            <a:avLst/>
          </a:prstGeom>
        </p:spPr>
      </p:pic>
    </p:spTree>
    <p:extLst>
      <p:ext uri="{BB962C8B-B14F-4D97-AF65-F5344CB8AC3E}">
        <p14:creationId xmlns:p14="http://schemas.microsoft.com/office/powerpoint/2010/main" val="2678423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7BD27427-FE4B-E4EA-1C64-25E62D91A8D6}"/>
              </a:ext>
            </a:extLst>
          </p:cNvPr>
          <p:cNvSpPr>
            <a:spLocks noGrp="1"/>
          </p:cNvSpPr>
          <p:nvPr>
            <p:ph type="title"/>
          </p:nvPr>
        </p:nvSpPr>
        <p:spPr>
          <a:xfrm>
            <a:off x="1137034" y="609597"/>
            <a:ext cx="9392421" cy="1330841"/>
          </a:xfrm>
        </p:spPr>
        <p:txBody>
          <a:bodyPr>
            <a:normAutofit/>
          </a:bodyPr>
          <a:lstStyle/>
          <a:p>
            <a:r>
              <a:rPr lang="pl-PL" dirty="0"/>
              <a:t>Przesyłanie danych w światłowodzie</a:t>
            </a:r>
          </a:p>
        </p:txBody>
      </p:sp>
      <p:sp>
        <p:nvSpPr>
          <p:cNvPr id="3" name="Symbol zastępczy zawartości 2">
            <a:extLst>
              <a:ext uri="{FF2B5EF4-FFF2-40B4-BE49-F238E27FC236}">
                <a16:creationId xmlns:a16="http://schemas.microsoft.com/office/drawing/2014/main" id="{57F69418-4118-5EC9-82E5-6F1521FF87BA}"/>
              </a:ext>
            </a:extLst>
          </p:cNvPr>
          <p:cNvSpPr>
            <a:spLocks noGrp="1"/>
          </p:cNvSpPr>
          <p:nvPr>
            <p:ph idx="1"/>
          </p:nvPr>
        </p:nvSpPr>
        <p:spPr>
          <a:xfrm>
            <a:off x="514551" y="1792990"/>
            <a:ext cx="5581449" cy="3917773"/>
          </a:xfrm>
        </p:spPr>
        <p:txBody>
          <a:bodyPr>
            <a:noAutofit/>
          </a:bodyPr>
          <a:lstStyle/>
          <a:p>
            <a:r>
              <a:rPr lang="pl-PL" sz="2000" dirty="0"/>
              <a:t>Gdyby można było nadawać jedynie jeden sygnał kanałem światłowodowym, cała technologia nie byłaby zbytnio użyteczna. Można nadawać wiele sygnałów o podobnych, ale odpowiednio zmodyfikowanych długościach fali świetlnej. Taki proces nosi nazwę multipleksowania długości fali, w skrócie WDM (</a:t>
            </a:r>
            <a:r>
              <a:rPr lang="pl-PL" sz="2000" dirty="0" err="1"/>
              <a:t>Wavelength</a:t>
            </a:r>
            <a:r>
              <a:rPr lang="pl-PL" sz="2000" dirty="0"/>
              <a:t> </a:t>
            </a:r>
            <a:r>
              <a:rPr lang="pl-PL" sz="2000" dirty="0" err="1"/>
              <a:t>Division</a:t>
            </a:r>
            <a:r>
              <a:rPr lang="pl-PL" sz="2000" dirty="0"/>
              <a:t> </a:t>
            </a:r>
            <a:r>
              <a:rPr lang="pl-PL" sz="2000" dirty="0" err="1"/>
              <a:t>Multiplexing</a:t>
            </a:r>
            <a:r>
              <a:rPr lang="pl-PL" sz="2000" dirty="0"/>
              <a:t>). Nie ma żadnego ograniczenia w czasie transmisji poszczególnych pakietów danych na odpowiednich długościach fali. Dzieje się tak dlatego iż wiązki świetlne nie są ze sobą w żaden sposób skorelowane. Istnieje również drugi sposób przesyłania wielu wiązek danych kanałem, polega on na multipleksowaniu czasu transmisji poszczególnych danych. Angielski skrót od tego typu zwielokrotniania to Time </a:t>
            </a:r>
            <a:r>
              <a:rPr lang="pl-PL" sz="2000" dirty="0" err="1"/>
              <a:t>Division</a:t>
            </a:r>
            <a:r>
              <a:rPr lang="pl-PL" sz="2000" dirty="0"/>
              <a:t> </a:t>
            </a:r>
            <a:r>
              <a:rPr lang="pl-PL" sz="2000" dirty="0" err="1"/>
              <a:t>Multiplexing</a:t>
            </a:r>
            <a:r>
              <a:rPr lang="pl-PL" sz="2000" dirty="0"/>
              <a:t> (TDM).</a:t>
            </a:r>
          </a:p>
        </p:txBody>
      </p:sp>
      <p:pic>
        <p:nvPicPr>
          <p:cNvPr id="5" name="Obraz 4">
            <a:extLst>
              <a:ext uri="{FF2B5EF4-FFF2-40B4-BE49-F238E27FC236}">
                <a16:creationId xmlns:a16="http://schemas.microsoft.com/office/drawing/2014/main" id="{3AFA3B9E-0D44-36EC-23AE-C4FD65C8E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2034" y="2391520"/>
            <a:ext cx="5875060" cy="2820592"/>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ymbol zastępczy numeru slajdu 5">
            <a:extLst>
              <a:ext uri="{FF2B5EF4-FFF2-40B4-BE49-F238E27FC236}">
                <a16:creationId xmlns:a16="http://schemas.microsoft.com/office/drawing/2014/main" id="{94714F81-1F53-F50D-45EE-068302792D8B}"/>
              </a:ext>
            </a:extLst>
          </p:cNvPr>
          <p:cNvSpPr>
            <a:spLocks noGrp="1"/>
          </p:cNvSpPr>
          <p:nvPr>
            <p:ph type="sldNum" sz="quarter" idx="12"/>
          </p:nvPr>
        </p:nvSpPr>
        <p:spPr/>
        <p:txBody>
          <a:bodyPr/>
          <a:lstStyle/>
          <a:p>
            <a:fld id="{3FD8F2C3-8177-45F9-82C3-0474D9F6410C}" type="slidenum">
              <a:rPr lang="pl-PL" smtClean="0"/>
              <a:t>13</a:t>
            </a:fld>
            <a:endParaRPr lang="pl-PL"/>
          </a:p>
        </p:txBody>
      </p:sp>
      <p:pic>
        <p:nvPicPr>
          <p:cNvPr id="4" name="Obraz 3">
            <a:extLst>
              <a:ext uri="{FF2B5EF4-FFF2-40B4-BE49-F238E27FC236}">
                <a16:creationId xmlns:a16="http://schemas.microsoft.com/office/drawing/2014/main" id="{2554F13E-C75B-0111-ED9F-4056746C4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717" y="0"/>
            <a:ext cx="4431263" cy="561293"/>
          </a:xfrm>
          <a:prstGeom prst="rect">
            <a:avLst/>
          </a:prstGeom>
        </p:spPr>
      </p:pic>
    </p:spTree>
    <p:extLst>
      <p:ext uri="{BB962C8B-B14F-4D97-AF65-F5344CB8AC3E}">
        <p14:creationId xmlns:p14="http://schemas.microsoft.com/office/powerpoint/2010/main" val="4040037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2">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C1BFDB7-BCDC-4AAA-3784-2FF15266FDBA}"/>
              </a:ext>
            </a:extLst>
          </p:cNvPr>
          <p:cNvSpPr>
            <a:spLocks noGrp="1"/>
          </p:cNvSpPr>
          <p:nvPr>
            <p:ph type="title"/>
          </p:nvPr>
        </p:nvSpPr>
        <p:spPr>
          <a:xfrm>
            <a:off x="1137034" y="609599"/>
            <a:ext cx="6463301" cy="1322888"/>
          </a:xfrm>
        </p:spPr>
        <p:txBody>
          <a:bodyPr>
            <a:normAutofit/>
          </a:bodyPr>
          <a:lstStyle/>
          <a:p>
            <a:r>
              <a:rPr lang="pl-PL" dirty="0"/>
              <a:t>Metody łączenia włókien światłowodowych</a:t>
            </a:r>
            <a:endParaRPr lang="pl-PL"/>
          </a:p>
        </p:txBody>
      </p:sp>
      <p:sp>
        <p:nvSpPr>
          <p:cNvPr id="34" name="Freeform: Shape 24">
            <a:extLst>
              <a:ext uri="{FF2B5EF4-FFF2-40B4-BE49-F238E27FC236}">
                <a16:creationId xmlns:a16="http://schemas.microsoft.com/office/drawing/2014/main" id="{2B573B51-C170-49C0-A3D9-8D99730C4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4" y="2"/>
            <a:ext cx="7602076" cy="470844"/>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ymbol zastępczy zawartości 2">
            <a:extLst>
              <a:ext uri="{FF2B5EF4-FFF2-40B4-BE49-F238E27FC236}">
                <a16:creationId xmlns:a16="http://schemas.microsoft.com/office/drawing/2014/main" id="{A3EF69AD-8375-7FD4-A673-6B5820EA4AF2}"/>
              </a:ext>
            </a:extLst>
          </p:cNvPr>
          <p:cNvSpPr>
            <a:spLocks noGrp="1"/>
          </p:cNvSpPr>
          <p:nvPr>
            <p:ph idx="1"/>
          </p:nvPr>
        </p:nvSpPr>
        <p:spPr>
          <a:xfrm>
            <a:off x="471948" y="1932487"/>
            <a:ext cx="7128387" cy="3622739"/>
          </a:xfrm>
        </p:spPr>
        <p:txBody>
          <a:bodyPr>
            <a:noAutofit/>
          </a:bodyPr>
          <a:lstStyle/>
          <a:p>
            <a:r>
              <a:rPr lang="pl-PL" sz="2000" b="1" dirty="0"/>
              <a:t>Połączenia stałe</a:t>
            </a:r>
            <a:r>
              <a:rPr lang="pl-PL" sz="2000" dirty="0"/>
              <a:t>: Powstają w procesie spawania końcówek światłowodów, zapewniając najniższe straty optyczne i najwyższą wytrzymałość.</a:t>
            </a:r>
          </a:p>
          <a:p>
            <a:r>
              <a:rPr lang="pl-PL" sz="2000" b="1" dirty="0"/>
              <a:t>Połączenia rozłączne</a:t>
            </a:r>
            <a:r>
              <a:rPr lang="pl-PL" sz="2000" dirty="0"/>
              <a:t>:</a:t>
            </a:r>
          </a:p>
          <a:p>
            <a:pPr marL="342900" indent="-342900">
              <a:buFont typeface="+mj-lt"/>
              <a:buAutoNum type="arabicPeriod"/>
            </a:pPr>
            <a:r>
              <a:rPr lang="pl-PL" sz="2000" dirty="0"/>
              <a:t>LC (Little Connector): Małe złącze zatrzaskowe, stosowane w centrach danych i sieciach wymagających dużej gęstości złącz.</a:t>
            </a:r>
          </a:p>
          <a:p>
            <a:pPr marL="342900" indent="-342900">
              <a:buFont typeface="+mj-lt"/>
              <a:buAutoNum type="arabicPeriod"/>
            </a:pPr>
            <a:r>
              <a:rPr lang="pl-PL" sz="2000" dirty="0"/>
              <a:t>SC (Standard Connector): Złącze zatrzaskowe (</a:t>
            </a:r>
            <a:r>
              <a:rPr lang="pl-PL" sz="2000" dirty="0" err="1"/>
              <a:t>push-pull</a:t>
            </a:r>
            <a:r>
              <a:rPr lang="pl-PL" sz="2000" dirty="0"/>
              <a:t>) o prostokątnym kształcie, używane w telekomunikacji i telewizji kablowej.</a:t>
            </a:r>
          </a:p>
          <a:p>
            <a:pPr marL="342900" indent="-342900">
              <a:buFont typeface="+mj-lt"/>
              <a:buAutoNum type="arabicPeriod"/>
            </a:pPr>
            <a:r>
              <a:rPr lang="pl-PL" sz="2000" dirty="0"/>
              <a:t>ST (</a:t>
            </a:r>
            <a:r>
              <a:rPr lang="pl-PL" sz="2000" dirty="0" err="1"/>
              <a:t>Straight</a:t>
            </a:r>
            <a:r>
              <a:rPr lang="pl-PL" sz="2000" dirty="0"/>
              <a:t> </a:t>
            </a:r>
            <a:r>
              <a:rPr lang="pl-PL" sz="2000" dirty="0" err="1"/>
              <a:t>Tip</a:t>
            </a:r>
            <a:r>
              <a:rPr lang="pl-PL" sz="2000" dirty="0"/>
              <a:t>): Złącze bagnetowe, spotykane w zastosowaniach przemysłowych i medycznych.</a:t>
            </a:r>
          </a:p>
          <a:p>
            <a:pPr marL="342900" indent="-342900">
              <a:buFont typeface="+mj-lt"/>
              <a:buAutoNum type="arabicPeriod"/>
            </a:pPr>
            <a:r>
              <a:rPr lang="pl-PL" sz="2000" dirty="0"/>
              <a:t>FC (</a:t>
            </a:r>
            <a:r>
              <a:rPr lang="pl-PL" sz="2000" dirty="0" err="1"/>
              <a:t>Ferrule</a:t>
            </a:r>
            <a:r>
              <a:rPr lang="pl-PL" sz="2000" dirty="0"/>
              <a:t> Connector): Złącze z gwintowanym korpusem, często stosowane w telekomunikacji i zastosowaniach wojskowych. </a:t>
            </a:r>
          </a:p>
        </p:txBody>
      </p:sp>
      <p:pic>
        <p:nvPicPr>
          <p:cNvPr id="9" name="Obraz 8">
            <a:extLst>
              <a:ext uri="{FF2B5EF4-FFF2-40B4-BE49-F238E27FC236}">
                <a16:creationId xmlns:a16="http://schemas.microsoft.com/office/drawing/2014/main" id="{BC247F5D-2141-AD28-84FC-F8949DEBD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8640" y="3779281"/>
            <a:ext cx="2331141" cy="2288808"/>
          </a:xfrm>
          <a:prstGeom prst="rect">
            <a:avLst/>
          </a:prstGeom>
        </p:spPr>
      </p:pic>
      <p:pic>
        <p:nvPicPr>
          <p:cNvPr id="11" name="Obraz 10">
            <a:extLst>
              <a:ext uri="{FF2B5EF4-FFF2-40B4-BE49-F238E27FC236}">
                <a16:creationId xmlns:a16="http://schemas.microsoft.com/office/drawing/2014/main" id="{2201C186-D5FF-4C58-E636-4DD68D04E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511" y="785894"/>
            <a:ext cx="2465197" cy="2465197"/>
          </a:xfrm>
          <a:prstGeom prst="rect">
            <a:avLst/>
          </a:prstGeom>
        </p:spPr>
      </p:pic>
      <p:sp>
        <p:nvSpPr>
          <p:cNvPr id="35" name="Freeform: Shape 26">
            <a:extLst>
              <a:ext uri="{FF2B5EF4-FFF2-40B4-BE49-F238E27FC236}">
                <a16:creationId xmlns:a16="http://schemas.microsoft.com/office/drawing/2014/main" id="{CC7BCC73-A901-44EB-B0E7-879E19267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9827"/>
            <a:ext cx="10680562" cy="1078174"/>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ymbol zastępczy numeru slajdu 4">
            <a:extLst>
              <a:ext uri="{FF2B5EF4-FFF2-40B4-BE49-F238E27FC236}">
                <a16:creationId xmlns:a16="http://schemas.microsoft.com/office/drawing/2014/main" id="{3763756D-9C23-8F47-2EF3-1396E280AD71}"/>
              </a:ext>
            </a:extLst>
          </p:cNvPr>
          <p:cNvSpPr>
            <a:spLocks noGrp="1"/>
          </p:cNvSpPr>
          <p:nvPr>
            <p:ph type="sldNum" sz="quarter" idx="12"/>
          </p:nvPr>
        </p:nvSpPr>
        <p:spPr/>
        <p:txBody>
          <a:bodyPr/>
          <a:lstStyle/>
          <a:p>
            <a:fld id="{3FD8F2C3-8177-45F9-82C3-0474D9F6410C}" type="slidenum">
              <a:rPr lang="pl-PL" smtClean="0"/>
              <a:t>14</a:t>
            </a:fld>
            <a:endParaRPr lang="pl-PL"/>
          </a:p>
        </p:txBody>
      </p:sp>
      <p:pic>
        <p:nvPicPr>
          <p:cNvPr id="4" name="Obraz 3">
            <a:extLst>
              <a:ext uri="{FF2B5EF4-FFF2-40B4-BE49-F238E27FC236}">
                <a16:creationId xmlns:a16="http://schemas.microsoft.com/office/drawing/2014/main" id="{32494BFA-A3E2-539F-4A7C-906500A33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0717" y="0"/>
            <a:ext cx="4431263" cy="561293"/>
          </a:xfrm>
          <a:prstGeom prst="rect">
            <a:avLst/>
          </a:prstGeom>
        </p:spPr>
      </p:pic>
    </p:spTree>
    <p:extLst>
      <p:ext uri="{BB962C8B-B14F-4D97-AF65-F5344CB8AC3E}">
        <p14:creationId xmlns:p14="http://schemas.microsoft.com/office/powerpoint/2010/main" val="805690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50C581DF-7B00-315C-E7F7-7A33238EDC35}"/>
              </a:ext>
            </a:extLst>
          </p:cNvPr>
          <p:cNvSpPr>
            <a:spLocks noGrp="1"/>
          </p:cNvSpPr>
          <p:nvPr>
            <p:ph type="title"/>
          </p:nvPr>
        </p:nvSpPr>
        <p:spPr>
          <a:xfrm>
            <a:off x="1137034" y="609597"/>
            <a:ext cx="9392421" cy="1330841"/>
          </a:xfrm>
        </p:spPr>
        <p:txBody>
          <a:bodyPr>
            <a:normAutofit/>
          </a:bodyPr>
          <a:lstStyle/>
          <a:p>
            <a:r>
              <a:rPr lang="pl-PL" sz="3100" b="1"/>
              <a:t>Przykładowe połączenie wielu włókien światłowodowych na dedykowanej do tego celu płytce</a:t>
            </a:r>
          </a:p>
        </p:txBody>
      </p:sp>
      <p:pic>
        <p:nvPicPr>
          <p:cNvPr id="5" name="Symbol zastępczy zawartości 4">
            <a:extLst>
              <a:ext uri="{FF2B5EF4-FFF2-40B4-BE49-F238E27FC236}">
                <a16:creationId xmlns:a16="http://schemas.microsoft.com/office/drawing/2014/main" id="{8DC9FCB4-1FA8-2F99-600A-639528EB7897}"/>
              </a:ext>
            </a:extLst>
          </p:cNvPr>
          <p:cNvPicPr>
            <a:picLocks noChangeAspect="1"/>
          </p:cNvPicPr>
          <p:nvPr/>
        </p:nvPicPr>
        <p:blipFill>
          <a:blip r:embed="rId2"/>
          <a:stretch>
            <a:fillRect/>
          </a:stretch>
        </p:blipFill>
        <p:spPr>
          <a:xfrm>
            <a:off x="2108945" y="2069226"/>
            <a:ext cx="7439497" cy="4467540"/>
          </a:xfrm>
          <a:prstGeom prst="rect">
            <a:avLst/>
          </a:prstGeom>
        </p:spPr>
      </p:pic>
      <p:sp>
        <p:nvSpPr>
          <p:cNvPr id="16" name="Freeform: Shape 1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ymbol zastępczy numeru slajdu 3">
            <a:extLst>
              <a:ext uri="{FF2B5EF4-FFF2-40B4-BE49-F238E27FC236}">
                <a16:creationId xmlns:a16="http://schemas.microsoft.com/office/drawing/2014/main" id="{F5EC6694-6D3B-AED9-7657-D0BCDBB7DA85}"/>
              </a:ext>
            </a:extLst>
          </p:cNvPr>
          <p:cNvSpPr>
            <a:spLocks noGrp="1"/>
          </p:cNvSpPr>
          <p:nvPr>
            <p:ph type="sldNum" sz="quarter" idx="12"/>
          </p:nvPr>
        </p:nvSpPr>
        <p:spPr>
          <a:xfrm>
            <a:off x="8610600" y="6356350"/>
            <a:ext cx="2743200" cy="365125"/>
          </a:xfrm>
        </p:spPr>
        <p:txBody>
          <a:bodyPr>
            <a:normAutofit/>
          </a:bodyPr>
          <a:lstStyle/>
          <a:p>
            <a:pPr>
              <a:spcAft>
                <a:spcPts val="600"/>
              </a:spcAft>
            </a:pPr>
            <a:fld id="{3FD8F2C3-8177-45F9-82C3-0474D9F6410C}" type="slidenum">
              <a:rPr lang="pl-PL" sz="1000"/>
              <a:pPr>
                <a:spcAft>
                  <a:spcPts val="600"/>
                </a:spcAft>
              </a:pPr>
              <a:t>15</a:t>
            </a:fld>
            <a:endParaRPr lang="pl-PL" sz="1000"/>
          </a:p>
        </p:txBody>
      </p:sp>
    </p:spTree>
    <p:extLst>
      <p:ext uri="{BB962C8B-B14F-4D97-AF65-F5344CB8AC3E}">
        <p14:creationId xmlns:p14="http://schemas.microsoft.com/office/powerpoint/2010/main" val="3876141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B2405644-7D5A-5DEC-8787-A3A3A4C83A0F}"/>
              </a:ext>
            </a:extLst>
          </p:cNvPr>
          <p:cNvSpPr>
            <a:spLocks noGrp="1"/>
          </p:cNvSpPr>
          <p:nvPr>
            <p:ph type="title"/>
          </p:nvPr>
        </p:nvSpPr>
        <p:spPr>
          <a:xfrm>
            <a:off x="1137036" y="548640"/>
            <a:ext cx="9543405" cy="1188720"/>
          </a:xfrm>
        </p:spPr>
        <p:txBody>
          <a:bodyPr>
            <a:normAutofit/>
          </a:bodyPr>
          <a:lstStyle/>
          <a:p>
            <a:r>
              <a:rPr lang="pl-PL">
                <a:solidFill>
                  <a:schemeClr val="tx1">
                    <a:lumMod val="85000"/>
                    <a:lumOff val="15000"/>
                  </a:schemeClr>
                </a:solidFill>
              </a:rPr>
              <a:t>Zastosowania światłowodów</a:t>
            </a:r>
          </a:p>
        </p:txBody>
      </p:sp>
      <p:sp>
        <p:nvSpPr>
          <p:cNvPr id="3" name="Symbol zastępczy zawartości 2">
            <a:extLst>
              <a:ext uri="{FF2B5EF4-FFF2-40B4-BE49-F238E27FC236}">
                <a16:creationId xmlns:a16="http://schemas.microsoft.com/office/drawing/2014/main" id="{444F281C-7A28-D356-052C-23B22A486157}"/>
              </a:ext>
            </a:extLst>
          </p:cNvPr>
          <p:cNvSpPr>
            <a:spLocks noGrp="1"/>
          </p:cNvSpPr>
          <p:nvPr>
            <p:ph idx="1"/>
          </p:nvPr>
        </p:nvSpPr>
        <p:spPr>
          <a:xfrm>
            <a:off x="1957987" y="2431765"/>
            <a:ext cx="8276026" cy="3320031"/>
          </a:xfrm>
        </p:spPr>
        <p:txBody>
          <a:bodyPr vert="horz" lIns="91440" tIns="45720" rIns="91440" bIns="45720" rtlCol="0" anchor="ctr">
            <a:noAutofit/>
          </a:bodyPr>
          <a:lstStyle/>
          <a:p>
            <a:pPr marL="0" indent="0">
              <a:buNone/>
            </a:pPr>
            <a:r>
              <a:rPr lang="pl-PL" sz="1400" b="1" dirty="0">
                <a:solidFill>
                  <a:schemeClr val="tx1">
                    <a:lumMod val="85000"/>
                    <a:lumOff val="15000"/>
                  </a:schemeClr>
                </a:solidFill>
              </a:rPr>
              <a:t>Światłowody znajdują obecnie zastosowanie w wielu dziedzinach życia, na przykład w:</a:t>
            </a:r>
            <a:endParaRPr lang="pl-PL" sz="1400" dirty="0">
              <a:solidFill>
                <a:schemeClr val="tx1">
                  <a:lumMod val="85000"/>
                  <a:lumOff val="15000"/>
                </a:schemeClr>
              </a:solidFill>
              <a:ea typeface="Calibri"/>
              <a:cs typeface="Calibri"/>
            </a:endParaRPr>
          </a:p>
          <a:p>
            <a:r>
              <a:rPr lang="pl-PL" sz="1400" dirty="0">
                <a:solidFill>
                  <a:schemeClr val="tx1">
                    <a:lumMod val="85000"/>
                    <a:lumOff val="15000"/>
                  </a:schemeClr>
                </a:solidFill>
              </a:rPr>
              <a:t>Łączach telefonicznych</a:t>
            </a:r>
            <a:endParaRPr lang="pl-PL" sz="1400" dirty="0">
              <a:solidFill>
                <a:schemeClr val="tx1">
                  <a:lumMod val="85000"/>
                  <a:lumOff val="15000"/>
                </a:schemeClr>
              </a:solidFill>
              <a:ea typeface="Calibri"/>
              <a:cs typeface="Calibri"/>
            </a:endParaRPr>
          </a:p>
          <a:p>
            <a:r>
              <a:rPr lang="pl-PL" sz="1400" dirty="0">
                <a:solidFill>
                  <a:schemeClr val="tx1">
                    <a:lumMod val="85000"/>
                    <a:lumOff val="15000"/>
                  </a:schemeClr>
                </a:solidFill>
              </a:rPr>
              <a:t>Telekomunikacyjnych sieciach kolejowych</a:t>
            </a:r>
            <a:endParaRPr lang="pl-PL" sz="1400" dirty="0">
              <a:solidFill>
                <a:schemeClr val="tx1">
                  <a:lumMod val="85000"/>
                  <a:lumOff val="15000"/>
                </a:schemeClr>
              </a:solidFill>
              <a:ea typeface="Calibri"/>
              <a:cs typeface="Calibri"/>
            </a:endParaRPr>
          </a:p>
          <a:p>
            <a:r>
              <a:rPr lang="pl-PL" sz="1400" dirty="0">
                <a:solidFill>
                  <a:schemeClr val="tx1">
                    <a:lumMod val="85000"/>
                    <a:lumOff val="15000"/>
                  </a:schemeClr>
                </a:solidFill>
              </a:rPr>
              <a:t>Łączności terenowej</a:t>
            </a:r>
            <a:endParaRPr lang="pl-PL" sz="1400" dirty="0">
              <a:solidFill>
                <a:schemeClr val="tx1">
                  <a:lumMod val="85000"/>
                  <a:lumOff val="15000"/>
                </a:schemeClr>
              </a:solidFill>
              <a:ea typeface="Calibri"/>
              <a:cs typeface="Calibri"/>
            </a:endParaRPr>
          </a:p>
          <a:p>
            <a:r>
              <a:rPr lang="pl-PL" sz="1400" dirty="0">
                <a:solidFill>
                  <a:schemeClr val="tx1">
                    <a:lumMod val="85000"/>
                    <a:lumOff val="15000"/>
                  </a:schemeClr>
                </a:solidFill>
              </a:rPr>
              <a:t>Sieciach telekomunikacyjnych w elektrowniach</a:t>
            </a:r>
            <a:endParaRPr lang="pl-PL" sz="1400" dirty="0">
              <a:solidFill>
                <a:schemeClr val="tx1">
                  <a:lumMod val="85000"/>
                  <a:lumOff val="15000"/>
                </a:schemeClr>
              </a:solidFill>
              <a:ea typeface="Calibri"/>
              <a:cs typeface="Calibri"/>
            </a:endParaRPr>
          </a:p>
          <a:p>
            <a:r>
              <a:rPr lang="pl-PL" sz="1400" dirty="0">
                <a:solidFill>
                  <a:schemeClr val="tx1">
                    <a:lumMod val="85000"/>
                    <a:lumOff val="15000"/>
                  </a:schemeClr>
                </a:solidFill>
              </a:rPr>
              <a:t>Usługach abonenckich</a:t>
            </a:r>
            <a:endParaRPr lang="pl-PL" sz="1400" dirty="0">
              <a:solidFill>
                <a:schemeClr val="tx1">
                  <a:lumMod val="85000"/>
                  <a:lumOff val="15000"/>
                </a:schemeClr>
              </a:solidFill>
              <a:ea typeface="Calibri"/>
              <a:cs typeface="Calibri"/>
            </a:endParaRPr>
          </a:p>
          <a:p>
            <a:r>
              <a:rPr lang="pl-PL" sz="1400" dirty="0">
                <a:solidFill>
                  <a:schemeClr val="tx1">
                    <a:lumMod val="85000"/>
                    <a:lumOff val="15000"/>
                  </a:schemeClr>
                </a:solidFill>
              </a:rPr>
              <a:t>Liniach telekomunikacyjnych prowadzonych razem z liniami energetycznymi</a:t>
            </a:r>
            <a:endParaRPr lang="pl-PL" sz="1400" dirty="0">
              <a:solidFill>
                <a:schemeClr val="tx1">
                  <a:lumMod val="85000"/>
                  <a:lumOff val="15000"/>
                </a:schemeClr>
              </a:solidFill>
              <a:ea typeface="Calibri"/>
              <a:cs typeface="Calibri"/>
            </a:endParaRPr>
          </a:p>
          <a:p>
            <a:r>
              <a:rPr lang="pl-PL" sz="1400" dirty="0">
                <a:solidFill>
                  <a:schemeClr val="tx1">
                    <a:lumMod val="85000"/>
                    <a:lumOff val="15000"/>
                  </a:schemeClr>
                </a:solidFill>
              </a:rPr>
              <a:t>Telewizji, głównie przy transmisji obrazu z wielu kamer</a:t>
            </a:r>
            <a:endParaRPr lang="pl-PL" sz="1400" dirty="0">
              <a:solidFill>
                <a:schemeClr val="tx1">
                  <a:lumMod val="85000"/>
                  <a:lumOff val="15000"/>
                </a:schemeClr>
              </a:solidFill>
              <a:ea typeface="Calibri"/>
              <a:cs typeface="Calibri"/>
            </a:endParaRPr>
          </a:p>
          <a:p>
            <a:r>
              <a:rPr lang="pl-PL" sz="1400" dirty="0">
                <a:solidFill>
                  <a:schemeClr val="tx1">
                    <a:lumMod val="85000"/>
                    <a:lumOff val="15000"/>
                  </a:schemeClr>
                </a:solidFill>
              </a:rPr>
              <a:t>Telewizji kablowej</a:t>
            </a:r>
            <a:endParaRPr lang="pl-PL" sz="1400" dirty="0">
              <a:solidFill>
                <a:schemeClr val="tx1">
                  <a:lumMod val="85000"/>
                  <a:lumOff val="15000"/>
                </a:schemeClr>
              </a:solidFill>
              <a:ea typeface="Calibri"/>
              <a:cs typeface="Calibri"/>
            </a:endParaRPr>
          </a:p>
          <a:p>
            <a:r>
              <a:rPr lang="pl-PL" sz="1400" dirty="0">
                <a:solidFill>
                  <a:schemeClr val="tx1">
                    <a:lumMod val="85000"/>
                    <a:lumOff val="15000"/>
                  </a:schemeClr>
                </a:solidFill>
              </a:rPr>
              <a:t>Systemach zdalnej kontroli i ostrzegania</a:t>
            </a:r>
            <a:endParaRPr lang="pl-PL" sz="1400" dirty="0">
              <a:solidFill>
                <a:schemeClr val="tx1">
                  <a:lumMod val="85000"/>
                  <a:lumOff val="15000"/>
                </a:schemeClr>
              </a:solidFill>
              <a:ea typeface="Calibri"/>
              <a:cs typeface="Calibri"/>
            </a:endParaRPr>
          </a:p>
          <a:p>
            <a:r>
              <a:rPr lang="pl-PL" sz="1400" dirty="0">
                <a:solidFill>
                  <a:schemeClr val="tx1">
                    <a:lumMod val="85000"/>
                    <a:lumOff val="15000"/>
                  </a:schemeClr>
                </a:solidFill>
              </a:rPr>
              <a:t>Komputerach</a:t>
            </a:r>
            <a:endParaRPr lang="pl-PL" sz="1400" dirty="0">
              <a:solidFill>
                <a:schemeClr val="tx1">
                  <a:lumMod val="85000"/>
                  <a:lumOff val="15000"/>
                </a:schemeClr>
              </a:solidFill>
              <a:ea typeface="Calibri"/>
              <a:cs typeface="Calibri"/>
            </a:endParaRPr>
          </a:p>
          <a:p>
            <a:r>
              <a:rPr lang="pl-PL" sz="1400" dirty="0">
                <a:solidFill>
                  <a:schemeClr val="tx1">
                    <a:lumMod val="85000"/>
                    <a:lumOff val="15000"/>
                  </a:schemeClr>
                </a:solidFill>
              </a:rPr>
              <a:t>Lokalnych sieciach komputerowych</a:t>
            </a:r>
            <a:endParaRPr lang="pl-PL" sz="1400" dirty="0">
              <a:solidFill>
                <a:schemeClr val="tx1">
                  <a:lumMod val="85000"/>
                  <a:lumOff val="15000"/>
                </a:schemeClr>
              </a:solidFill>
              <a:ea typeface="Calibri"/>
              <a:cs typeface="Calibri"/>
            </a:endParaRPr>
          </a:p>
          <a:p>
            <a:r>
              <a:rPr lang="pl-PL" sz="1400" dirty="0">
                <a:solidFill>
                  <a:schemeClr val="tx1">
                    <a:lumMod val="85000"/>
                    <a:lumOff val="15000"/>
                  </a:schemeClr>
                </a:solidFill>
              </a:rPr>
              <a:t>Okablowaniach samolotów i statków (małe ryzyko pożaru)</a:t>
            </a:r>
            <a:endParaRPr lang="pl-PL" sz="1400" dirty="0">
              <a:solidFill>
                <a:schemeClr val="tx1">
                  <a:lumMod val="85000"/>
                  <a:lumOff val="15000"/>
                </a:schemeClr>
              </a:solidFill>
              <a:ea typeface="Calibri"/>
              <a:cs typeface="Calibri"/>
            </a:endParaRPr>
          </a:p>
          <a:p>
            <a:r>
              <a:rPr lang="pl-PL" sz="1400" dirty="0">
                <a:solidFill>
                  <a:schemeClr val="tx1">
                    <a:lumMod val="85000"/>
                    <a:lumOff val="15000"/>
                  </a:schemeClr>
                </a:solidFill>
              </a:rPr>
              <a:t>Motoryzacji</a:t>
            </a:r>
            <a:endParaRPr lang="pl-PL" sz="1400" dirty="0">
              <a:solidFill>
                <a:schemeClr val="tx1">
                  <a:lumMod val="85000"/>
                  <a:lumOff val="15000"/>
                </a:schemeClr>
              </a:solidFill>
              <a:ea typeface="Calibri"/>
              <a:cs typeface="Calibri"/>
            </a:endParaRPr>
          </a:p>
        </p:txBody>
      </p:sp>
      <p:sp>
        <p:nvSpPr>
          <p:cNvPr id="19" name="Freeform: Shape 18">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ymbol zastępczy numeru slajdu 4">
            <a:extLst>
              <a:ext uri="{FF2B5EF4-FFF2-40B4-BE49-F238E27FC236}">
                <a16:creationId xmlns:a16="http://schemas.microsoft.com/office/drawing/2014/main" id="{A108DE4B-D065-2639-12DD-C1C13B60156A}"/>
              </a:ext>
            </a:extLst>
          </p:cNvPr>
          <p:cNvSpPr>
            <a:spLocks noGrp="1"/>
          </p:cNvSpPr>
          <p:nvPr>
            <p:ph type="sldNum" sz="quarter" idx="12"/>
          </p:nvPr>
        </p:nvSpPr>
        <p:spPr/>
        <p:txBody>
          <a:bodyPr/>
          <a:lstStyle/>
          <a:p>
            <a:fld id="{3FD8F2C3-8177-45F9-82C3-0474D9F6410C}" type="slidenum">
              <a:rPr lang="pl-PL" smtClean="0"/>
              <a:t>16</a:t>
            </a:fld>
            <a:endParaRPr lang="pl-PL"/>
          </a:p>
        </p:txBody>
      </p:sp>
      <p:pic>
        <p:nvPicPr>
          <p:cNvPr id="4" name="Obraz 3">
            <a:extLst>
              <a:ext uri="{FF2B5EF4-FFF2-40B4-BE49-F238E27FC236}">
                <a16:creationId xmlns:a16="http://schemas.microsoft.com/office/drawing/2014/main" id="{848F450D-5931-24B0-0C06-0893E1160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0717" y="0"/>
            <a:ext cx="4431263" cy="561293"/>
          </a:xfrm>
          <a:prstGeom prst="rect">
            <a:avLst/>
          </a:prstGeom>
        </p:spPr>
      </p:pic>
    </p:spTree>
    <p:extLst>
      <p:ext uri="{BB962C8B-B14F-4D97-AF65-F5344CB8AC3E}">
        <p14:creationId xmlns:p14="http://schemas.microsoft.com/office/powerpoint/2010/main" val="3983684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0">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2">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3AA8820B-C182-D2E3-DDB0-EEFBD4FBC1BE}"/>
              </a:ext>
            </a:extLst>
          </p:cNvPr>
          <p:cNvSpPr>
            <a:spLocks noGrp="1"/>
          </p:cNvSpPr>
          <p:nvPr>
            <p:ph type="title"/>
          </p:nvPr>
        </p:nvSpPr>
        <p:spPr>
          <a:xfrm>
            <a:off x="1524000" y="1892556"/>
            <a:ext cx="9144000" cy="1152663"/>
          </a:xfrm>
        </p:spPr>
        <p:txBody>
          <a:bodyPr vert="horz" lIns="91440" tIns="45720" rIns="91440" bIns="45720" rtlCol="0" anchor="ctr">
            <a:normAutofit/>
          </a:bodyPr>
          <a:lstStyle/>
          <a:p>
            <a:pPr algn="ctr"/>
            <a:r>
              <a:rPr lang="en-US" kern="1200">
                <a:solidFill>
                  <a:schemeClr val="tx1"/>
                </a:solidFill>
                <a:latin typeface="+mj-lt"/>
                <a:ea typeface="+mj-ea"/>
                <a:cs typeface="+mj-cs"/>
              </a:rPr>
              <a:t>Dziękuje za uwagę</a:t>
            </a:r>
          </a:p>
        </p:txBody>
      </p:sp>
      <p:pic>
        <p:nvPicPr>
          <p:cNvPr id="3" name="Obraz 2">
            <a:extLst>
              <a:ext uri="{FF2B5EF4-FFF2-40B4-BE49-F238E27FC236}">
                <a16:creationId xmlns:a16="http://schemas.microsoft.com/office/drawing/2014/main" id="{AE03F072-0C54-6658-DDB1-62FFCEB75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8849" y="982"/>
            <a:ext cx="3550307" cy="452351"/>
          </a:xfrm>
          <a:prstGeom prst="rect">
            <a:avLst/>
          </a:prstGeom>
        </p:spPr>
      </p:pic>
      <p:sp>
        <p:nvSpPr>
          <p:cNvPr id="4" name="Symbol zastępczy numeru slajdu 3">
            <a:extLst>
              <a:ext uri="{FF2B5EF4-FFF2-40B4-BE49-F238E27FC236}">
                <a16:creationId xmlns:a16="http://schemas.microsoft.com/office/drawing/2014/main" id="{44974A15-0606-283B-68A5-79B624F337E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FD8F2C3-8177-45F9-82C3-0474D9F6410C}" type="slidenum">
              <a:rPr lang="en-US" smtClean="0"/>
              <a:pPr>
                <a:spcAft>
                  <a:spcPts val="600"/>
                </a:spcAft>
              </a:pPr>
              <a:t>17</a:t>
            </a:fld>
            <a:endParaRPr lang="en-US"/>
          </a:p>
        </p:txBody>
      </p:sp>
    </p:spTree>
    <p:extLst>
      <p:ext uri="{BB962C8B-B14F-4D97-AF65-F5344CB8AC3E}">
        <p14:creationId xmlns:p14="http://schemas.microsoft.com/office/powerpoint/2010/main" val="1855665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D70D4DA5-D14A-501F-C6D8-6FAEAC4D1AA9}"/>
              </a:ext>
            </a:extLst>
          </p:cNvPr>
          <p:cNvSpPr>
            <a:spLocks noGrp="1"/>
          </p:cNvSpPr>
          <p:nvPr>
            <p:ph type="title"/>
          </p:nvPr>
        </p:nvSpPr>
        <p:spPr>
          <a:xfrm>
            <a:off x="1137036" y="548640"/>
            <a:ext cx="9543405" cy="1188720"/>
          </a:xfrm>
        </p:spPr>
        <p:txBody>
          <a:bodyPr>
            <a:normAutofit/>
          </a:bodyPr>
          <a:lstStyle/>
          <a:p>
            <a:r>
              <a:rPr lang="pl-PL">
                <a:solidFill>
                  <a:schemeClr val="tx1">
                    <a:lumMod val="85000"/>
                    <a:lumOff val="15000"/>
                  </a:schemeClr>
                </a:solidFill>
              </a:rPr>
              <a:t>Historia światłowodów</a:t>
            </a:r>
          </a:p>
        </p:txBody>
      </p:sp>
      <p:sp>
        <p:nvSpPr>
          <p:cNvPr id="3" name="Symbol zastępczy zawartości 2">
            <a:extLst>
              <a:ext uri="{FF2B5EF4-FFF2-40B4-BE49-F238E27FC236}">
                <a16:creationId xmlns:a16="http://schemas.microsoft.com/office/drawing/2014/main" id="{FB1D78A3-302A-7CF6-E349-D56D8C4808C2}"/>
              </a:ext>
            </a:extLst>
          </p:cNvPr>
          <p:cNvSpPr>
            <a:spLocks noGrp="1"/>
          </p:cNvSpPr>
          <p:nvPr>
            <p:ph idx="1"/>
          </p:nvPr>
        </p:nvSpPr>
        <p:spPr>
          <a:xfrm>
            <a:off x="1957987" y="2431765"/>
            <a:ext cx="8276026" cy="3320031"/>
          </a:xfrm>
        </p:spPr>
        <p:txBody>
          <a:bodyPr anchor="ctr">
            <a:normAutofit/>
          </a:bodyPr>
          <a:lstStyle/>
          <a:p>
            <a:r>
              <a:rPr lang="pl-PL" sz="2000" dirty="0">
                <a:solidFill>
                  <a:schemeClr val="tx1">
                    <a:lumMod val="85000"/>
                    <a:lumOff val="15000"/>
                  </a:schemeClr>
                </a:solidFill>
              </a:rPr>
              <a:t>1840 – pierwsze badania nad kierowaniem światła</a:t>
            </a:r>
          </a:p>
          <a:p>
            <a:r>
              <a:rPr lang="pl-PL" sz="2000" dirty="0">
                <a:solidFill>
                  <a:schemeClr val="tx1">
                    <a:lumMod val="85000"/>
                    <a:lumOff val="15000"/>
                  </a:schemeClr>
                </a:solidFill>
              </a:rPr>
              <a:t>1950 – zastosowanie światła do transmisji sygnałów</a:t>
            </a:r>
          </a:p>
          <a:p>
            <a:r>
              <a:rPr lang="pl-PL" sz="2000" dirty="0">
                <a:solidFill>
                  <a:schemeClr val="tx1">
                    <a:lumMod val="85000"/>
                    <a:lumOff val="15000"/>
                  </a:schemeClr>
                </a:solidFill>
              </a:rPr>
              <a:t>1966 – Charles </a:t>
            </a:r>
            <a:r>
              <a:rPr lang="pl-PL" sz="2000" dirty="0" err="1">
                <a:solidFill>
                  <a:schemeClr val="tx1">
                    <a:lumMod val="85000"/>
                    <a:lumOff val="15000"/>
                  </a:schemeClr>
                </a:solidFill>
              </a:rPr>
              <a:t>Kao</a:t>
            </a:r>
            <a:r>
              <a:rPr lang="pl-PL" sz="2000" dirty="0">
                <a:solidFill>
                  <a:schemeClr val="tx1">
                    <a:lumMod val="85000"/>
                    <a:lumOff val="15000"/>
                  </a:schemeClr>
                </a:solidFill>
              </a:rPr>
              <a:t> i George </a:t>
            </a:r>
            <a:r>
              <a:rPr lang="pl-PL" sz="2000" dirty="0" err="1">
                <a:solidFill>
                  <a:schemeClr val="tx1">
                    <a:lumMod val="85000"/>
                    <a:lumOff val="15000"/>
                  </a:schemeClr>
                </a:solidFill>
              </a:rPr>
              <a:t>Hockham</a:t>
            </a:r>
            <a:r>
              <a:rPr lang="pl-PL" sz="2000" dirty="0">
                <a:solidFill>
                  <a:schemeClr val="tx1">
                    <a:lumMod val="85000"/>
                    <a:lumOff val="15000"/>
                  </a:schemeClr>
                </a:solidFill>
              </a:rPr>
              <a:t> opisują zasadę działania światłowodu</a:t>
            </a:r>
          </a:p>
          <a:p>
            <a:r>
              <a:rPr lang="pl-PL" sz="2000" dirty="0">
                <a:solidFill>
                  <a:schemeClr val="tx1">
                    <a:lumMod val="85000"/>
                    <a:lumOff val="15000"/>
                  </a:schemeClr>
                </a:solidFill>
              </a:rPr>
              <a:t>1970 – pierwszy światłowód o tłumieniu &lt; 20 </a:t>
            </a:r>
            <a:r>
              <a:rPr lang="pl-PL" sz="2000" dirty="0" err="1">
                <a:solidFill>
                  <a:schemeClr val="tx1">
                    <a:lumMod val="85000"/>
                    <a:lumOff val="15000"/>
                  </a:schemeClr>
                </a:solidFill>
              </a:rPr>
              <a:t>dB</a:t>
            </a:r>
            <a:r>
              <a:rPr lang="pl-PL" sz="2000" dirty="0">
                <a:solidFill>
                  <a:schemeClr val="tx1">
                    <a:lumMod val="85000"/>
                    <a:lumOff val="15000"/>
                  </a:schemeClr>
                </a:solidFill>
              </a:rPr>
              <a:t>/km</a:t>
            </a:r>
          </a:p>
          <a:p>
            <a:r>
              <a:rPr lang="pl-PL" sz="2000" dirty="0">
                <a:solidFill>
                  <a:schemeClr val="tx1">
                    <a:lumMod val="85000"/>
                    <a:lumOff val="15000"/>
                  </a:schemeClr>
                </a:solidFill>
              </a:rPr>
              <a:t>1977 – pierwszy na świecie światłowód o długości 9km we Włoszech</a:t>
            </a:r>
          </a:p>
          <a:p>
            <a:r>
              <a:rPr lang="pl-PL" sz="2000" dirty="0">
                <a:solidFill>
                  <a:schemeClr val="tx1">
                    <a:lumMod val="85000"/>
                    <a:lumOff val="15000"/>
                  </a:schemeClr>
                </a:solidFill>
              </a:rPr>
              <a:t>Od lat 80. – szybki rozwój światłowodowej telekomunikacji</a:t>
            </a:r>
          </a:p>
          <a:p>
            <a:r>
              <a:rPr lang="pl-PL" sz="2000" dirty="0">
                <a:solidFill>
                  <a:schemeClr val="tx1">
                    <a:lumMod val="85000"/>
                    <a:lumOff val="15000"/>
                  </a:schemeClr>
                </a:solidFill>
              </a:rPr>
              <a:t>Najdłuższy kabel światłowodowy ma długość wynoszącą 39000km </a:t>
            </a:r>
          </a:p>
          <a:p>
            <a:endParaRPr lang="pl-PL" sz="2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ymbol zastępczy numeru slajdu 4">
            <a:extLst>
              <a:ext uri="{FF2B5EF4-FFF2-40B4-BE49-F238E27FC236}">
                <a16:creationId xmlns:a16="http://schemas.microsoft.com/office/drawing/2014/main" id="{FD86CFCC-2606-E6B0-E032-D28E7C726B01}"/>
              </a:ext>
            </a:extLst>
          </p:cNvPr>
          <p:cNvSpPr>
            <a:spLocks noGrp="1"/>
          </p:cNvSpPr>
          <p:nvPr>
            <p:ph type="sldNum" sz="quarter" idx="12"/>
          </p:nvPr>
        </p:nvSpPr>
        <p:spPr/>
        <p:txBody>
          <a:bodyPr/>
          <a:lstStyle/>
          <a:p>
            <a:fld id="{3FD8F2C3-8177-45F9-82C3-0474D9F6410C}" type="slidenum">
              <a:rPr lang="pl-PL" smtClean="0"/>
              <a:t>2</a:t>
            </a:fld>
            <a:endParaRPr lang="pl-PL"/>
          </a:p>
        </p:txBody>
      </p:sp>
      <p:pic>
        <p:nvPicPr>
          <p:cNvPr id="4" name="Obraz 3">
            <a:extLst>
              <a:ext uri="{FF2B5EF4-FFF2-40B4-BE49-F238E27FC236}">
                <a16:creationId xmlns:a16="http://schemas.microsoft.com/office/drawing/2014/main" id="{9B146871-0803-8923-9FDE-294C600D2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0717" y="0"/>
            <a:ext cx="4431263" cy="561293"/>
          </a:xfrm>
          <a:prstGeom prst="rect">
            <a:avLst/>
          </a:prstGeom>
          <a:effectLst>
            <a:glow rad="127000">
              <a:schemeClr val="accent1">
                <a:alpha val="0"/>
              </a:schemeClr>
            </a:glow>
          </a:effectLst>
        </p:spPr>
      </p:pic>
    </p:spTree>
    <p:extLst>
      <p:ext uri="{BB962C8B-B14F-4D97-AF65-F5344CB8AC3E}">
        <p14:creationId xmlns:p14="http://schemas.microsoft.com/office/powerpoint/2010/main" val="117467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BEA6B060-0D29-F024-8210-6DEA01381BAC}"/>
              </a:ext>
            </a:extLst>
          </p:cNvPr>
          <p:cNvSpPr>
            <a:spLocks noGrp="1"/>
          </p:cNvSpPr>
          <p:nvPr>
            <p:ph type="title"/>
          </p:nvPr>
        </p:nvSpPr>
        <p:spPr>
          <a:xfrm>
            <a:off x="1137034" y="609597"/>
            <a:ext cx="9392421" cy="1330841"/>
          </a:xfrm>
        </p:spPr>
        <p:txBody>
          <a:bodyPr>
            <a:normAutofit/>
          </a:bodyPr>
          <a:lstStyle/>
          <a:p>
            <a:r>
              <a:rPr lang="pl-PL"/>
              <a:t>Czym właściwie jest światłowód?</a:t>
            </a:r>
          </a:p>
        </p:txBody>
      </p:sp>
      <p:sp>
        <p:nvSpPr>
          <p:cNvPr id="3" name="Symbol zastępczy zawartości 2">
            <a:extLst>
              <a:ext uri="{FF2B5EF4-FFF2-40B4-BE49-F238E27FC236}">
                <a16:creationId xmlns:a16="http://schemas.microsoft.com/office/drawing/2014/main" id="{B15D9C2C-0B6D-B14F-2AAA-1112F6A0EE20}"/>
              </a:ext>
            </a:extLst>
          </p:cNvPr>
          <p:cNvSpPr>
            <a:spLocks noGrp="1"/>
          </p:cNvSpPr>
          <p:nvPr>
            <p:ph idx="1"/>
          </p:nvPr>
        </p:nvSpPr>
        <p:spPr>
          <a:xfrm>
            <a:off x="1137034" y="2198362"/>
            <a:ext cx="4958966" cy="3917773"/>
          </a:xfrm>
        </p:spPr>
        <p:txBody>
          <a:bodyPr>
            <a:normAutofit/>
          </a:bodyPr>
          <a:lstStyle/>
          <a:p>
            <a:pPr marL="0" indent="0">
              <a:buNone/>
              <a:defRPr sz="1800"/>
            </a:pPr>
            <a:r>
              <a:rPr lang="pl-PL" sz="2000" dirty="0"/>
              <a:t>To przezroczyste włókno (zwykle ze szkła lub tworzywa sztucznego), które przewodzi światło. Działa na zasadzie całkowitego wewnętrznego odbicia oraz umożliwia przesyłanie danych na duże odległości, dzięki bardzo małemu tłumieniu i ogromnej przepustowości jest podstawą nowoczesnych sieci telekomunikacyjnych.</a:t>
            </a:r>
          </a:p>
          <a:p>
            <a:pPr marL="0" indent="0">
              <a:buNone/>
              <a:defRPr sz="1800"/>
            </a:pPr>
            <a:r>
              <a:rPr lang="pl-PL" sz="2000" dirty="0"/>
              <a:t>Grubość włókna światłowodu jest porównywalna do grubości ludzkiego włosa!</a:t>
            </a:r>
          </a:p>
          <a:p>
            <a:pPr marL="0" indent="0">
              <a:buNone/>
            </a:pPr>
            <a:endParaRPr lang="pl-PL" sz="2000" dirty="0"/>
          </a:p>
        </p:txBody>
      </p:sp>
      <p:pic>
        <p:nvPicPr>
          <p:cNvPr id="7" name="Obraz 6">
            <a:extLst>
              <a:ext uri="{FF2B5EF4-FFF2-40B4-BE49-F238E27FC236}">
                <a16:creationId xmlns:a16="http://schemas.microsoft.com/office/drawing/2014/main" id="{2816361C-0CB2-9CEA-FCF0-D42F43C1A165}"/>
              </a:ext>
            </a:extLst>
          </p:cNvPr>
          <p:cNvPicPr>
            <a:picLocks noChangeAspect="1"/>
          </p:cNvPicPr>
          <p:nvPr/>
        </p:nvPicPr>
        <p:blipFill>
          <a:blip r:embed="rId2">
            <a:extLst>
              <a:ext uri="{28A0092B-C50C-407E-A947-70E740481C1C}">
                <a14:useLocalDpi xmlns:a14="http://schemas.microsoft.com/office/drawing/2010/main" val="0"/>
              </a:ext>
            </a:extLst>
          </a:blip>
          <a:srcRect l="6412" r="28378"/>
          <a:stretch>
            <a:fillRect/>
          </a:stretch>
        </p:blipFill>
        <p:spPr>
          <a:xfrm>
            <a:off x="6507133" y="1712192"/>
            <a:ext cx="4789640" cy="4228637"/>
          </a:xfrm>
          <a:prstGeom prst="rect">
            <a:avLst/>
          </a:prstGeom>
        </p:spPr>
      </p:pic>
      <p:sp>
        <p:nvSpPr>
          <p:cNvPr id="32" name="Freeform: Shape 31">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ymbol zastępczy numeru slajdu 4">
            <a:extLst>
              <a:ext uri="{FF2B5EF4-FFF2-40B4-BE49-F238E27FC236}">
                <a16:creationId xmlns:a16="http://schemas.microsoft.com/office/drawing/2014/main" id="{A384B100-D2F6-BEB4-3918-3C66DD00388B}"/>
              </a:ext>
            </a:extLst>
          </p:cNvPr>
          <p:cNvSpPr>
            <a:spLocks noGrp="1"/>
          </p:cNvSpPr>
          <p:nvPr>
            <p:ph type="sldNum" sz="quarter" idx="12"/>
          </p:nvPr>
        </p:nvSpPr>
        <p:spPr/>
        <p:txBody>
          <a:bodyPr/>
          <a:lstStyle/>
          <a:p>
            <a:fld id="{3FD8F2C3-8177-45F9-82C3-0474D9F6410C}" type="slidenum">
              <a:rPr lang="pl-PL" smtClean="0"/>
              <a:t>3</a:t>
            </a:fld>
            <a:endParaRPr lang="pl-PL"/>
          </a:p>
        </p:txBody>
      </p:sp>
      <p:pic>
        <p:nvPicPr>
          <p:cNvPr id="4" name="Obraz 3">
            <a:extLst>
              <a:ext uri="{FF2B5EF4-FFF2-40B4-BE49-F238E27FC236}">
                <a16:creationId xmlns:a16="http://schemas.microsoft.com/office/drawing/2014/main" id="{6977AA87-C0F2-30A1-DA56-27E207F04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717" y="0"/>
            <a:ext cx="4431263" cy="561293"/>
          </a:xfrm>
          <a:prstGeom prst="rect">
            <a:avLst/>
          </a:prstGeom>
        </p:spPr>
      </p:pic>
    </p:spTree>
    <p:extLst>
      <p:ext uri="{BB962C8B-B14F-4D97-AF65-F5344CB8AC3E}">
        <p14:creationId xmlns:p14="http://schemas.microsoft.com/office/powerpoint/2010/main" val="201481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DA765727-D780-B217-DC13-F2FC64CC45DE}"/>
              </a:ext>
            </a:extLst>
          </p:cNvPr>
          <p:cNvSpPr>
            <a:spLocks noGrp="1"/>
          </p:cNvSpPr>
          <p:nvPr>
            <p:ph type="title"/>
          </p:nvPr>
        </p:nvSpPr>
        <p:spPr>
          <a:xfrm>
            <a:off x="838200" y="3905833"/>
            <a:ext cx="4215063" cy="2398713"/>
          </a:xfrm>
        </p:spPr>
        <p:txBody>
          <a:bodyPr>
            <a:normAutofit/>
          </a:bodyPr>
          <a:lstStyle/>
          <a:p>
            <a:r>
              <a:rPr lang="pl-PL" dirty="0"/>
              <a:t>Budowa światłowodu</a:t>
            </a:r>
            <a:endParaRPr lang="pl-PL"/>
          </a:p>
        </p:txBody>
      </p:sp>
      <p:pic>
        <p:nvPicPr>
          <p:cNvPr id="5" name="Obraz 4">
            <a:extLst>
              <a:ext uri="{FF2B5EF4-FFF2-40B4-BE49-F238E27FC236}">
                <a16:creationId xmlns:a16="http://schemas.microsoft.com/office/drawing/2014/main" id="{94EE27F3-9C64-596F-2282-846BA54C8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797" y="553454"/>
            <a:ext cx="9061574" cy="2469279"/>
          </a:xfrm>
          <a:prstGeom prst="rect">
            <a:avLst/>
          </a:prstGeom>
        </p:spPr>
      </p:pic>
      <p:sp>
        <p:nvSpPr>
          <p:cNvPr id="3" name="Symbol zastępczy zawartości 2">
            <a:extLst>
              <a:ext uri="{FF2B5EF4-FFF2-40B4-BE49-F238E27FC236}">
                <a16:creationId xmlns:a16="http://schemas.microsoft.com/office/drawing/2014/main" id="{2B679397-DD67-B26A-815C-64A562CECE90}"/>
              </a:ext>
            </a:extLst>
          </p:cNvPr>
          <p:cNvSpPr>
            <a:spLocks noGrp="1"/>
          </p:cNvSpPr>
          <p:nvPr>
            <p:ph idx="1"/>
          </p:nvPr>
        </p:nvSpPr>
        <p:spPr>
          <a:xfrm>
            <a:off x="3814917" y="2721818"/>
            <a:ext cx="7538884" cy="3999657"/>
          </a:xfrm>
        </p:spPr>
        <p:txBody>
          <a:bodyPr anchor="ctr">
            <a:normAutofit fontScale="92500" lnSpcReduction="10000"/>
          </a:bodyPr>
          <a:lstStyle/>
          <a:p>
            <a:r>
              <a:rPr lang="pl-PL" sz="2000" b="1" dirty="0"/>
              <a:t>Rdzeń (czasami składający się z kilku włókien)</a:t>
            </a:r>
            <a:endParaRPr lang="pl-PL" sz="2000" dirty="0"/>
          </a:p>
          <a:p>
            <a:r>
              <a:rPr lang="pl-PL" sz="2000" b="1" dirty="0"/>
              <a:t>Płaszcz</a:t>
            </a:r>
            <a:endParaRPr lang="pl-PL" sz="2000" dirty="0"/>
          </a:p>
          <a:p>
            <a:r>
              <a:rPr lang="pl-PL" sz="2000" b="1" dirty="0"/>
              <a:t>Warstwa ochronna</a:t>
            </a:r>
            <a:endParaRPr lang="pl-PL" sz="2000" dirty="0"/>
          </a:p>
          <a:p>
            <a:pPr marL="0" indent="0">
              <a:buNone/>
            </a:pPr>
            <a:r>
              <a:rPr lang="pl-PL" sz="2000" dirty="0"/>
              <a:t>Podstawowy budulec światłowodu stanowi szkło kwarcowe, które oznacza się odpowiednim współczynnikiem załamania światła. Istotę działania światłowodu stanowi użycie pary substancji o różnych współczynnikach załamania światła. Płaszcz posiada niższy współczynnik załamania niż rdzeń, dzięki czemu światło porusza się w rdzeniu. Dzieje się tak za sprawą całkowitego odbicia promienia świetlnego od płaszczyzny płaszcza. Dodatkowo stosowana izolacja ochronna oplata płaszcz.</a:t>
            </a:r>
          </a:p>
          <a:p>
            <a:pPr marL="0" indent="0">
              <a:buNone/>
            </a:pPr>
            <a:r>
              <a:rPr lang="pl-PL" sz="2000" dirty="0"/>
              <a:t>Najczęściej źródłem wiązki światła jest dioda LED lub laser. Wiązka światła jest transmitowana po światłowodzie aż padnie na fotodiodę, fototranzystor lub inny światłoczuły element. W celu zapobiegania przekłamaniom w transmisji, odpowiednio moduluje się wiązkę światła.</a:t>
            </a:r>
          </a:p>
          <a:p>
            <a:pPr marL="0" indent="0">
              <a:buNone/>
            </a:pPr>
            <a:endParaRPr lang="pl-PL" sz="1000" dirty="0"/>
          </a:p>
        </p:txBody>
      </p:sp>
      <p:sp>
        <p:nvSpPr>
          <p:cNvPr id="6" name="Symbol zastępczy numeru slajdu 5">
            <a:extLst>
              <a:ext uri="{FF2B5EF4-FFF2-40B4-BE49-F238E27FC236}">
                <a16:creationId xmlns:a16="http://schemas.microsoft.com/office/drawing/2014/main" id="{ACD56589-A2D6-CB82-FBA8-EFCAF90E7229}"/>
              </a:ext>
            </a:extLst>
          </p:cNvPr>
          <p:cNvSpPr>
            <a:spLocks noGrp="1"/>
          </p:cNvSpPr>
          <p:nvPr>
            <p:ph type="sldNum" sz="quarter" idx="12"/>
          </p:nvPr>
        </p:nvSpPr>
        <p:spPr/>
        <p:txBody>
          <a:bodyPr/>
          <a:lstStyle/>
          <a:p>
            <a:fld id="{3FD8F2C3-8177-45F9-82C3-0474D9F6410C}" type="slidenum">
              <a:rPr lang="pl-PL" smtClean="0"/>
              <a:t>4</a:t>
            </a:fld>
            <a:endParaRPr lang="pl-PL"/>
          </a:p>
        </p:txBody>
      </p:sp>
      <p:pic>
        <p:nvPicPr>
          <p:cNvPr id="4" name="Obraz 3">
            <a:extLst>
              <a:ext uri="{FF2B5EF4-FFF2-40B4-BE49-F238E27FC236}">
                <a16:creationId xmlns:a16="http://schemas.microsoft.com/office/drawing/2014/main" id="{B4BA9EFB-4251-040A-C193-F13C58C97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717" y="0"/>
            <a:ext cx="4431263" cy="561293"/>
          </a:xfrm>
          <a:prstGeom prst="rect">
            <a:avLst/>
          </a:prstGeom>
        </p:spPr>
      </p:pic>
    </p:spTree>
    <p:extLst>
      <p:ext uri="{BB962C8B-B14F-4D97-AF65-F5344CB8AC3E}">
        <p14:creationId xmlns:p14="http://schemas.microsoft.com/office/powerpoint/2010/main" val="101372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F7CA072D-53FD-8DCD-9B1A-1D6BA793C237}"/>
              </a:ext>
            </a:extLst>
          </p:cNvPr>
          <p:cNvSpPr>
            <a:spLocks noGrp="1"/>
          </p:cNvSpPr>
          <p:nvPr>
            <p:ph type="title"/>
          </p:nvPr>
        </p:nvSpPr>
        <p:spPr>
          <a:xfrm>
            <a:off x="1137034" y="609597"/>
            <a:ext cx="9392421" cy="1330841"/>
          </a:xfrm>
        </p:spPr>
        <p:txBody>
          <a:bodyPr>
            <a:normAutofit/>
          </a:bodyPr>
          <a:lstStyle/>
          <a:p>
            <a:r>
              <a:rPr lang="pl-PL"/>
              <a:t>Rodzaje Światłowodów </a:t>
            </a:r>
          </a:p>
        </p:txBody>
      </p:sp>
      <p:sp>
        <p:nvSpPr>
          <p:cNvPr id="3" name="Symbol zastępczy zawartości 2">
            <a:extLst>
              <a:ext uri="{FF2B5EF4-FFF2-40B4-BE49-F238E27FC236}">
                <a16:creationId xmlns:a16="http://schemas.microsoft.com/office/drawing/2014/main" id="{79ABFDF0-FB4E-4370-81C7-B39B748A1706}"/>
              </a:ext>
            </a:extLst>
          </p:cNvPr>
          <p:cNvSpPr>
            <a:spLocks noGrp="1"/>
          </p:cNvSpPr>
          <p:nvPr>
            <p:ph idx="1"/>
          </p:nvPr>
        </p:nvSpPr>
        <p:spPr>
          <a:xfrm>
            <a:off x="550607" y="1613421"/>
            <a:ext cx="6056670" cy="5108054"/>
          </a:xfrm>
        </p:spPr>
        <p:txBody>
          <a:bodyPr>
            <a:normAutofit fontScale="92500" lnSpcReduction="10000"/>
          </a:bodyPr>
          <a:lstStyle/>
          <a:p>
            <a:r>
              <a:rPr lang="pl-PL" sz="2000" b="1" dirty="0"/>
              <a:t>Światłowód </a:t>
            </a:r>
            <a:r>
              <a:rPr lang="pl-PL" sz="2000" b="1" dirty="0" err="1"/>
              <a:t>jednomodowy</a:t>
            </a:r>
            <a:r>
              <a:rPr lang="pl-PL" sz="2000" b="1" dirty="0"/>
              <a:t>.</a:t>
            </a:r>
            <a:endParaRPr lang="pl-PL" sz="2000" dirty="0"/>
          </a:p>
          <a:p>
            <a:pPr marL="0" indent="0">
              <a:buNone/>
            </a:pPr>
            <a:r>
              <a:rPr lang="pl-PL" sz="2000" dirty="0"/>
              <a:t>Jak sama nazwa wskazuje, w kanale światłowodowym transmitowany jest jeden </a:t>
            </a:r>
            <a:r>
              <a:rPr lang="pl-PL" sz="2000" dirty="0" err="1"/>
              <a:t>mod</a:t>
            </a:r>
            <a:r>
              <a:rPr lang="pl-PL" sz="2000" dirty="0"/>
              <a:t>. W związku z tym powierzchnia płaszcza odbija promienie pod stałym kątem. Nie zachodzi więc zjawisko dyspersji. Najczęściej źródło światła w tym wypadku stanowi laser. Światłowody tego typu zapewniają najlepsze właściwości ( 3Tb/s przepływności, praktycznie bezstratna transmisja na odległości powyżej 100 km. Grubość rdzenia typowego kabla </a:t>
            </a:r>
            <a:r>
              <a:rPr lang="pl-PL" sz="2000" dirty="0" err="1"/>
              <a:t>jednomodowego</a:t>
            </a:r>
            <a:r>
              <a:rPr lang="pl-PL" sz="2000" dirty="0"/>
              <a:t> wynosi około 5-10 mikrometrów. Porównując to z długością fali przenoszonego światła równą około 1,3 mikrometra, można dojść do wniosku, że jest możliwa transmisja tylko jednego </a:t>
            </a:r>
            <a:r>
              <a:rPr lang="pl-PL" sz="2000" dirty="0" err="1"/>
              <a:t>modu</a:t>
            </a:r>
            <a:r>
              <a:rPr lang="pl-PL" sz="2000" dirty="0"/>
              <a:t>. </a:t>
            </a:r>
            <a:r>
              <a:rPr lang="pl-PL" sz="2000" dirty="0" err="1"/>
              <a:t>Jednomodowość</a:t>
            </a:r>
            <a:r>
              <a:rPr lang="pl-PL" sz="2000" dirty="0"/>
              <a:t> jest tak szeroko stosowana głównie z powodu znakomitych właściwości częstotliwościowych, które umożliwiają transmisje z prędkościami opisanymi wyżej. Największą przeszkodą w powszechnym stosowaniu tego typu światłowodów jest wysoka cena elementów przyłączeniowych, które muszą być możliwie mało stratne i bardzo dokładne, właśnie z powodu bardzo małej średnicy rdzenia.</a:t>
            </a:r>
          </a:p>
          <a:p>
            <a:pPr marL="0" indent="0">
              <a:buNone/>
            </a:pPr>
            <a:endParaRPr lang="pl-PL" sz="1400" dirty="0"/>
          </a:p>
        </p:txBody>
      </p:sp>
      <p:pic>
        <p:nvPicPr>
          <p:cNvPr id="5" name="Obraz 4">
            <a:extLst>
              <a:ext uri="{FF2B5EF4-FFF2-40B4-BE49-F238E27FC236}">
                <a16:creationId xmlns:a16="http://schemas.microsoft.com/office/drawing/2014/main" id="{C200ED6D-A628-0975-63F1-9CDCA0D91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367" y="3272768"/>
            <a:ext cx="4788505" cy="1580206"/>
          </a:xfrm>
          <a:prstGeom prst="rect">
            <a:avLst/>
          </a:prstGeom>
        </p:spPr>
      </p:pic>
      <p:sp>
        <p:nvSpPr>
          <p:cNvPr id="31" name="Freeform: Shape 30">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ymbol zastępczy numeru slajdu 5">
            <a:extLst>
              <a:ext uri="{FF2B5EF4-FFF2-40B4-BE49-F238E27FC236}">
                <a16:creationId xmlns:a16="http://schemas.microsoft.com/office/drawing/2014/main" id="{D82C3BA5-DDE2-67C1-64F4-48B610B03E43}"/>
              </a:ext>
            </a:extLst>
          </p:cNvPr>
          <p:cNvSpPr>
            <a:spLocks noGrp="1"/>
          </p:cNvSpPr>
          <p:nvPr>
            <p:ph type="sldNum" sz="quarter" idx="12"/>
          </p:nvPr>
        </p:nvSpPr>
        <p:spPr/>
        <p:txBody>
          <a:bodyPr/>
          <a:lstStyle/>
          <a:p>
            <a:fld id="{3FD8F2C3-8177-45F9-82C3-0474D9F6410C}" type="slidenum">
              <a:rPr lang="pl-PL" smtClean="0"/>
              <a:t>5</a:t>
            </a:fld>
            <a:endParaRPr lang="pl-PL"/>
          </a:p>
        </p:txBody>
      </p:sp>
      <p:pic>
        <p:nvPicPr>
          <p:cNvPr id="4" name="Obraz 3">
            <a:extLst>
              <a:ext uri="{FF2B5EF4-FFF2-40B4-BE49-F238E27FC236}">
                <a16:creationId xmlns:a16="http://schemas.microsoft.com/office/drawing/2014/main" id="{40F9824E-9923-2BF2-5ECE-69AC1DFDE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717" y="0"/>
            <a:ext cx="4431263" cy="561293"/>
          </a:xfrm>
          <a:prstGeom prst="rect">
            <a:avLst/>
          </a:prstGeom>
        </p:spPr>
      </p:pic>
    </p:spTree>
    <p:extLst>
      <p:ext uri="{BB962C8B-B14F-4D97-AF65-F5344CB8AC3E}">
        <p14:creationId xmlns:p14="http://schemas.microsoft.com/office/powerpoint/2010/main" val="3162345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C5EAD48B-08F1-6E92-3199-F2EFCC2BA771}"/>
              </a:ext>
            </a:extLst>
          </p:cNvPr>
          <p:cNvSpPr>
            <a:spLocks noGrp="1"/>
          </p:cNvSpPr>
          <p:nvPr>
            <p:ph idx="1"/>
          </p:nvPr>
        </p:nvSpPr>
        <p:spPr>
          <a:xfrm>
            <a:off x="540774" y="1175337"/>
            <a:ext cx="5732207" cy="4684689"/>
          </a:xfrm>
        </p:spPr>
        <p:txBody>
          <a:bodyPr>
            <a:normAutofit/>
          </a:bodyPr>
          <a:lstStyle/>
          <a:p>
            <a:r>
              <a:rPr lang="pl-PL" sz="2000" b="1" dirty="0"/>
              <a:t>Światłowód wielomodowy (współczynnik skokowy)</a:t>
            </a:r>
            <a:endParaRPr lang="pl-PL" sz="2000" dirty="0"/>
          </a:p>
          <a:p>
            <a:pPr marL="0" indent="0">
              <a:buNone/>
            </a:pPr>
            <a:r>
              <a:rPr lang="pl-PL" sz="2000" dirty="0"/>
              <a:t>W przeciwieństwie do światłowodu </a:t>
            </a:r>
            <a:r>
              <a:rPr lang="pl-PL" sz="2000" dirty="0" err="1"/>
              <a:t>jednomodowego</a:t>
            </a:r>
            <a:r>
              <a:rPr lang="pl-PL" sz="2000" dirty="0"/>
              <a:t>, w kanale światłowodowym transmitowane jest wiele </a:t>
            </a:r>
            <a:r>
              <a:rPr lang="pl-PL" sz="2000" dirty="0" err="1"/>
              <a:t>modów</a:t>
            </a:r>
            <a:r>
              <a:rPr lang="pl-PL" sz="2000" dirty="0"/>
              <a:t>. Zachodzi więc zjawisko dyspersji (krawędzie transmitowanego sygnału ulegają rozmyciu), na skutek odbijania wiązek światła pod różnymi kątami od powierzchni płaszcza. W wyniku tej wady przebieg impulsowy wysłany kanałem światłowodowym, na wyjściu odbierany jest z pewnym zniekształceniem. W celu minimalizacji zjawiska dyspersji światłowody tego typu stosuje się na mniejsze odległości i wykorzystuje się mniejsze prędkości transmisji. Dioda LED stanowi najczęściej stosowane źródło światła w tego typu światłowodach.</a:t>
            </a:r>
          </a:p>
          <a:p>
            <a:endParaRPr lang="pl-PL" sz="1700" dirty="0"/>
          </a:p>
        </p:txBody>
      </p:sp>
      <p:pic>
        <p:nvPicPr>
          <p:cNvPr id="5" name="Obraz 4">
            <a:extLst>
              <a:ext uri="{FF2B5EF4-FFF2-40B4-BE49-F238E27FC236}">
                <a16:creationId xmlns:a16="http://schemas.microsoft.com/office/drawing/2014/main" id="{0A68F883-901B-D8A1-AB36-5C0EE77CE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9897" y="3302696"/>
            <a:ext cx="4467975" cy="1790414"/>
          </a:xfrm>
          <a:prstGeom prst="rect">
            <a:avLst/>
          </a:prstGeom>
        </p:spPr>
      </p:pic>
      <p:sp>
        <p:nvSpPr>
          <p:cNvPr id="21" name="Freeform: Shape 20">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ymbol zastępczy numeru slajdu 3">
            <a:extLst>
              <a:ext uri="{FF2B5EF4-FFF2-40B4-BE49-F238E27FC236}">
                <a16:creationId xmlns:a16="http://schemas.microsoft.com/office/drawing/2014/main" id="{83909400-4AD6-414A-2AC1-BE30D3F5A083}"/>
              </a:ext>
            </a:extLst>
          </p:cNvPr>
          <p:cNvSpPr>
            <a:spLocks noGrp="1"/>
          </p:cNvSpPr>
          <p:nvPr>
            <p:ph type="sldNum" sz="quarter" idx="12"/>
          </p:nvPr>
        </p:nvSpPr>
        <p:spPr/>
        <p:txBody>
          <a:bodyPr/>
          <a:lstStyle/>
          <a:p>
            <a:fld id="{3FD8F2C3-8177-45F9-82C3-0474D9F6410C}" type="slidenum">
              <a:rPr lang="pl-PL" smtClean="0"/>
              <a:t>6</a:t>
            </a:fld>
            <a:endParaRPr lang="pl-PL"/>
          </a:p>
        </p:txBody>
      </p:sp>
      <p:pic>
        <p:nvPicPr>
          <p:cNvPr id="2" name="Obraz 1">
            <a:extLst>
              <a:ext uri="{FF2B5EF4-FFF2-40B4-BE49-F238E27FC236}">
                <a16:creationId xmlns:a16="http://schemas.microsoft.com/office/drawing/2014/main" id="{5A1A758E-F1CA-0B35-2728-A6B344DCD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717" y="0"/>
            <a:ext cx="4431263" cy="561293"/>
          </a:xfrm>
          <a:prstGeom prst="rect">
            <a:avLst/>
          </a:prstGeom>
        </p:spPr>
      </p:pic>
    </p:spTree>
    <p:extLst>
      <p:ext uri="{BB962C8B-B14F-4D97-AF65-F5344CB8AC3E}">
        <p14:creationId xmlns:p14="http://schemas.microsoft.com/office/powerpoint/2010/main" val="2216163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9571F9C8-F2AE-600C-DD4D-6F5EBD39B3C6}"/>
              </a:ext>
            </a:extLst>
          </p:cNvPr>
          <p:cNvSpPr>
            <a:spLocks noGrp="1"/>
          </p:cNvSpPr>
          <p:nvPr>
            <p:ph idx="1"/>
          </p:nvPr>
        </p:nvSpPr>
        <p:spPr>
          <a:xfrm>
            <a:off x="452174" y="968463"/>
            <a:ext cx="5643826" cy="5387887"/>
          </a:xfrm>
        </p:spPr>
        <p:txBody>
          <a:bodyPr>
            <a:normAutofit fontScale="92500" lnSpcReduction="10000"/>
          </a:bodyPr>
          <a:lstStyle/>
          <a:p>
            <a:r>
              <a:rPr lang="pl-PL" sz="2200" b="1" dirty="0"/>
              <a:t>Światłowód wielomodowy (współczynnik gradientowy)</a:t>
            </a:r>
            <a:endParaRPr lang="pl-PL" sz="2200" dirty="0"/>
          </a:p>
          <a:p>
            <a:pPr marL="0" indent="0">
              <a:buNone/>
            </a:pPr>
            <a:r>
              <a:rPr lang="pl-PL" sz="2200" dirty="0"/>
              <a:t>Kabel światłowodowy z współczynnikiem gradientowym, stanowi medium pośrednie pomiędzy drogim i najlepszej jakości światłowodem </a:t>
            </a:r>
            <a:r>
              <a:rPr lang="pl-PL" sz="2200" dirty="0" err="1"/>
              <a:t>jednomodowy</a:t>
            </a:r>
            <a:r>
              <a:rPr lang="pl-PL" sz="2200" dirty="0"/>
              <a:t>, a tanim i kiepskiej jakości światłowodem wielomodowym ze skokową zmianą współczynnika odbicia. Analizując wartość współczynnika załamania w rdzeniu, można zauważyć że zmniejsza się on w sposób ciągły od środka do zewnątrz. Jeżeli promień świetlny próbuje zmienić swoją drogę jest on stopniowo odchylany aż do momentu w którym zacznie biegnąć środkiem kabla. </a:t>
            </a:r>
            <a:r>
              <a:rPr lang="pl-PL" sz="2200" dirty="0" err="1"/>
              <a:t>Wielodomowość</a:t>
            </a:r>
            <a:r>
              <a:rPr lang="pl-PL" sz="2200" dirty="0"/>
              <a:t> tego typu światłowodu jest spowodowana dosyć duża grubością kabla, a co za tym idzie możliwością przenoszenia większej ilości </a:t>
            </a:r>
            <a:r>
              <a:rPr lang="pl-PL" sz="2200" dirty="0" err="1"/>
              <a:t>modów</a:t>
            </a:r>
            <a:r>
              <a:rPr lang="pl-PL" sz="2200" dirty="0"/>
              <a:t>. Średnica kabla wielomodowego wynosi 50 mikrometrów, co przy długości fali światła rzędu 1,3 mikrometra powoduje możliwość przenoszenia wielu </a:t>
            </a:r>
            <a:r>
              <a:rPr lang="pl-PL" sz="2200" dirty="0" err="1"/>
              <a:t>modów</a:t>
            </a:r>
            <a:r>
              <a:rPr lang="pl-PL" sz="2200" dirty="0"/>
              <a:t> - składowych wiązki świetlnej.</a:t>
            </a:r>
          </a:p>
          <a:p>
            <a:endParaRPr lang="pl-PL" sz="1400" dirty="0"/>
          </a:p>
        </p:txBody>
      </p:sp>
      <p:pic>
        <p:nvPicPr>
          <p:cNvPr id="7" name="Obraz 6">
            <a:extLst>
              <a:ext uri="{FF2B5EF4-FFF2-40B4-BE49-F238E27FC236}">
                <a16:creationId xmlns:a16="http://schemas.microsoft.com/office/drawing/2014/main" id="{AD34D812-ABB1-94B5-2472-28956E2E7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5295" y="2650868"/>
            <a:ext cx="4788505" cy="1556264"/>
          </a:xfrm>
          <a:prstGeom prst="rect">
            <a:avLst/>
          </a:prstGeom>
        </p:spPr>
      </p:pic>
      <p:sp>
        <p:nvSpPr>
          <p:cNvPr id="16" name="Freeform: Shape 1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ymbol zastępczy numeru slajdu 3">
            <a:extLst>
              <a:ext uri="{FF2B5EF4-FFF2-40B4-BE49-F238E27FC236}">
                <a16:creationId xmlns:a16="http://schemas.microsoft.com/office/drawing/2014/main" id="{405052F0-157A-7A90-86D1-8500C5E92DA8}"/>
              </a:ext>
            </a:extLst>
          </p:cNvPr>
          <p:cNvSpPr>
            <a:spLocks noGrp="1"/>
          </p:cNvSpPr>
          <p:nvPr>
            <p:ph type="sldNum" sz="quarter" idx="12"/>
          </p:nvPr>
        </p:nvSpPr>
        <p:spPr/>
        <p:txBody>
          <a:bodyPr/>
          <a:lstStyle/>
          <a:p>
            <a:fld id="{3FD8F2C3-8177-45F9-82C3-0474D9F6410C}" type="slidenum">
              <a:rPr lang="pl-PL" smtClean="0"/>
              <a:t>7</a:t>
            </a:fld>
            <a:endParaRPr lang="pl-PL"/>
          </a:p>
        </p:txBody>
      </p:sp>
      <p:pic>
        <p:nvPicPr>
          <p:cNvPr id="2" name="Obraz 1">
            <a:extLst>
              <a:ext uri="{FF2B5EF4-FFF2-40B4-BE49-F238E27FC236}">
                <a16:creationId xmlns:a16="http://schemas.microsoft.com/office/drawing/2014/main" id="{A468BFCA-F4FB-C428-FEAE-C0AB64339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717" y="0"/>
            <a:ext cx="4431263" cy="561293"/>
          </a:xfrm>
          <a:prstGeom prst="rect">
            <a:avLst/>
          </a:prstGeom>
        </p:spPr>
      </p:pic>
    </p:spTree>
    <p:extLst>
      <p:ext uri="{BB962C8B-B14F-4D97-AF65-F5344CB8AC3E}">
        <p14:creationId xmlns:p14="http://schemas.microsoft.com/office/powerpoint/2010/main" val="25213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70C3367B-9893-30B2-B7B5-5AFEF8AB97A1}"/>
              </a:ext>
            </a:extLst>
          </p:cNvPr>
          <p:cNvSpPr>
            <a:spLocks noGrp="1"/>
          </p:cNvSpPr>
          <p:nvPr>
            <p:ph type="title"/>
          </p:nvPr>
        </p:nvSpPr>
        <p:spPr>
          <a:xfrm>
            <a:off x="1137036" y="548640"/>
            <a:ext cx="9543405" cy="1188720"/>
          </a:xfrm>
        </p:spPr>
        <p:txBody>
          <a:bodyPr>
            <a:normAutofit/>
          </a:bodyPr>
          <a:lstStyle/>
          <a:p>
            <a:r>
              <a:rPr lang="pl-PL" sz="4100" b="1">
                <a:solidFill>
                  <a:schemeClr val="tx1">
                    <a:lumMod val="85000"/>
                    <a:lumOff val="15000"/>
                  </a:schemeClr>
                </a:solidFill>
              </a:rPr>
              <a:t>Czynniki ograniczające długość światłowodu</a:t>
            </a:r>
            <a:endParaRPr lang="pl-PL" sz="4100">
              <a:solidFill>
                <a:schemeClr val="tx1">
                  <a:lumMod val="85000"/>
                  <a:lumOff val="15000"/>
                </a:schemeClr>
              </a:solidFill>
            </a:endParaRPr>
          </a:p>
        </p:txBody>
      </p:sp>
      <p:sp>
        <p:nvSpPr>
          <p:cNvPr id="3" name="Symbol zastępczy zawartości 2">
            <a:extLst>
              <a:ext uri="{FF2B5EF4-FFF2-40B4-BE49-F238E27FC236}">
                <a16:creationId xmlns:a16="http://schemas.microsoft.com/office/drawing/2014/main" id="{E2E10C3E-36A7-3B3F-4768-BE4893B0E517}"/>
              </a:ext>
            </a:extLst>
          </p:cNvPr>
          <p:cNvSpPr>
            <a:spLocks noGrp="1"/>
          </p:cNvSpPr>
          <p:nvPr>
            <p:ph idx="1"/>
          </p:nvPr>
        </p:nvSpPr>
        <p:spPr>
          <a:xfrm>
            <a:off x="1957987" y="2431765"/>
            <a:ext cx="8276026" cy="3320031"/>
          </a:xfrm>
        </p:spPr>
        <p:txBody>
          <a:bodyPr anchor="ctr">
            <a:normAutofit/>
          </a:bodyPr>
          <a:lstStyle/>
          <a:p>
            <a:pPr marL="0" indent="0">
              <a:buNone/>
            </a:pPr>
            <a:r>
              <a:rPr lang="pl-PL" sz="2000" b="1" dirty="0">
                <a:solidFill>
                  <a:schemeClr val="tx1">
                    <a:lumMod val="85000"/>
                    <a:lumOff val="15000"/>
                  </a:schemeClr>
                </a:solidFill>
              </a:rPr>
              <a:t>Dyspersja -</a:t>
            </a:r>
            <a:r>
              <a:rPr lang="pl-PL" sz="2000" dirty="0">
                <a:solidFill>
                  <a:schemeClr val="tx1">
                    <a:lumMod val="85000"/>
                    <a:lumOff val="15000"/>
                  </a:schemeClr>
                </a:solidFill>
              </a:rPr>
              <a:t> na skutek tego zjawiska poszczególne mody światła przebiegają przez światłowód w różnych chwilach czasu. W wyniku tej wady wiązka światła podana na wejście ulega rozmyciu na wyjściu światłowodu. Ogranicza to w dużym stopniu częstotliwość transmitowanych impulsów świetlnych, a co za tym idzie, prędkość transmisji również zostaje zmniejszona. Wrażliwość na zmniejszenie pasma przenoszenia uwydatnia się w przypadku światłowodów wielomodowych, gdzie poszczególne mody charakteryzują się odmiennymi czasami transmisji. Można również zaobserwować dyspersję naturalną szkła kwarcowego, niezależnie od użytego rodzaju światłowodu. Dyspersja ta jest tym większa im większe są zanieczyszczenia szkła kwarcowego, zależy również od długości fali świetlnej.</a:t>
            </a:r>
          </a:p>
          <a:p>
            <a:pPr marL="0" indent="0">
              <a:buNone/>
            </a:pPr>
            <a:endParaRPr lang="pl-PL" sz="2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ymbol zastępczy numeru slajdu 4">
            <a:extLst>
              <a:ext uri="{FF2B5EF4-FFF2-40B4-BE49-F238E27FC236}">
                <a16:creationId xmlns:a16="http://schemas.microsoft.com/office/drawing/2014/main" id="{7701B52A-9E5D-2840-1EB0-269D2693CEF3}"/>
              </a:ext>
            </a:extLst>
          </p:cNvPr>
          <p:cNvSpPr>
            <a:spLocks noGrp="1"/>
          </p:cNvSpPr>
          <p:nvPr>
            <p:ph type="sldNum" sz="quarter" idx="12"/>
          </p:nvPr>
        </p:nvSpPr>
        <p:spPr/>
        <p:txBody>
          <a:bodyPr/>
          <a:lstStyle/>
          <a:p>
            <a:fld id="{3FD8F2C3-8177-45F9-82C3-0474D9F6410C}" type="slidenum">
              <a:rPr lang="pl-PL" smtClean="0"/>
              <a:t>8</a:t>
            </a:fld>
            <a:endParaRPr lang="pl-PL"/>
          </a:p>
        </p:txBody>
      </p:sp>
      <p:pic>
        <p:nvPicPr>
          <p:cNvPr id="4" name="Obraz 3">
            <a:extLst>
              <a:ext uri="{FF2B5EF4-FFF2-40B4-BE49-F238E27FC236}">
                <a16:creationId xmlns:a16="http://schemas.microsoft.com/office/drawing/2014/main" id="{122C75E3-1904-F393-D727-A204477BD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0717" y="0"/>
            <a:ext cx="4431263" cy="561293"/>
          </a:xfrm>
          <a:prstGeom prst="rect">
            <a:avLst/>
          </a:prstGeom>
        </p:spPr>
      </p:pic>
    </p:spTree>
    <p:extLst>
      <p:ext uri="{BB962C8B-B14F-4D97-AF65-F5344CB8AC3E}">
        <p14:creationId xmlns:p14="http://schemas.microsoft.com/office/powerpoint/2010/main" val="2925861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5758683E-62FA-2269-6CC1-90A8C05FE506}"/>
              </a:ext>
            </a:extLst>
          </p:cNvPr>
          <p:cNvSpPr>
            <a:spLocks noGrp="1"/>
          </p:cNvSpPr>
          <p:nvPr>
            <p:ph idx="1"/>
          </p:nvPr>
        </p:nvSpPr>
        <p:spPr>
          <a:xfrm>
            <a:off x="1957987" y="1366684"/>
            <a:ext cx="8276026" cy="5165505"/>
          </a:xfrm>
        </p:spPr>
        <p:txBody>
          <a:bodyPr anchor="ctr">
            <a:normAutofit/>
          </a:bodyPr>
          <a:lstStyle/>
          <a:p>
            <a:r>
              <a:rPr lang="pl-PL" sz="2000" b="1" dirty="0">
                <a:solidFill>
                  <a:schemeClr val="tx1">
                    <a:lumMod val="85000"/>
                    <a:lumOff val="15000"/>
                  </a:schemeClr>
                </a:solidFill>
              </a:rPr>
              <a:t>Tłumienie</a:t>
            </a:r>
            <a:r>
              <a:rPr lang="pl-PL" sz="2000" dirty="0">
                <a:solidFill>
                  <a:schemeClr val="tx1">
                    <a:lumMod val="85000"/>
                    <a:lumOff val="15000"/>
                  </a:schemeClr>
                </a:solidFill>
              </a:rPr>
              <a:t> - jest to nieodzowna cecha jakiejkolwiek transmisji. Jak zostało wcześniej napisane transmisja kanałem światłowodowym charakteryzuje się praktycznie znikomym tłumieniem nawet na bardzo duże odległości. Kiedy w 1970 roku powstały pierwsze włókna światłowodowe, ich tłumienie wynosiło 20dB/km. Wraz z upływem lat wyłożono duże nakłady pieniędzy na zoptymalizowane transmisji światłowodowej, co zaowocowało powstaniem pierwszych światłowodów do powszechnego użytku. Pracowały one przy długości fali 0.85 mikrometra. W kablach drugiej generacji zastosowano przy transmisji wiązki świetlne o długości 1,3 mikrometra, a to za sprawą najmniejszej dyspersji jaka przy takiej długości fali występuje. Obecna trzecia już generacja kabli światłowodowych pracuje w głębokiej podczerwieni, to jest około 1,55 mikrometra długości fali świetlnej. Takie parametry zostały wprowadzone z powodu badań, które wykazały najmniejszą podatność na tłumienie właśnie przy tej długości fali. Wynosi ono zaledwie 0,16 </a:t>
            </a:r>
            <a:r>
              <a:rPr lang="pl-PL" sz="2000" dirty="0" err="1">
                <a:solidFill>
                  <a:schemeClr val="tx1">
                    <a:lumMod val="85000"/>
                    <a:lumOff val="15000"/>
                  </a:schemeClr>
                </a:solidFill>
              </a:rPr>
              <a:t>dB</a:t>
            </a:r>
            <a:r>
              <a:rPr lang="pl-PL" sz="2000" dirty="0">
                <a:solidFill>
                  <a:schemeClr val="tx1">
                    <a:lumMod val="85000"/>
                    <a:lumOff val="15000"/>
                  </a:schemeClr>
                </a:solidFill>
              </a:rPr>
              <a:t>/km.</a:t>
            </a:r>
          </a:p>
          <a:p>
            <a:endParaRPr lang="pl-PL" sz="17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ymbol zastępczy numeru slajdu 3">
            <a:extLst>
              <a:ext uri="{FF2B5EF4-FFF2-40B4-BE49-F238E27FC236}">
                <a16:creationId xmlns:a16="http://schemas.microsoft.com/office/drawing/2014/main" id="{318E99EC-1E71-739C-7D82-F9C9D3D18306}"/>
              </a:ext>
            </a:extLst>
          </p:cNvPr>
          <p:cNvSpPr>
            <a:spLocks noGrp="1"/>
          </p:cNvSpPr>
          <p:nvPr>
            <p:ph type="sldNum" sz="quarter" idx="12"/>
          </p:nvPr>
        </p:nvSpPr>
        <p:spPr/>
        <p:txBody>
          <a:bodyPr/>
          <a:lstStyle/>
          <a:p>
            <a:fld id="{3FD8F2C3-8177-45F9-82C3-0474D9F6410C}" type="slidenum">
              <a:rPr lang="pl-PL" smtClean="0"/>
              <a:t>9</a:t>
            </a:fld>
            <a:endParaRPr lang="pl-PL"/>
          </a:p>
        </p:txBody>
      </p:sp>
      <p:pic>
        <p:nvPicPr>
          <p:cNvPr id="2" name="Obraz 1">
            <a:extLst>
              <a:ext uri="{FF2B5EF4-FFF2-40B4-BE49-F238E27FC236}">
                <a16:creationId xmlns:a16="http://schemas.microsoft.com/office/drawing/2014/main" id="{A281E0DF-81B8-2FE0-0AFE-5497320EF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0717" y="0"/>
            <a:ext cx="4431263" cy="561293"/>
          </a:xfrm>
          <a:prstGeom prst="rect">
            <a:avLst/>
          </a:prstGeom>
        </p:spPr>
      </p:pic>
    </p:spTree>
    <p:extLst>
      <p:ext uri="{BB962C8B-B14F-4D97-AF65-F5344CB8AC3E}">
        <p14:creationId xmlns:p14="http://schemas.microsoft.com/office/powerpoint/2010/main" val="235014930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2216</TotalTime>
  <Words>1408</Words>
  <Application>Microsoft Office PowerPoint</Application>
  <PresentationFormat>Panoramiczny</PresentationFormat>
  <Paragraphs>78</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Motyw pakietu Office</vt:lpstr>
      <vt:lpstr>Prezentacja programu PowerPoint</vt:lpstr>
      <vt:lpstr>Historia światłowodów</vt:lpstr>
      <vt:lpstr>Czym właściwie jest światłowód?</vt:lpstr>
      <vt:lpstr>Budowa światłowodu</vt:lpstr>
      <vt:lpstr>Rodzaje Światłowodów </vt:lpstr>
      <vt:lpstr>Prezentacja programu PowerPoint</vt:lpstr>
      <vt:lpstr>Prezentacja programu PowerPoint</vt:lpstr>
      <vt:lpstr>Czynniki ograniczające długość światłowodu</vt:lpstr>
      <vt:lpstr>Prezentacja programu PowerPoint</vt:lpstr>
      <vt:lpstr>Co to jest długość fali światła?</vt:lpstr>
      <vt:lpstr>W jaki sposób sygnały są przesyłane światłowodami?</vt:lpstr>
      <vt:lpstr>Zasada działania światłowodu</vt:lpstr>
      <vt:lpstr>Przesyłanie danych w światłowodzie</vt:lpstr>
      <vt:lpstr>Metody łączenia włókien światłowodowych</vt:lpstr>
      <vt:lpstr>Przykładowe połączenie wielu włókien światłowodowych na dedykowanej do tego celu płytce</vt:lpstr>
      <vt:lpstr>Zastosowania światłowodów</vt:lpstr>
      <vt:lpstr>Dziękuje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Mateusz Szlosek</dc:creator>
  <cp:lastModifiedBy>Szlosek Wojciech (TD OWR)</cp:lastModifiedBy>
  <cp:revision>66</cp:revision>
  <dcterms:created xsi:type="dcterms:W3CDTF">2025-11-03T18:06:12Z</dcterms:created>
  <dcterms:modified xsi:type="dcterms:W3CDTF">2025-11-16T13:42:44Z</dcterms:modified>
</cp:coreProperties>
</file>