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264" r:id="rId3"/>
    <p:sldId id="261" r:id="rId4"/>
    <p:sldId id="266" r:id="rId5"/>
    <p:sldId id="267" r:id="rId6"/>
    <p:sldId id="265" r:id="rId7"/>
    <p:sldId id="271" r:id="rId8"/>
    <p:sldId id="270" r:id="rId9"/>
    <p:sldId id="268" r:id="rId10"/>
    <p:sldId id="273" r:id="rId11"/>
    <p:sldId id="272" r:id="rId12"/>
    <p:sldId id="269" r:id="rId13"/>
    <p:sldId id="274" r:id="rId14"/>
    <p:sldId id="262" r:id="rId15"/>
    <p:sldId id="276" r:id="rId16"/>
    <p:sldId id="275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779"/>
    <a:srgbClr val="C01422"/>
    <a:srgbClr val="606060"/>
    <a:srgbClr val="9D9D9C"/>
    <a:srgbClr val="413C3B"/>
    <a:srgbClr val="EDEDED"/>
    <a:srgbClr val="3C3C3B"/>
    <a:srgbClr val="F2A20F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"/>
    <p:restoredTop sz="96038"/>
  </p:normalViewPr>
  <p:slideViewPr>
    <p:cSldViewPr snapToGrid="0" snapToObjects="1">
      <p:cViewPr varScale="1">
        <p:scale>
          <a:sx n="106" d="100"/>
          <a:sy n="106" d="100"/>
        </p:scale>
        <p:origin x="14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0D34F-417C-AE4D-A296-57DC498886C3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29775-2EC1-1643-B165-0F40371334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397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100736-5EA1-724E-9DA7-54484B907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9BA4B4-1332-8943-83D6-C653B3E9D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1945ED8-445C-FE45-8587-5ED6DAED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2106BFC-AC66-1A48-BD43-C1BEB31E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B75F6D8-CC7A-0647-B88D-BF269D36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13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00BB4-4BE1-D749-BB16-C38037C4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D899929-8C3C-BE4F-8D5F-0B368119A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3E993B5-F419-3B45-B5C9-47596C681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6A62634-D625-B049-B36C-13444D39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D8FD9D-BB7D-994D-AB25-73E593DD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55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A1AAA8B-ABF9-F748-8915-29608D29A5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57999D9-0743-BA4E-8105-B13A76906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B495DC4-74DD-8D47-A3C8-489312B98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A7A8F0-094E-B64D-B62E-D9119FDD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0B6255-87F6-464C-A9D5-08FB8786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60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51BB7F-B071-D149-B6B1-1C66A7E9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0A5EC3F-D301-DD48-B464-B83DA8A24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26216A-7D4D-E348-9C93-0AAA4EB8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905C2ED-13F7-ED42-90E3-D8063680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0254899-8356-8A4B-9FB5-1059A903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63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766AEA-B3C6-2E41-B663-030EA6364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6AB6E5-4279-AB44-B040-0EE18B6EA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BF0A51-E286-4542-9AF4-BE3E251E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1AF7AE-6532-7B40-BD61-CBAACADA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74342C-DCCA-1742-BFCE-E8BB75A4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94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FD8457-4ADC-9648-B5FB-5B26F94D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515D3A-D49C-B04A-80B6-0DE4D5706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B295A65-450B-5D44-A07D-F4614FE4BA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C88E6EB-E8AE-BE4C-AD00-A173E15E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EBACDB-DCF2-0C40-80CA-36F9F896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319B3A-58B4-3D4E-A3D3-45D34908D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16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5D07EE-C0A5-8C48-A7EC-72B1DDD2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6E2D3BB-7762-CF46-805B-DCDA1489A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291E7A-5716-8541-ACF2-69C850A44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5DBC725-838A-B54B-9A2F-B4F9B90AB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F255A36-FB89-2B4E-A85F-1DC7402BE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7D894CA-117D-4844-8B86-8893B3AD9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4DD826E-00C7-7647-B54D-6A915217C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4034F10-ED48-504C-B122-44A5A4B4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37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8566D5-C519-664C-9D77-F63C01B6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4104F2-5417-C445-BC6D-B7CCF7EE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8258EE4-AACA-EA4E-86AC-B4F08B17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4FE6859-C8E3-3D4E-BD5C-C98F7B72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47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83412E8-551F-AB43-B41B-BF1D9339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13F31A8-C331-9A43-B863-A9E55567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BFF5DD-623A-CB42-A5BB-A259AB7D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80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519021-04D2-534F-817D-44EAD872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68BF58-5BAE-E245-BD37-DA2C3BF7F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729FE48-44CA-A241-AB28-BBCAF1748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831B05-4D43-AC4C-821C-BBF70DFEA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E87433-72AF-4849-A45B-91CD6E37B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E9A5A7-8C26-474C-933C-77AF9D49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53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A12C1E-2506-FD49-9B86-0E081A417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B29314-3561-7C4F-B77E-3A0358E41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E03512D-D811-284B-9B7F-C6A171C64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183B87-E4CB-E942-893B-168A8A903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884435-23D0-7842-82E9-82118BEFC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62AD7E0-D4AA-2545-9C00-C0A27B19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96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8E6B2F9-291C-5848-9EF7-1EAF277D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844749-CF95-474B-BE0B-4F2130D0F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612289-B8F6-374A-85EF-549BE902F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928B-91DF-8443-AC68-CB05F3F1656F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DD5FDD-9A1B-7341-ABC2-9FEB39A78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D292D30-B915-CE41-87DD-A4DF8ADA0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E9AE8-95DE-8241-9F6C-E6E8F7EB6D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>
            <a:extLst>
              <a:ext uri="{FF2B5EF4-FFF2-40B4-BE49-F238E27FC236}">
                <a16:creationId xmlns:a16="http://schemas.microsoft.com/office/drawing/2014/main" id="{05C18C66-BE88-F141-86A4-E85C44AE91FA}"/>
              </a:ext>
            </a:extLst>
          </p:cNvPr>
          <p:cNvGrpSpPr/>
          <p:nvPr/>
        </p:nvGrpSpPr>
        <p:grpSpPr>
          <a:xfrm>
            <a:off x="4660692" y="456266"/>
            <a:ext cx="1252016" cy="142043"/>
            <a:chOff x="4660692" y="456266"/>
            <a:chExt cx="1252016" cy="142043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75EFA76C-A79C-B744-A3F5-984016FF76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0692" y="519343"/>
              <a:ext cx="1252016" cy="7944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A390CB6F-AD4A-1E46-9675-1C2F980F291C}"/>
                </a:ext>
              </a:extLst>
            </p:cNvPr>
            <p:cNvCxnSpPr/>
            <p:nvPr/>
          </p:nvCxnSpPr>
          <p:spPr>
            <a:xfrm>
              <a:off x="5912708" y="45626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5211729-48F2-7E4B-949B-651DDA477AB3}"/>
              </a:ext>
            </a:extLst>
          </p:cNvPr>
          <p:cNvSpPr txBox="1"/>
          <p:nvPr/>
        </p:nvSpPr>
        <p:spPr>
          <a:xfrm>
            <a:off x="5470073" y="2760275"/>
            <a:ext cx="554354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Pomiary termowizyjne</a:t>
            </a:r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DB108BC1-F9BE-014F-8917-AA8DB363DA7D}"/>
              </a:ext>
            </a:extLst>
          </p:cNvPr>
          <p:cNvGrpSpPr/>
          <p:nvPr/>
        </p:nvGrpSpPr>
        <p:grpSpPr>
          <a:xfrm>
            <a:off x="9658905" y="506027"/>
            <a:ext cx="1904260" cy="6004480"/>
            <a:chOff x="9658905" y="506027"/>
            <a:chExt cx="1904260" cy="6004480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B9B298CE-99EE-C941-90EA-4C9B29F330C8}"/>
                </a:ext>
              </a:extLst>
            </p:cNvPr>
            <p:cNvCxnSpPr/>
            <p:nvPr/>
          </p:nvCxnSpPr>
          <p:spPr>
            <a:xfrm>
              <a:off x="9658905" y="6431872"/>
              <a:ext cx="1899821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8A251E88-A3C3-4C4F-819A-F31C5990E78C}"/>
                </a:ext>
              </a:extLst>
            </p:cNvPr>
            <p:cNvCxnSpPr>
              <a:cxnSpLocks/>
            </p:cNvCxnSpPr>
            <p:nvPr/>
          </p:nvCxnSpPr>
          <p:spPr>
            <a:xfrm>
              <a:off x="11563165" y="506027"/>
              <a:ext cx="0" cy="592584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12EAD400-6E47-A848-86D2-917037633EA6}"/>
                </a:ext>
              </a:extLst>
            </p:cNvPr>
            <p:cNvCxnSpPr/>
            <p:nvPr/>
          </p:nvCxnSpPr>
          <p:spPr>
            <a:xfrm>
              <a:off x="10861829" y="519343"/>
              <a:ext cx="69689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FF267435-9DE0-4A40-8037-3980BA25DAA1}"/>
                </a:ext>
              </a:extLst>
            </p:cNvPr>
            <p:cNvCxnSpPr/>
            <p:nvPr/>
          </p:nvCxnSpPr>
          <p:spPr>
            <a:xfrm>
              <a:off x="9663344" y="6355148"/>
              <a:ext cx="0" cy="155359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4102002F-BCEF-49D3-1934-49BC8BC84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12" y="265504"/>
            <a:ext cx="4217402" cy="52356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BB42B70-36E4-7F7E-33C0-8BC13A52C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0" y="655660"/>
            <a:ext cx="4403232" cy="247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E8679D5-CC37-5025-AE08-0D6C76EE3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80" y="3981972"/>
            <a:ext cx="4103000" cy="2243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97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3B190-4112-5D97-D07D-243C49652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F9C61EDE-EE04-0D1F-807F-9EF43567F482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D5F416C6-9EAA-35A0-1A1D-D5D9950ADFF9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D4D99573-A454-176C-FBD4-DB23DE0B266C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CE5E977-8D06-D659-CA0D-03013AD2BFC3}"/>
              </a:ext>
            </a:extLst>
          </p:cNvPr>
          <p:cNvSpPr txBox="1"/>
          <p:nvPr/>
        </p:nvSpPr>
        <p:spPr>
          <a:xfrm>
            <a:off x="1026088" y="1005840"/>
            <a:ext cx="100587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 czym musimy pamiętać aby prawidłowo wykonać pomiary termowizyjne?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0B9F525-3479-DE26-6B5B-61CC766F9027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CE4A8E10-C287-8ADE-5B2B-C4C403B391C4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219359A5-0D8B-18A8-1B55-426EC2109F52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51E8CCC5-5078-B4C5-2B49-B671E0A4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0275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5C2B4FE-0E94-2E88-6D72-EF8BDC5074B6}"/>
              </a:ext>
            </a:extLst>
          </p:cNvPr>
          <p:cNvSpPr txBox="1"/>
          <p:nvPr/>
        </p:nvSpPr>
        <p:spPr>
          <a:xfrm>
            <a:off x="6630618" y="2414448"/>
            <a:ext cx="4219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Temperatura otoczenia.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FF9D4562-F6B6-36CB-B657-AA8F25FA9173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B5ED3B6-4A45-B01A-7AC7-0E1D794951A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C8F4F90D-9808-B926-6E90-601BF9C5325D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09</a:t>
              </a:r>
            </a:p>
          </p:txBody>
        </p:sp>
      </p:grp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5A64620D-81A3-F469-516D-5230465459BF}"/>
              </a:ext>
            </a:extLst>
          </p:cNvPr>
          <p:cNvSpPr txBox="1"/>
          <p:nvPr/>
        </p:nvSpPr>
        <p:spPr>
          <a:xfrm>
            <a:off x="5297175" y="3092206"/>
            <a:ext cx="6074875" cy="263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teorii idealnym rozwiązaniem jest gdy temperatura otoczenia jest jak najniższa jednak w granicach możliwości pracy kamery termowizyjnej.</a:t>
            </a:r>
          </a:p>
          <a:p>
            <a:pPr algn="just">
              <a:lnSpc>
                <a:spcPts val="1960"/>
              </a:lnSpc>
            </a:pP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Należy pamiętać aby przed wykonaniem pomiarów przynajmniej 20-30 minut kamera przebywała w temperaturze otoczenia badanych elementów. W przeciwnym wypadku pomiary będą obarczone dość znacznym błędem. </a:t>
            </a:r>
          </a:p>
          <a:p>
            <a:pPr algn="just">
              <a:lnSpc>
                <a:spcPts val="1960"/>
              </a:lnSpc>
            </a:pP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Jeśli chcemy aby pomiary były bardzo dokładne, temperaturę otoczenia musimy również wprowadzić jako parametr do ustawień kamery termowizyjnej.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15BE5F0-AE27-7C2D-96C3-6DC95C29F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756" y="2360057"/>
            <a:ext cx="2895844" cy="20585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E1EFBE2-0884-F40D-D598-01BCD16A5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756" y="4568670"/>
            <a:ext cx="3317796" cy="20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1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71415-8D3F-7F5B-63D9-26C83EFAE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44BB5195-4D1E-7A06-1BED-84938044E027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47CEA34B-6781-472E-60B1-EFF6333235C9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31B1B440-A577-F242-2444-8C94F01966D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65E5393-8FB0-6488-6848-AF70AD4076F9}"/>
              </a:ext>
            </a:extLst>
          </p:cNvPr>
          <p:cNvSpPr txBox="1"/>
          <p:nvPr/>
        </p:nvSpPr>
        <p:spPr>
          <a:xfrm>
            <a:off x="1026088" y="1005840"/>
            <a:ext cx="100587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 czym musimy pamiętać aby prawidłowo wykonać pomiary termowizyjne?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8A4D3A3C-A01D-1690-7925-6D7E37549516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6BE12460-3EEE-D726-47C1-50744700175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6A20E20E-3A3B-460A-C0B3-4B63C4ACCF3E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555038ED-9269-35E9-1C72-D91AD063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0275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EFAE1F5-DEF1-B1CA-A2AF-2DF29F5FFEEA}"/>
              </a:ext>
            </a:extLst>
          </p:cNvPr>
          <p:cNvSpPr txBox="1"/>
          <p:nvPr/>
        </p:nvSpPr>
        <p:spPr>
          <a:xfrm>
            <a:off x="6630618" y="2414448"/>
            <a:ext cx="4219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Wilgotność.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9EAC02E7-5A61-F1F0-B9B5-F1A59AE4C2D8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813589DD-642C-9383-D838-D56DE6DEEE7C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7A260C89-E441-C205-ABD0-013AB6A2D3E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87E7E8B-4D8A-4EE5-59FE-645CB70D3E60}"/>
              </a:ext>
            </a:extLst>
          </p:cNvPr>
          <p:cNvSpPr txBox="1"/>
          <p:nvPr/>
        </p:nvSpPr>
        <p:spPr>
          <a:xfrm>
            <a:off x="5278172" y="2942877"/>
            <a:ext cx="60737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Wilgotność powietrza jest jednym z czynników środowiskowych wpływających na jakość i dokładność pomiarów termowizyjnych. Wysoka wilgotność może powodować rozpraszanie i absorpcję promieniowania podczerwonego, zafałszowując odczyty.</a:t>
            </a:r>
          </a:p>
          <a:p>
            <a:pPr algn="just"/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Wysoka wilgotność powietrza przy spadku temperatury poniżej punktu rosy przyczyni się do powstania mgły.</a:t>
            </a:r>
          </a:p>
          <a:p>
            <a:pPr algn="just"/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Pomiary termowizyjne można wykonać w takich warunkach, jednak musimy mieć świadomość, że będą one również obarczone pewnym błędem.</a:t>
            </a:r>
          </a:p>
          <a:p>
            <a:pPr algn="just"/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Pomiary na otwartej przestrzeni będą zatem dokładniejsze w suchy, najlepiej pochmurny dzień.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06C735-C9BA-C722-43E9-788557CC0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30" y="2381630"/>
            <a:ext cx="3012399" cy="186180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DFB9EB4-DEAA-76EB-BDFF-CD40F456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730" y="4387321"/>
            <a:ext cx="3727620" cy="22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7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2E1F7-8ED2-C037-BDD5-BE7E6CCE5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2CE01A86-CBD8-E4B7-203D-CE82F1E85FC1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99F1FDC-019B-C817-B1B5-B2D5918A9DB6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1442EDA4-BAD4-AB98-DE7D-E4F0B8BF300A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FDBFAE5-73F4-80DD-D809-B26BAC91EB41}"/>
              </a:ext>
            </a:extLst>
          </p:cNvPr>
          <p:cNvSpPr txBox="1"/>
          <p:nvPr/>
        </p:nvSpPr>
        <p:spPr>
          <a:xfrm>
            <a:off x="1026088" y="1005840"/>
            <a:ext cx="100587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 czym musimy pamiętać aby prawidłowo wykonać pomiary termowizyjne?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43FD95E-54E1-323B-0B36-1577B86A2B1E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13C6196A-C008-873A-F1D5-8BE4346287C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451F32CA-C2AE-FB59-B778-827BD9C27B98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D553A0A5-0EAA-749F-427D-209698F1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0275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C47BFC72-5BFF-503A-956C-7B9EA088845D}"/>
              </a:ext>
            </a:extLst>
          </p:cNvPr>
          <p:cNvSpPr txBox="1"/>
          <p:nvPr/>
        </p:nvSpPr>
        <p:spPr>
          <a:xfrm>
            <a:off x="6630618" y="2414448"/>
            <a:ext cx="4219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Lokalizacja miejsca pomiaru: (siła wiatru)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962BB8E7-094C-2AAC-7472-87B35EFCE68A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0163BEB-B7A3-3EB7-776B-994257575B6D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DAD63F5A-F54B-D7C2-7DFD-3EC9BEC80D8F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2285658-9BB4-0204-6157-A0A39F92674D}"/>
              </a:ext>
            </a:extLst>
          </p:cNvPr>
          <p:cNvSpPr txBox="1"/>
          <p:nvPr/>
        </p:nvSpPr>
        <p:spPr>
          <a:xfrm>
            <a:off x="5169531" y="2990013"/>
            <a:ext cx="64551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Siła wiatru ma zdecydowanie negatywny wpływ na pomiary termowizyjne, ze względu na możliwość chłodzenia powierzchni badanego elementu.</a:t>
            </a:r>
          </a:p>
          <a:p>
            <a:pPr algn="just"/>
            <a:r>
              <a:rPr lang="pl-PL" dirty="0"/>
              <a:t>Obraz cieplny może zostać zniekształcony, co uniemożliwi przeprowadzenie dokładnej oceny rozkładu temperatury lub ukrytych defektów utrudniając interpretację wyników.</a:t>
            </a:r>
          </a:p>
          <a:p>
            <a:pPr algn="just"/>
            <a:r>
              <a:rPr lang="pl-PL" dirty="0"/>
              <a:t>Badania termowizyjne powinny być przeprowadzane przy niskiej prędkości wiatru, zwykle poniżej 1 m/s lub 2 m/s, aby zapewnić miarodajne wyniki. 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8D83BA-DACA-4A6C-684E-71FB88E5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810" y="2763175"/>
            <a:ext cx="3799122" cy="281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19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C2029-3318-E105-8161-F45B006B6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13C4D392-1CA0-EE09-CA18-830D25057E37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45AEAC5B-6E71-EB88-5D16-DA49DB2D056D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F94873FA-9621-A657-8664-97824606C1C9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61741BF-403F-3A50-E38F-DDED1AEA04DD}"/>
              </a:ext>
            </a:extLst>
          </p:cNvPr>
          <p:cNvSpPr txBox="1"/>
          <p:nvPr/>
        </p:nvSpPr>
        <p:spPr>
          <a:xfrm>
            <a:off x="1026088" y="1005840"/>
            <a:ext cx="100587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 czym musimy pamiętać aby prawidłowo wykonać pomiary termowizyjne?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4E8BF238-231A-D6B6-FF56-07CA115B61DA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3CDDD137-0AE7-AD6D-3FB1-E0E65057749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505CE177-BF5D-17F0-B362-A88D2DE5CCF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75651551-4B97-C63F-592A-DEB8BAF65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0275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B200CC5-3610-4C81-D7EA-ACE1671B834B}"/>
              </a:ext>
            </a:extLst>
          </p:cNvPr>
          <p:cNvSpPr txBox="1"/>
          <p:nvPr/>
        </p:nvSpPr>
        <p:spPr>
          <a:xfrm>
            <a:off x="6630618" y="2414448"/>
            <a:ext cx="4219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Pora dnia: (stopień nasłonecznienia)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85C7D2EC-A916-B42A-B775-BE78EFBCB286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52881B10-66F4-C3F9-8CCF-BFB024E00CAD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8029A16F-7701-7053-D873-53F6782073A7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069714-843C-0771-E9D6-2C4D168850C5}"/>
              </a:ext>
            </a:extLst>
          </p:cNvPr>
          <p:cNvSpPr txBox="1"/>
          <p:nvPr/>
        </p:nvSpPr>
        <p:spPr>
          <a:xfrm>
            <a:off x="5187636" y="2932578"/>
            <a:ext cx="57308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Pora dnia ma również duży wpływ na wyniki pomiarów termowizyjnych badanych obiektów, zwłaszcza w okresie dużego nasłonecznienia.</a:t>
            </a:r>
          </a:p>
          <a:p>
            <a:pPr algn="just"/>
            <a:r>
              <a:rPr lang="pl-PL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Najdokładniejsze wskazania otrzymamy podczas badań przeprowadzanych w pochmurne dni i w nocy.</a:t>
            </a:r>
          </a:p>
          <a:p>
            <a:pPr algn="just"/>
            <a:r>
              <a:rPr lang="pl-PL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Podobnie sytuacja wygląda podczas pomiarów w pomieszczeniach zamkniętych, gdzie należy wyłączyć wszystkie źródła światła, a jeżeli to możliwe ograniczyć wpadanie z zewnątrz promieni słonecznych.</a:t>
            </a:r>
          </a:p>
          <a:p>
            <a:pPr algn="just"/>
            <a:r>
              <a:rPr lang="pl-PL" sz="15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Dzięki temu unikamy bezpośredniego promieniowania słonecznego i nagrzewania się powierzchni oraz niepotrzebnych poblasków, mogących zafałszować wykonywany pomiar.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8B8DE84-ECB6-1139-1CEA-B8E5A5A34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73" y="2835830"/>
            <a:ext cx="4286339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6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D3EA349A-E922-0F47-9698-658CC51FF667}"/>
              </a:ext>
            </a:extLst>
          </p:cNvPr>
          <p:cNvGrpSpPr/>
          <p:nvPr/>
        </p:nvGrpSpPr>
        <p:grpSpPr>
          <a:xfrm>
            <a:off x="0" y="409037"/>
            <a:ext cx="3093457" cy="142043"/>
            <a:chOff x="3653572" y="438181"/>
            <a:chExt cx="3093457" cy="142043"/>
          </a:xfrm>
        </p:grpSpPr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B6DD5E2B-32C8-AE41-ABDC-887C9A6BCC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3572" y="506027"/>
              <a:ext cx="3093457" cy="317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95B4A8F9-1ABB-2D42-B28E-C47E2CAC302D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835CA860-2B38-884A-9DE1-4F08841CD6B2}"/>
              </a:ext>
            </a:extLst>
          </p:cNvPr>
          <p:cNvGrpSpPr/>
          <p:nvPr/>
        </p:nvGrpSpPr>
        <p:grpSpPr>
          <a:xfrm rot="10800000">
            <a:off x="5679928" y="6288055"/>
            <a:ext cx="6512072" cy="142043"/>
            <a:chOff x="234957" y="435006"/>
            <a:chExt cx="6512072" cy="142043"/>
          </a:xfrm>
        </p:grpSpPr>
        <p:cxnSp>
          <p:nvCxnSpPr>
            <p:cNvPr id="12" name="Łącznik prosty 11">
              <a:extLst>
                <a:ext uri="{FF2B5EF4-FFF2-40B4-BE49-F238E27FC236}">
                  <a16:creationId xmlns:a16="http://schemas.microsoft.com/office/drawing/2014/main" id="{379EDD51-92B9-2E43-A4A4-09B12143FC98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34957" y="483987"/>
              <a:ext cx="6512071" cy="2204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869912BE-180A-C84D-AF06-15DD8F871ADB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8CAAE60-1F55-C94D-9758-17145BCD2237}"/>
              </a:ext>
            </a:extLst>
          </p:cNvPr>
          <p:cNvSpPr txBox="1"/>
          <p:nvPr/>
        </p:nvSpPr>
        <p:spPr>
          <a:xfrm>
            <a:off x="430090" y="6128245"/>
            <a:ext cx="520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03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1F586F7-037A-A742-9637-3AAA8F59FDD0}"/>
              </a:ext>
            </a:extLst>
          </p:cNvPr>
          <p:cNvGrpSpPr/>
          <p:nvPr/>
        </p:nvGrpSpPr>
        <p:grpSpPr>
          <a:xfrm>
            <a:off x="1010729" y="1252784"/>
            <a:ext cx="10198004" cy="4288194"/>
            <a:chOff x="1009462" y="1009102"/>
            <a:chExt cx="10198004" cy="4288194"/>
          </a:xfrm>
        </p:grpSpPr>
        <p:sp>
          <p:nvSpPr>
            <p:cNvPr id="10" name="pole tekstowe 9">
              <a:extLst>
                <a:ext uri="{FF2B5EF4-FFF2-40B4-BE49-F238E27FC236}">
                  <a16:creationId xmlns:a16="http://schemas.microsoft.com/office/drawing/2014/main" id="{5D3A8089-1B7D-3E4E-94CC-79B9ADA6F8EC}"/>
                </a:ext>
              </a:extLst>
            </p:cNvPr>
            <p:cNvSpPr txBox="1"/>
            <p:nvPr/>
          </p:nvSpPr>
          <p:spPr>
            <a:xfrm>
              <a:off x="1009462" y="1009102"/>
              <a:ext cx="5543549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100" b="1" dirty="0">
                  <a:solidFill>
                    <a:srgbClr val="263779"/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Podsumowanie.</a:t>
              </a:r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021924C2-E91A-C44D-A899-DE079754372F}"/>
                </a:ext>
              </a:extLst>
            </p:cNvPr>
            <p:cNvSpPr txBox="1"/>
            <p:nvPr/>
          </p:nvSpPr>
          <p:spPr>
            <a:xfrm>
              <a:off x="1009462" y="3511551"/>
              <a:ext cx="10198004" cy="1785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860"/>
                </a:lnSpc>
              </a:pP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Prawidłowo wykonane pomiary termowizyjne, umożliwiają na bezinwazyjną i bezkontaktową ocenę stanu pracujących urządzeń. Wykryte anomalie pozwalają zaplanować wymianę lub naprawę urządzeń lub ich poszczególnych elementów.</a:t>
              </a:r>
            </a:p>
            <a:p>
              <a:pPr algn="just">
                <a:lnSpc>
                  <a:spcPts val="1860"/>
                </a:lnSpc>
              </a:pP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Dzięki termowizji możemy uniknąć dłuższych przestojów spowodowanych uszkodzeniom maszyn.</a:t>
              </a:r>
            </a:p>
            <a:p>
              <a:pPr algn="just">
                <a:lnSpc>
                  <a:spcPts val="1860"/>
                </a:lnSpc>
              </a:pP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Termowizja to również możliwość minimalizacji strat ciepła w budynkach mieszkalnych czy w elementach przesyłowych. </a:t>
              </a:r>
            </a:p>
            <a:p>
              <a:pPr algn="just">
                <a:lnSpc>
                  <a:spcPts val="1860"/>
                </a:lnSpc>
              </a:pPr>
              <a:r>
                <a:rPr lang="pl-PL" sz="1500" dirty="0">
                  <a:solidFill>
                    <a:srgbClr val="263779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Pomiary termowizyjne pozwalają na szybką ocenę stanu technicznego badanych elementów czy urządzeń oraz wykrycie usterek niewidocznych gołym okiem.</a:t>
              </a:r>
              <a:endParaRPr lang="pl-PL" dirty="0">
                <a:solidFill>
                  <a:srgbClr val="263779"/>
                </a:solidFill>
              </a:endParaRP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67F972B8-A010-8848-A004-750EF5A0CC87}"/>
              </a:ext>
            </a:extLst>
          </p:cNvPr>
          <p:cNvGrpSpPr/>
          <p:nvPr/>
        </p:nvGrpSpPr>
        <p:grpSpPr>
          <a:xfrm>
            <a:off x="218546" y="6081867"/>
            <a:ext cx="790916" cy="776133"/>
            <a:chOff x="11084833" y="0"/>
            <a:chExt cx="790916" cy="776133"/>
          </a:xfrm>
        </p:grpSpPr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42A92E1D-1D00-D046-B593-D97D4EE75EC8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9A6B33CA-8DE2-2D4B-9289-E71CFB3E25C8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pic>
        <p:nvPicPr>
          <p:cNvPr id="4" name="Obraz 3">
            <a:extLst>
              <a:ext uri="{FF2B5EF4-FFF2-40B4-BE49-F238E27FC236}">
                <a16:creationId xmlns:a16="http://schemas.microsoft.com/office/drawing/2014/main" id="{17702466-488A-61C9-7DE5-B30697A83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647" y="266994"/>
            <a:ext cx="4168351" cy="252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10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42E15-5DB7-33BB-9168-9BD347A82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>
            <a:extLst>
              <a:ext uri="{FF2B5EF4-FFF2-40B4-BE49-F238E27FC236}">
                <a16:creationId xmlns:a16="http://schemas.microsoft.com/office/drawing/2014/main" id="{BE135D9A-C735-9461-2FDB-0BFD7233DC08}"/>
              </a:ext>
            </a:extLst>
          </p:cNvPr>
          <p:cNvGrpSpPr/>
          <p:nvPr/>
        </p:nvGrpSpPr>
        <p:grpSpPr>
          <a:xfrm>
            <a:off x="4660692" y="456266"/>
            <a:ext cx="1252016" cy="142043"/>
            <a:chOff x="4660692" y="456266"/>
            <a:chExt cx="1252016" cy="142043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D6F9008B-52CC-158D-6AF3-C265000D9D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0692" y="519343"/>
              <a:ext cx="1252016" cy="7944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2AF7B897-F534-E7D0-AA26-CCAA970E374F}"/>
                </a:ext>
              </a:extLst>
            </p:cNvPr>
            <p:cNvCxnSpPr/>
            <p:nvPr/>
          </p:nvCxnSpPr>
          <p:spPr>
            <a:xfrm>
              <a:off x="5912708" y="45626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upa 37">
            <a:extLst>
              <a:ext uri="{FF2B5EF4-FFF2-40B4-BE49-F238E27FC236}">
                <a16:creationId xmlns:a16="http://schemas.microsoft.com/office/drawing/2014/main" id="{7DA6F9FF-CCAD-C062-46D2-FCAF4D13B8F1}"/>
              </a:ext>
            </a:extLst>
          </p:cNvPr>
          <p:cNvGrpSpPr/>
          <p:nvPr/>
        </p:nvGrpSpPr>
        <p:grpSpPr>
          <a:xfrm>
            <a:off x="9658905" y="506027"/>
            <a:ext cx="1904260" cy="6004480"/>
            <a:chOff x="9658905" y="506027"/>
            <a:chExt cx="1904260" cy="6004480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79E3A4DB-CEB6-1E4C-F096-8306992E986F}"/>
                </a:ext>
              </a:extLst>
            </p:cNvPr>
            <p:cNvCxnSpPr/>
            <p:nvPr/>
          </p:nvCxnSpPr>
          <p:spPr>
            <a:xfrm>
              <a:off x="9658905" y="6431872"/>
              <a:ext cx="1899821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A77B305B-0203-F957-C122-DD659C685822}"/>
                </a:ext>
              </a:extLst>
            </p:cNvPr>
            <p:cNvCxnSpPr>
              <a:cxnSpLocks/>
            </p:cNvCxnSpPr>
            <p:nvPr/>
          </p:nvCxnSpPr>
          <p:spPr>
            <a:xfrm>
              <a:off x="11563165" y="506027"/>
              <a:ext cx="0" cy="592584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45BDB891-471F-D999-C698-BD9A9EE9AC2A}"/>
                </a:ext>
              </a:extLst>
            </p:cNvPr>
            <p:cNvCxnSpPr/>
            <p:nvPr/>
          </p:nvCxnSpPr>
          <p:spPr>
            <a:xfrm>
              <a:off x="10861829" y="519343"/>
              <a:ext cx="69689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6B85A46E-E3B6-79C2-5F1E-64FA2A5BA19A}"/>
                </a:ext>
              </a:extLst>
            </p:cNvPr>
            <p:cNvCxnSpPr/>
            <p:nvPr/>
          </p:nvCxnSpPr>
          <p:spPr>
            <a:xfrm>
              <a:off x="9663344" y="6355148"/>
              <a:ext cx="0" cy="155359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3F752934-6177-D8A0-EE08-6AE4E40CA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12" y="265504"/>
            <a:ext cx="4217402" cy="52356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58830C4-A85B-036B-3781-B632C28AF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580" y="3981972"/>
            <a:ext cx="4103000" cy="22436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D4E641E-FABE-CC20-A7DA-1B96A7C23876}"/>
              </a:ext>
            </a:extLst>
          </p:cNvPr>
          <p:cNvSpPr txBox="1"/>
          <p:nvPr/>
        </p:nvSpPr>
        <p:spPr>
          <a:xfrm>
            <a:off x="6390991" y="2390695"/>
            <a:ext cx="468139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Pytania?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D1623F0-EEA8-C1E4-E852-DCAEE8E5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3" y="789070"/>
            <a:ext cx="3902259" cy="29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nak zapytania Darmowe zdjęcie - Public Domain Pictures">
            <a:extLst>
              <a:ext uri="{FF2B5EF4-FFF2-40B4-BE49-F238E27FC236}">
                <a16:creationId xmlns:a16="http://schemas.microsoft.com/office/drawing/2014/main" id="{62815C5D-35DF-2632-1D71-8BC852D71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339" y="346894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Znak zapytania Darmowe zdjęcie - Public Domain Pictures">
            <a:extLst>
              <a:ext uri="{FF2B5EF4-FFF2-40B4-BE49-F238E27FC236}">
                <a16:creationId xmlns:a16="http://schemas.microsoft.com/office/drawing/2014/main" id="{D7A92EFF-72F8-D2C2-4B8D-F5A60501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57" y="900773"/>
            <a:ext cx="2476420" cy="16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3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A45C3-ABAF-0793-F92F-C9A8E2D53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a 21">
            <a:extLst>
              <a:ext uri="{FF2B5EF4-FFF2-40B4-BE49-F238E27FC236}">
                <a16:creationId xmlns:a16="http://schemas.microsoft.com/office/drawing/2014/main" id="{1DC3D840-19D5-F27A-40B8-8C2B39D932DF}"/>
              </a:ext>
            </a:extLst>
          </p:cNvPr>
          <p:cNvGrpSpPr/>
          <p:nvPr/>
        </p:nvGrpSpPr>
        <p:grpSpPr>
          <a:xfrm>
            <a:off x="4660692" y="456266"/>
            <a:ext cx="1252016" cy="142043"/>
            <a:chOff x="4660692" y="456266"/>
            <a:chExt cx="1252016" cy="142043"/>
          </a:xfrm>
        </p:grpSpPr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06E0813B-8DB9-709A-96D9-1B5246787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0692" y="519343"/>
              <a:ext cx="1252016" cy="7944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Łącznik prosty 20">
              <a:extLst>
                <a:ext uri="{FF2B5EF4-FFF2-40B4-BE49-F238E27FC236}">
                  <a16:creationId xmlns:a16="http://schemas.microsoft.com/office/drawing/2014/main" id="{08A8F123-EA5A-8AE6-8675-DCFD802E1081}"/>
                </a:ext>
              </a:extLst>
            </p:cNvPr>
            <p:cNvCxnSpPr/>
            <p:nvPr/>
          </p:nvCxnSpPr>
          <p:spPr>
            <a:xfrm>
              <a:off x="5912708" y="45626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C963902-EB6B-ABC2-D0B4-8D016F17D365}"/>
              </a:ext>
            </a:extLst>
          </p:cNvPr>
          <p:cNvSpPr txBox="1"/>
          <p:nvPr/>
        </p:nvSpPr>
        <p:spPr>
          <a:xfrm>
            <a:off x="5406699" y="2390695"/>
            <a:ext cx="554354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C0142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Dziękuję za uwagę.</a:t>
            </a:r>
          </a:p>
        </p:txBody>
      </p:sp>
      <p:grpSp>
        <p:nvGrpSpPr>
          <p:cNvPr id="38" name="Grupa 37">
            <a:extLst>
              <a:ext uri="{FF2B5EF4-FFF2-40B4-BE49-F238E27FC236}">
                <a16:creationId xmlns:a16="http://schemas.microsoft.com/office/drawing/2014/main" id="{3445FABD-66C4-16B6-F33B-4E7998E667B9}"/>
              </a:ext>
            </a:extLst>
          </p:cNvPr>
          <p:cNvGrpSpPr/>
          <p:nvPr/>
        </p:nvGrpSpPr>
        <p:grpSpPr>
          <a:xfrm>
            <a:off x="9658905" y="506027"/>
            <a:ext cx="1904260" cy="6004480"/>
            <a:chOff x="9658905" y="506027"/>
            <a:chExt cx="1904260" cy="6004480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C1A077B5-DCAD-20E3-5D19-8F09BAD6E565}"/>
                </a:ext>
              </a:extLst>
            </p:cNvPr>
            <p:cNvCxnSpPr/>
            <p:nvPr/>
          </p:nvCxnSpPr>
          <p:spPr>
            <a:xfrm>
              <a:off x="9658905" y="6431872"/>
              <a:ext cx="1899821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69A2A675-5B7C-8B27-807C-3E65AC162F94}"/>
                </a:ext>
              </a:extLst>
            </p:cNvPr>
            <p:cNvCxnSpPr>
              <a:cxnSpLocks/>
            </p:cNvCxnSpPr>
            <p:nvPr/>
          </p:nvCxnSpPr>
          <p:spPr>
            <a:xfrm>
              <a:off x="11563165" y="506027"/>
              <a:ext cx="0" cy="5925845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Łącznik prosty 31">
              <a:extLst>
                <a:ext uri="{FF2B5EF4-FFF2-40B4-BE49-F238E27FC236}">
                  <a16:creationId xmlns:a16="http://schemas.microsoft.com/office/drawing/2014/main" id="{D28052F8-20C7-4219-463F-8B72D72F1A67}"/>
                </a:ext>
              </a:extLst>
            </p:cNvPr>
            <p:cNvCxnSpPr/>
            <p:nvPr/>
          </p:nvCxnSpPr>
          <p:spPr>
            <a:xfrm>
              <a:off x="10861829" y="519343"/>
              <a:ext cx="69689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y 33">
              <a:extLst>
                <a:ext uri="{FF2B5EF4-FFF2-40B4-BE49-F238E27FC236}">
                  <a16:creationId xmlns:a16="http://schemas.microsoft.com/office/drawing/2014/main" id="{2060C2E1-E91B-38CE-9D16-D0FA94E66609}"/>
                </a:ext>
              </a:extLst>
            </p:cNvPr>
            <p:cNvCxnSpPr/>
            <p:nvPr/>
          </p:nvCxnSpPr>
          <p:spPr>
            <a:xfrm>
              <a:off x="9663344" y="6355148"/>
              <a:ext cx="0" cy="155359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id="{B9DB76FE-8AFB-EB6F-078B-79237B82E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12" y="265504"/>
            <a:ext cx="4217402" cy="52356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0C2A86F-E4B7-69AA-AB5A-F6C7784EF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0" y="655660"/>
            <a:ext cx="4403232" cy="247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E254725-8F92-FBF5-BA00-EDB14AE6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461" y="3622749"/>
            <a:ext cx="3661937" cy="27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3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EF60A-3C22-D1CF-38FB-9CC798C70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04D9E9C-1636-EC1D-6C94-99F3FD49E415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56A4E76C-83E0-8FFC-0645-AA47A0F05D6B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6EFFE12F-4E94-6564-0987-05E174E27151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84336BF-3425-628F-2FDE-A9ED6352A994}"/>
              </a:ext>
            </a:extLst>
          </p:cNvPr>
          <p:cNvSpPr txBox="1"/>
          <p:nvPr/>
        </p:nvSpPr>
        <p:spPr>
          <a:xfrm>
            <a:off x="1026088" y="1005840"/>
            <a:ext cx="5543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Czym są pomiary termowizyjne?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C18530CB-F4BA-70A4-DE7B-1F83256B0CF5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DEEAE7DF-874F-5EAE-8E7F-18C786AE865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59C17ACA-1A61-785A-84EA-A7DC513C204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FC669DEA-DDDD-A35F-71DE-C5EEBAFB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888" y="2525473"/>
            <a:ext cx="384021" cy="38402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DF10C85-1223-47A3-6308-09DF91DB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887" y="4044102"/>
            <a:ext cx="384021" cy="384021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19044AF-D7CA-E4AE-40F8-4D45250BEFD4}"/>
              </a:ext>
            </a:extLst>
          </p:cNvPr>
          <p:cNvSpPr txBox="1"/>
          <p:nvPr/>
        </p:nvSpPr>
        <p:spPr>
          <a:xfrm>
            <a:off x="6652133" y="3986176"/>
            <a:ext cx="4219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Obraz rejestrowany jest za pomocą kamer termowizyjnych, które przekształcają promieniowanie cieplne na obraz termowizyjny (termogram).</a:t>
            </a:r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2723E59-7459-2FF3-4545-FE9A7BFDE7B0}"/>
              </a:ext>
            </a:extLst>
          </p:cNvPr>
          <p:cNvSpPr txBox="1"/>
          <p:nvPr/>
        </p:nvSpPr>
        <p:spPr>
          <a:xfrm>
            <a:off x="6652134" y="2533392"/>
            <a:ext cx="4219957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Rejestracja oraz wizualizacja promieniowania podczerwonego, które jest emitowane przez przedmioty o temperaturze wyższej od zera absolutnego.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B622F8F1-0D66-03F2-EAA6-A8B72B62A885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8B8C1D3D-D08E-08F0-405A-386623BB5F9F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FCDF9174-E119-2A7C-2C8B-801C237A888F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pic>
        <p:nvPicPr>
          <p:cNvPr id="5" name="Obraz 4">
            <a:extLst>
              <a:ext uri="{FF2B5EF4-FFF2-40B4-BE49-F238E27FC236}">
                <a16:creationId xmlns:a16="http://schemas.microsoft.com/office/drawing/2014/main" id="{0965CE21-781B-3737-7A06-B62A4E306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90" y="2426328"/>
            <a:ext cx="2924583" cy="419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0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DAEB70DD-BA4A-964E-8F42-690D07912A92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65BCCC5-7FCF-764A-99DB-2FB7B697FD49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554FDA15-E859-4146-B7D8-431C83338D68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AC80836-2B9F-1A45-9731-4862FF0B3451}"/>
              </a:ext>
            </a:extLst>
          </p:cNvPr>
          <p:cNvSpPr txBox="1"/>
          <p:nvPr/>
        </p:nvSpPr>
        <p:spPr>
          <a:xfrm>
            <a:off x="1026088" y="1005840"/>
            <a:ext cx="5543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 co nam pomiary termowizyjne?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7789111-DF7F-0F49-B73D-1A6C466ACB75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60FAAA6-829E-2E44-93F0-8D431459085B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C7241C8E-4555-CF41-A198-3A75402892F1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7E9C994E-BAA0-AA4E-B08F-986B97ED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888" y="2525473"/>
            <a:ext cx="384021" cy="38402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B844F87-47DD-C941-B243-0A500606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45" y="3123297"/>
            <a:ext cx="384021" cy="384021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49B4AD-2D67-C944-8F20-931D45191631}"/>
              </a:ext>
            </a:extLst>
          </p:cNvPr>
          <p:cNvSpPr txBox="1"/>
          <p:nvPr/>
        </p:nvSpPr>
        <p:spPr>
          <a:xfrm>
            <a:off x="6652131" y="3151132"/>
            <a:ext cx="4219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wymagają włączeń urządzeń dzięki czemu procesy produkcyjne nie są wstrzymywane.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FF0E50F-128D-A447-A1C2-954E192A9023}"/>
              </a:ext>
            </a:extLst>
          </p:cNvPr>
          <p:cNvSpPr txBox="1"/>
          <p:nvPr/>
        </p:nvSpPr>
        <p:spPr>
          <a:xfrm>
            <a:off x="6652134" y="2533392"/>
            <a:ext cx="4219957" cy="5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Pomiary termowizyjne są bezinwazyjną metodą diagnostyczną. 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53BC802B-76AE-C743-A7A8-39505597C785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DB96A3F5-528E-084E-B9D9-8935FDD92FB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25978D2-48B0-FC42-97CC-CF55267B0CCC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CD0407E9-48A2-7259-B3BA-C27CD8AF3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888" y="3731371"/>
            <a:ext cx="384021" cy="38402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E36BF51-A5BC-A6A4-8512-75064F81B1E5}"/>
              </a:ext>
            </a:extLst>
          </p:cNvPr>
          <p:cNvSpPr txBox="1"/>
          <p:nvPr/>
        </p:nvSpPr>
        <p:spPr>
          <a:xfrm>
            <a:off x="6652130" y="3765968"/>
            <a:ext cx="4219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Precyzyjne określają rozkład temperatury na poszczególnych elementach.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EE005FB-2447-D30E-662D-D4418312B170}"/>
              </a:ext>
            </a:extLst>
          </p:cNvPr>
          <p:cNvSpPr txBox="1"/>
          <p:nvPr/>
        </p:nvSpPr>
        <p:spPr>
          <a:xfrm>
            <a:off x="6652129" y="4371359"/>
            <a:ext cx="4219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Umożliwiają wykrycie potencjalnego uszkodzenia zanim dojdzie do jego eskalacji.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1CF71C5C-4083-8F74-2FD1-83A087F6F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888" y="4371359"/>
            <a:ext cx="384021" cy="38402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E003542-3384-D960-272C-B7C87681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899" y="2361733"/>
            <a:ext cx="3507318" cy="35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24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DFA06-FFC0-09C0-7EA2-0C932FA42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4DEDEE29-588F-C77C-081A-1DD7C200F075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ACCF3B3A-E588-778E-6348-3F23E3899C60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3C8CA670-D1AA-6C9C-8AAF-78900C508A88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475DECA-FE44-2D42-03FD-AA6CCE159D78}"/>
              </a:ext>
            </a:extLst>
          </p:cNvPr>
          <p:cNvSpPr txBox="1"/>
          <p:nvPr/>
        </p:nvSpPr>
        <p:spPr>
          <a:xfrm>
            <a:off x="1026088" y="1005840"/>
            <a:ext cx="55435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Zastosowanie termowizji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4637F6EB-2B26-578D-9B81-275EEE5E315A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B9373795-4048-70EB-CE0E-9F2BD45DF73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1671FA13-E124-2755-F43A-10D32920B5B5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B3F56C98-9885-0F22-D9EC-8E9E7D13C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73" y="1955911"/>
            <a:ext cx="384021" cy="38402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FD7C3F64-1CAA-4AD5-E935-1F8177324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45" y="2725092"/>
            <a:ext cx="384021" cy="384021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8AF307B8-E831-9384-AA05-3ABA50CB1F48}"/>
              </a:ext>
            </a:extLst>
          </p:cNvPr>
          <p:cNvSpPr txBox="1"/>
          <p:nvPr/>
        </p:nvSpPr>
        <p:spPr>
          <a:xfrm>
            <a:off x="6569637" y="2740780"/>
            <a:ext cx="4219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Energetyka cieplna: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diagnostyka rurociągów i innych elementów instalacji grzewczych.  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E00CDB09-9232-AD16-93F8-52AB2245F271}"/>
              </a:ext>
            </a:extLst>
          </p:cNvPr>
          <p:cNvSpPr txBox="1"/>
          <p:nvPr/>
        </p:nvSpPr>
        <p:spPr>
          <a:xfrm>
            <a:off x="6569637" y="1955381"/>
            <a:ext cx="4219957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Elektroenergetyka: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wykrycie luźnych połączeń śrubowych, sprawdzenie równomierności rozłożenia obciążenia.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B2E62470-CF18-4A50-9F47-C377C6C182B9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68E4172B-A4A9-E6D8-DCFA-573BCE14FAE6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B083C973-988B-4C25-717F-5FD67435C385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E1BAEC09-0790-D3D7-69B8-A82B0293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45" y="3407196"/>
            <a:ext cx="384021" cy="38402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C02F648D-1D35-DD2C-9A1D-42F07DA5DEAD}"/>
              </a:ext>
            </a:extLst>
          </p:cNvPr>
          <p:cNvSpPr txBox="1"/>
          <p:nvPr/>
        </p:nvSpPr>
        <p:spPr>
          <a:xfrm>
            <a:off x="6569637" y="3264747"/>
            <a:ext cx="42199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Budownictwo: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badanie jakości izolacji cieplnej budynków (wykrywanie mostków termicznych), wykrywanie nieszczelności okien i drzwi, lokalizacja wad w systemach grzewczych i instalacjach.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D396AB1-ED9E-1671-4DAC-A4698892887B}"/>
              </a:ext>
            </a:extLst>
          </p:cNvPr>
          <p:cNvSpPr txBox="1"/>
          <p:nvPr/>
        </p:nvSpPr>
        <p:spPr>
          <a:xfrm>
            <a:off x="6569637" y="4476523"/>
            <a:ext cx="4219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Wojsko i monitoring: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wykrywanie ruchu w warunkach słabej widoczności i w nocy. 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3E5EF6D6-CFC7-E9EA-2F22-FD93223DB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745" y="4419308"/>
            <a:ext cx="384021" cy="38402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0DC5DA2-6417-6D11-0359-463E5CB29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72" y="5047399"/>
            <a:ext cx="384021" cy="38402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B5FFB7B-94DD-510C-01F9-B9B6FD29258C}"/>
              </a:ext>
            </a:extLst>
          </p:cNvPr>
          <p:cNvSpPr txBox="1"/>
          <p:nvPr/>
        </p:nvSpPr>
        <p:spPr>
          <a:xfrm>
            <a:off x="6569636" y="5030521"/>
            <a:ext cx="42199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Przemysł: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diagnostyka uszkodzeń mechanicznych, obwodów elektrycznych i innych urządzeń(np. elementów grzewczych).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D58747FA-8D69-D42E-7F41-FA2A674BF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22" y="4611318"/>
            <a:ext cx="375567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83CA642E-353E-C780-CB14-96D44E9E5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23" y="2457450"/>
            <a:ext cx="3040454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705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631B3-F118-A217-02AD-1207AAB88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6A5AE4A3-D97E-478F-E133-36E69C50F8DE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EB1BE085-533E-294F-4386-4974C1DC967D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889E7D20-296D-F646-21B2-C4D5E2B7EBC1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D99913B-9A46-18AF-DEF8-B38D64166783}"/>
              </a:ext>
            </a:extLst>
          </p:cNvPr>
          <p:cNvSpPr txBox="1"/>
          <p:nvPr/>
        </p:nvSpPr>
        <p:spPr>
          <a:xfrm>
            <a:off x="1026088" y="1005840"/>
            <a:ext cx="554354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pojęcia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A4616997-1498-D120-C730-34DCC39E3CA1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D91115BD-68F4-FF3B-44AD-63DEE3D445BF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E48254BB-5BB3-015A-2BDA-BB1C430DB8C4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7659609A-1B48-D287-3100-8AF17FC3F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67" y="1990317"/>
            <a:ext cx="384021" cy="38402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A11B34E-96B6-85B4-7509-CBAABA15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69" y="3101981"/>
            <a:ext cx="384021" cy="384021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B9553DA-DD33-510C-9179-54C37A6300C4}"/>
              </a:ext>
            </a:extLst>
          </p:cNvPr>
          <p:cNvSpPr txBox="1"/>
          <p:nvPr/>
        </p:nvSpPr>
        <p:spPr>
          <a:xfrm>
            <a:off x="6630620" y="3101981"/>
            <a:ext cx="42199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Emisyjność cieplna materiałów: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współczynnik (od 0 do 1), który określa zdolność danego materiału do wypromieniowywania energii w postaci promieniowania cieplnego. Jest ona zmienna i zależy od rodzaju materiału (miedź, aluminium, beton), jego struktury (gładka, karbowana), rodzaju powierzchni (matowa, błyszcząca),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A8C462AA-7D1C-6A09-83B4-EA375991E1B2}"/>
              </a:ext>
            </a:extLst>
          </p:cNvPr>
          <p:cNvSpPr txBox="1"/>
          <p:nvPr/>
        </p:nvSpPr>
        <p:spPr>
          <a:xfrm>
            <a:off x="6630619" y="1963604"/>
            <a:ext cx="4219957" cy="110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Kamera termowizyjna: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urządzenie</a:t>
            </a: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które, dzięki odpowiednim matrycom przekształca promieniowanie cieplne na obraz termowizyjny (termogram).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1FC55B3-F0EF-5D97-897E-C77C4E7F70D1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74F88773-1C08-9136-C919-8FD5B7AF30F3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B3A92F18-9507-176E-0AB0-B0DB1C2C09DE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DC3A2ED9-6B15-F982-3B90-098E1A460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68" y="4988914"/>
            <a:ext cx="384021" cy="38402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7B53C990-5DF8-8E9F-0CC8-72564CC044E5}"/>
              </a:ext>
            </a:extLst>
          </p:cNvPr>
          <p:cNvSpPr txBox="1"/>
          <p:nvPr/>
        </p:nvSpPr>
        <p:spPr>
          <a:xfrm>
            <a:off x="6630621" y="5015284"/>
            <a:ext cx="42199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Termogram: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obraz termowizyjny przedstawiający różnice temperatur pomiędzy poszczególnymi elementami urządzeń.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FB589F7-8C6B-204A-7C25-8B85337E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239" y="2114031"/>
            <a:ext cx="2973670" cy="404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7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8AC85-D1AD-D464-72E9-34E09A0CF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398AC256-DE9B-9ADC-751E-CF71256F454D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0E9D28DE-5F8A-80FE-5E81-F7F39CDDDEE2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6208CEDC-D228-13EB-F969-48C5F8BE2AE5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6E1E939-89E5-2105-1990-EAA61B8E5F41}"/>
              </a:ext>
            </a:extLst>
          </p:cNvPr>
          <p:cNvSpPr txBox="1"/>
          <p:nvPr/>
        </p:nvSpPr>
        <p:spPr>
          <a:xfrm>
            <a:off x="1026088" y="1005840"/>
            <a:ext cx="554354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pojęcia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0B47DFF-9BF5-441D-DB23-F6190D778995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5CB103D5-99B9-4D97-7FFC-9A9BCF784AC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79D8EB17-4F8D-A606-E85F-BD040973FFEE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699EED88-F684-A8BA-8B50-806358814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65439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858F45F-CCF7-2A2E-C8D8-0182C8B6991C}"/>
              </a:ext>
            </a:extLst>
          </p:cNvPr>
          <p:cNvSpPr txBox="1"/>
          <p:nvPr/>
        </p:nvSpPr>
        <p:spPr>
          <a:xfrm>
            <a:off x="6630620" y="2276899"/>
            <a:ext cx="42199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Promieniowanie podczerwone: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</a:t>
            </a: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fala elektromagnetyczna o długości fal większych niż światło widzialne, której ludzkie oko nie jest w stanie zarejestrować, ale odczuwana jest jako ciepło. Jest emitowane przez wszystkie ciała o temperaturze wyższej od zera absolutnego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BD0763BA-BA3E-E034-D012-5F6AC21688F6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57355132-3713-A262-8BA7-557D75D06ED1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91334A6B-D4BC-68B7-067F-7F202FEEB54A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F15BF0E1-7CC3-1476-9D21-608C07305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69" y="3892726"/>
            <a:ext cx="384021" cy="38402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4CF308B-429D-2926-2718-181DCBBE56C4}"/>
              </a:ext>
            </a:extLst>
          </p:cNvPr>
          <p:cNvSpPr txBox="1"/>
          <p:nvPr/>
        </p:nvSpPr>
        <p:spPr>
          <a:xfrm>
            <a:off x="6630620" y="3989239"/>
            <a:ext cx="4219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Paleta barw (skala kolorystyczna):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przypisanie danej barwy do poszczególnych temperatur, co ułatwia i umożliwia interpretację uzyskanych wyników.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F3C4380-165E-3122-F9AE-E4E3840E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68" y="5085183"/>
            <a:ext cx="384021" cy="38402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CC10F0D-E684-AA47-1589-2488826421F5}"/>
              </a:ext>
            </a:extLst>
          </p:cNvPr>
          <p:cNvSpPr txBox="1"/>
          <p:nvPr/>
        </p:nvSpPr>
        <p:spPr>
          <a:xfrm>
            <a:off x="6630619" y="5046546"/>
            <a:ext cx="42199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Przegrzanie (hot spot, hot point):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punkt lub obszar o podwyższonej temperaturze .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6D154BC-48D6-1983-FEFE-17720775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72" y="2151366"/>
            <a:ext cx="5670766" cy="34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5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529C3-3155-ECB7-D9D7-4A81FCBEF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E292EB3F-A49C-BD6B-627D-B09C2BE94BEB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F37CAE78-EB8A-E1AC-1988-06749450B6BD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FE1A6F91-94B6-02C4-7C60-75B1C76C0FE6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C77DC8A-6C5D-D3FC-B85F-60B42C601146}"/>
              </a:ext>
            </a:extLst>
          </p:cNvPr>
          <p:cNvSpPr txBox="1"/>
          <p:nvPr/>
        </p:nvSpPr>
        <p:spPr>
          <a:xfrm>
            <a:off x="1026088" y="1005840"/>
            <a:ext cx="100587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 czym musimy pamiętać aby prawidłowo wykonać pomiary termowizyjne?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1ADF5E61-28EE-710F-1FFD-9E6DCA94C072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D8D4933-7BF8-0C92-98E4-7B36F242BF08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72A09B7B-6DEB-89ED-402E-50A8DDA20EDC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7E12971C-E386-C35E-3F73-BC56B6F4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0275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42FD144-AE44-4360-2D56-97813134C800}"/>
              </a:ext>
            </a:extLst>
          </p:cNvPr>
          <p:cNvSpPr txBox="1"/>
          <p:nvPr/>
        </p:nvSpPr>
        <p:spPr>
          <a:xfrm>
            <a:off x="6630618" y="2414448"/>
            <a:ext cx="4219957" cy="5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Odpowiedni dobór współczynnika emisyjności dla danego materiału: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 kluczowy 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11E5D7D-E4E8-F3E5-6E07-8EDBF5B21D37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EA79164-422B-A883-99D1-28C659E9871F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236B7D36-DFCD-7311-58D5-B3FD26A2D333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pic>
        <p:nvPicPr>
          <p:cNvPr id="9" name="Obraz 8">
            <a:extLst>
              <a:ext uri="{FF2B5EF4-FFF2-40B4-BE49-F238E27FC236}">
                <a16:creationId xmlns:a16="http://schemas.microsoft.com/office/drawing/2014/main" id="{E163D1DF-EC2C-F5EE-8244-31A131AA6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988432"/>
            <a:ext cx="384021" cy="38402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704D8E7-0175-EA94-C681-C1E9E27F7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58201"/>
            <a:ext cx="384021" cy="38402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51A6039-2EF7-357C-A185-9093EA1C8251}"/>
              </a:ext>
            </a:extLst>
          </p:cNvPr>
          <p:cNvSpPr txBox="1"/>
          <p:nvPr/>
        </p:nvSpPr>
        <p:spPr>
          <a:xfrm>
            <a:off x="6630618" y="3607559"/>
            <a:ext cx="4219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Temperatura otoczenia.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A985DC1-0CB4-EB00-8B3C-CAE314CB1020}"/>
              </a:ext>
            </a:extLst>
          </p:cNvPr>
          <p:cNvSpPr txBox="1"/>
          <p:nvPr/>
        </p:nvSpPr>
        <p:spPr>
          <a:xfrm>
            <a:off x="6630618" y="3016008"/>
            <a:ext cx="4219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Odpowiedni dobór kąta pomiaru. 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1BCCD5FA-85C5-AADE-B2EE-57F166BAF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22078"/>
            <a:ext cx="384021" cy="384021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2C843EF-B354-A125-EC8E-5797EBF77192}"/>
              </a:ext>
            </a:extLst>
          </p:cNvPr>
          <p:cNvSpPr txBox="1"/>
          <p:nvPr/>
        </p:nvSpPr>
        <p:spPr>
          <a:xfrm>
            <a:off x="6630618" y="4105559"/>
            <a:ext cx="4219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Wilgotność.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67FBDB87-5644-A6D2-FA9A-BB49C26D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573" y="4658499"/>
            <a:ext cx="384021" cy="384021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EC6C1DD6-5E80-BF9A-8B82-DAF5E07E6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226656"/>
            <a:ext cx="384021" cy="384021"/>
          </a:xfrm>
          <a:prstGeom prst="rect">
            <a:avLst/>
          </a:prstGeom>
        </p:spPr>
      </p:pic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97B94D5-38F9-6274-7EBA-8BAD0F038CDD}"/>
              </a:ext>
            </a:extLst>
          </p:cNvPr>
          <p:cNvSpPr txBox="1"/>
          <p:nvPr/>
        </p:nvSpPr>
        <p:spPr>
          <a:xfrm>
            <a:off x="6630616" y="4644939"/>
            <a:ext cx="4219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Lokalizacja miejsca pomiaru: (siła wiatru)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D748549-E2A4-F71E-5F58-42DBB10B3CBD}"/>
              </a:ext>
            </a:extLst>
          </p:cNvPr>
          <p:cNvSpPr txBox="1"/>
          <p:nvPr/>
        </p:nvSpPr>
        <p:spPr>
          <a:xfrm>
            <a:off x="6630617" y="5236490"/>
            <a:ext cx="4219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Pora dnia: (stopień nasłonecznienia)</a:t>
            </a:r>
            <a:endParaRPr lang="pl-PL" sz="1500" dirty="0">
              <a:solidFill>
                <a:srgbClr val="263779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Obraz 26">
            <a:extLst>
              <a:ext uri="{FF2B5EF4-FFF2-40B4-BE49-F238E27FC236}">
                <a16:creationId xmlns:a16="http://schemas.microsoft.com/office/drawing/2014/main" id="{72108114-9377-2E19-FE17-17783019D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93" y="2524367"/>
            <a:ext cx="5627558" cy="348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8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40C7D-2BEF-D6D1-3251-0E4BC280F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EF51C619-578E-45B7-061E-8860FC90DE27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312B35C6-6F32-8703-B2C2-D062E240F94B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1FAEEB62-6FBB-2CE2-4256-2FB67DB48737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9B92F27-6427-6BA5-594F-B429FDB4A233}"/>
              </a:ext>
            </a:extLst>
          </p:cNvPr>
          <p:cNvSpPr txBox="1"/>
          <p:nvPr/>
        </p:nvSpPr>
        <p:spPr>
          <a:xfrm>
            <a:off x="1026088" y="808481"/>
            <a:ext cx="100587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 czym musimy pamiętać aby prawidłowo wykonać pomiary termowizyjne?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2A82F25-1051-D858-0F1F-86826A14ECEC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D229B346-99D6-0EBB-4D52-A78B91267AF3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FFCDB3BC-E6BE-279C-BF11-D67D4752E80C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6F030839-7D27-F307-B1DE-B439838F4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0275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5EE6808-97C2-4D53-D943-EA185C23464E}"/>
              </a:ext>
            </a:extLst>
          </p:cNvPr>
          <p:cNvSpPr txBox="1"/>
          <p:nvPr/>
        </p:nvSpPr>
        <p:spPr>
          <a:xfrm>
            <a:off x="6630618" y="2414448"/>
            <a:ext cx="4219957" cy="5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Odpowiedni dobór współczynnika emisyjności dla danego materiału: </a:t>
            </a:r>
            <a:r>
              <a:rPr lang="pl-PL" sz="1500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element kluczowy 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9E936987-50CB-C615-7337-13070613358C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8B319538-4C4D-9F62-5988-17D2260E6AD2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C60B1624-3978-96DF-3C89-5F61F8BC51E0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07</a:t>
              </a:r>
            </a:p>
          </p:txBody>
        </p:sp>
      </p:grp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0437380-38A5-EC54-D62B-0A14EC809E1D}"/>
              </a:ext>
            </a:extLst>
          </p:cNvPr>
          <p:cNvSpPr txBox="1"/>
          <p:nvPr/>
        </p:nvSpPr>
        <p:spPr>
          <a:xfrm>
            <a:off x="5558828" y="3201217"/>
            <a:ext cx="5693542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dirty="0"/>
              <a:t>Aby uzyskać prawidłowy wynik pomiarów termowizyjnych na kamerze termowizyjnej musimy ustawić odpowiedni współczynnik emisyjności. </a:t>
            </a:r>
          </a:p>
          <a:p>
            <a:pPr fontAlgn="ctr"/>
            <a:r>
              <a:rPr lang="pl-PL" b="1" dirty="0"/>
              <a:t>0</a:t>
            </a:r>
            <a:r>
              <a:rPr lang="pl-PL" dirty="0"/>
              <a:t>: oznacza idealne ciało doskonale odbijające energię (idealne lustro). </a:t>
            </a:r>
          </a:p>
          <a:p>
            <a:r>
              <a:rPr lang="pl-PL" b="1" dirty="0"/>
              <a:t>1</a:t>
            </a:r>
            <a:r>
              <a:rPr lang="pl-PL" dirty="0"/>
              <a:t>: oznacza ciało doskonale czarne, które idealnie pochłania i emituje energię. </a:t>
            </a:r>
          </a:p>
          <a:p>
            <a:pPr algn="just">
              <a:lnSpc>
                <a:spcPts val="1960"/>
              </a:lnSpc>
            </a:pPr>
            <a:r>
              <a:rPr lang="pl-PL" dirty="0"/>
              <a:t>W wielu przypadkach kamery mają przypisane wartości emisyjności najczęściej spotykanych materiałów, jednak w przypadku ich braku musimy posiłkować się tabelami emisyjności, normami lub np. Internetem.</a:t>
            </a:r>
          </a:p>
        </p:txBody>
      </p:sp>
      <p:graphicFrame>
        <p:nvGraphicFramePr>
          <p:cNvPr id="27" name="Tabela 26">
            <a:extLst>
              <a:ext uri="{FF2B5EF4-FFF2-40B4-BE49-F238E27FC236}">
                <a16:creationId xmlns:a16="http://schemas.microsoft.com/office/drawing/2014/main" id="{B45510B0-5DB9-1171-9298-E101F8B57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59734"/>
              </p:ext>
            </p:extLst>
          </p:nvPr>
        </p:nvGraphicFramePr>
        <p:xfrm>
          <a:off x="533194" y="2195046"/>
          <a:ext cx="4898226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113">
                  <a:extLst>
                    <a:ext uri="{9D8B030D-6E8A-4147-A177-3AD203B41FA5}">
                      <a16:colId xmlns:a16="http://schemas.microsoft.com/office/drawing/2014/main" val="606933426"/>
                    </a:ext>
                  </a:extLst>
                </a:gridCol>
                <a:gridCol w="2449113">
                  <a:extLst>
                    <a:ext uri="{9D8B030D-6E8A-4147-A177-3AD203B41FA5}">
                      <a16:colId xmlns:a16="http://schemas.microsoft.com/office/drawing/2014/main" val="2225555356"/>
                    </a:ext>
                  </a:extLst>
                </a:gridCol>
              </a:tblGrid>
              <a:tr h="361775">
                <a:tc gridSpan="2"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Przykładowe współczynniki emisyjności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8873"/>
                  </a:ext>
                </a:extLst>
              </a:tr>
              <a:tr h="361775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Rodzaj materiału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Współczynnik emisyjności (</a:t>
                      </a:r>
                      <a:r>
                        <a:rPr lang="el-GR" b="1" dirty="0"/>
                        <a:t>ε</a:t>
                      </a:r>
                      <a:r>
                        <a:rPr lang="pl-PL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229674"/>
                  </a:ext>
                </a:extLst>
              </a:tr>
              <a:tr h="36177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Miedź: utleniona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0,76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929817"/>
                  </a:ext>
                </a:extLst>
              </a:tr>
              <a:tr h="361775"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Miedź: polerowana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0,07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313629"/>
                  </a:ext>
                </a:extLst>
              </a:tr>
              <a:tr h="361775">
                <a:tc>
                  <a:txBody>
                    <a:bodyPr/>
                    <a:lstStyle/>
                    <a:p>
                      <a:pPr algn="ctr"/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Mosiądz: utleniony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0,61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615390"/>
                  </a:ext>
                </a:extLst>
              </a:tr>
              <a:tr h="36177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Aluminium: matowe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0,07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542383"/>
                  </a:ext>
                </a:extLst>
              </a:tr>
              <a:tr h="3617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Aluminium: polerowane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ok. 0,05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6516"/>
                  </a:ext>
                </a:extLst>
              </a:tr>
              <a:tr h="36177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Aluminium: utlenione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ok. 0,25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854"/>
                  </a:ext>
                </a:extLst>
              </a:tr>
              <a:tr h="36177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Beton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0,94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72394"/>
                  </a:ext>
                </a:extLst>
              </a:tr>
              <a:tr h="36177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Stal matowa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ok. 0,96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641282"/>
                  </a:ext>
                </a:extLst>
              </a:tr>
              <a:tr h="361775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Żeliwo polerowane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ok. 0,21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04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88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C894D-962F-4855-15AF-80CEFA7DF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>
            <a:extLst>
              <a:ext uri="{FF2B5EF4-FFF2-40B4-BE49-F238E27FC236}">
                <a16:creationId xmlns:a16="http://schemas.microsoft.com/office/drawing/2014/main" id="{904E34C8-FE6F-17BF-8FCD-B6BB7D1D5019}"/>
              </a:ext>
            </a:extLst>
          </p:cNvPr>
          <p:cNvGrpSpPr/>
          <p:nvPr/>
        </p:nvGrpSpPr>
        <p:grpSpPr>
          <a:xfrm>
            <a:off x="0" y="419558"/>
            <a:ext cx="6751057" cy="142043"/>
            <a:chOff x="-4028" y="438181"/>
            <a:chExt cx="6751057" cy="142043"/>
          </a:xfrm>
        </p:grpSpPr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6E83E2F5-757B-F68C-616B-7D747A7056F5}"/>
                </a:ext>
              </a:extLst>
            </p:cNvPr>
            <p:cNvCxnSpPr>
              <a:cxnSpLocks/>
            </p:cNvCxnSpPr>
            <p:nvPr/>
          </p:nvCxnSpPr>
          <p:spPr>
            <a:xfrm>
              <a:off x="-4028" y="506027"/>
              <a:ext cx="675105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Łącznik prosty 7">
              <a:extLst>
                <a:ext uri="{FF2B5EF4-FFF2-40B4-BE49-F238E27FC236}">
                  <a16:creationId xmlns:a16="http://schemas.microsoft.com/office/drawing/2014/main" id="{A5EB1D75-F6B8-8FDA-0A37-26362419E1AF}"/>
                </a:ext>
              </a:extLst>
            </p:cNvPr>
            <p:cNvCxnSpPr/>
            <p:nvPr/>
          </p:nvCxnSpPr>
          <p:spPr>
            <a:xfrm>
              <a:off x="6747029" y="438181"/>
              <a:ext cx="0" cy="142043"/>
            </a:xfrm>
            <a:prstGeom prst="line">
              <a:avLst/>
            </a:prstGeom>
            <a:ln w="19050">
              <a:solidFill>
                <a:srgbClr val="606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F367C3F-5298-8B68-22E9-A539E89339B2}"/>
              </a:ext>
            </a:extLst>
          </p:cNvPr>
          <p:cNvSpPr txBox="1"/>
          <p:nvPr/>
        </p:nvSpPr>
        <p:spPr>
          <a:xfrm>
            <a:off x="1026088" y="1005840"/>
            <a:ext cx="100587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b="1" dirty="0">
                <a:solidFill>
                  <a:srgbClr val="263779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 czym musimy pamiętać aby prawidłowo wykonać pomiary termowizyjne?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704E35EF-BD7D-B2EC-31FA-4E7EC4D41019}"/>
              </a:ext>
            </a:extLst>
          </p:cNvPr>
          <p:cNvGrpSpPr/>
          <p:nvPr/>
        </p:nvGrpSpPr>
        <p:grpSpPr>
          <a:xfrm rot="10800000">
            <a:off x="6760582" y="6296399"/>
            <a:ext cx="5431418" cy="142043"/>
            <a:chOff x="1315611" y="435006"/>
            <a:chExt cx="5431418" cy="142043"/>
          </a:xfrm>
        </p:grpSpPr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61C1383D-0E89-BCAA-DD6B-7E74CEBB7F2A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315611" y="506027"/>
              <a:ext cx="5431417" cy="0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A82C7D94-15CB-1703-BD1B-A4CFA39F4887}"/>
                </a:ext>
              </a:extLst>
            </p:cNvPr>
            <p:cNvCxnSpPr/>
            <p:nvPr/>
          </p:nvCxnSpPr>
          <p:spPr>
            <a:xfrm>
              <a:off x="6747029" y="435006"/>
              <a:ext cx="0" cy="142043"/>
            </a:xfrm>
            <a:prstGeom prst="line">
              <a:avLst/>
            </a:prstGeom>
            <a:ln w="19050">
              <a:solidFill>
                <a:srgbClr val="2637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ADA78E2E-C03D-10E4-2268-41856BC67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20275"/>
            <a:ext cx="384021" cy="384021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1EBF2EF4-2165-8223-5F7B-0FBAFCA6CE41}"/>
              </a:ext>
            </a:extLst>
          </p:cNvPr>
          <p:cNvSpPr txBox="1"/>
          <p:nvPr/>
        </p:nvSpPr>
        <p:spPr>
          <a:xfrm>
            <a:off x="6630618" y="2414448"/>
            <a:ext cx="4219957" cy="33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500" b="1" dirty="0">
                <a:solidFill>
                  <a:srgbClr val="26377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Odpowiedni dobór kąta pomiaru</a:t>
            </a:r>
            <a:endParaRPr lang="pl-PL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4C81F761-520D-E826-2EF9-922DE3AFB44C}"/>
              </a:ext>
            </a:extLst>
          </p:cNvPr>
          <p:cNvGrpSpPr/>
          <p:nvPr/>
        </p:nvGrpSpPr>
        <p:grpSpPr>
          <a:xfrm>
            <a:off x="11084833" y="0"/>
            <a:ext cx="790916" cy="776133"/>
            <a:chOff x="11084833" y="0"/>
            <a:chExt cx="790916" cy="776133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AB04EE46-CBF4-70A1-F56F-A0459128784D}"/>
                </a:ext>
              </a:extLst>
            </p:cNvPr>
            <p:cNvSpPr/>
            <p:nvPr/>
          </p:nvSpPr>
          <p:spPr>
            <a:xfrm>
              <a:off x="11084833" y="0"/>
              <a:ext cx="790916" cy="776133"/>
            </a:xfrm>
            <a:prstGeom prst="rect">
              <a:avLst/>
            </a:prstGeom>
            <a:solidFill>
              <a:srgbClr val="C014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E872263A-1B2C-9552-B62F-D15AC2561AD7}"/>
                </a:ext>
              </a:extLst>
            </p:cNvPr>
            <p:cNvSpPr txBox="1"/>
            <p:nvPr/>
          </p:nvSpPr>
          <p:spPr>
            <a:xfrm>
              <a:off x="11252378" y="157233"/>
              <a:ext cx="520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2400" dirty="0">
                  <a:solidFill>
                    <a:schemeClr val="bg1"/>
                  </a:solidFill>
                </a:rPr>
                <a:t>08</a:t>
              </a:r>
            </a:p>
          </p:txBody>
        </p:sp>
      </p:grp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2460A099-36A8-AF78-7A3F-43451382B8B9}"/>
              </a:ext>
            </a:extLst>
          </p:cNvPr>
          <p:cNvSpPr txBox="1"/>
          <p:nvPr/>
        </p:nvSpPr>
        <p:spPr>
          <a:xfrm>
            <a:off x="5413972" y="3225324"/>
            <a:ext cx="6074875" cy="212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960"/>
              </a:lnSpc>
            </a:pP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Pomiary danego elementu wykonane pod różnym kątem będą generować inne odczyty. </a:t>
            </a:r>
          </a:p>
          <a:p>
            <a:pPr algn="just">
              <a:lnSpc>
                <a:spcPts val="1960"/>
              </a:lnSpc>
            </a:pP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Kąt pod jakim wykonujemy pomiar musi minimalizować wpływ zewnętrzny (m.in. refleksy od źródeł światła zarówno sztucznego jak i naturalnego). </a:t>
            </a:r>
          </a:p>
          <a:p>
            <a:pPr algn="just">
              <a:lnSpc>
                <a:spcPts val="1960"/>
              </a:lnSpc>
            </a:pP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Idealnym rozwiązaniem jest gdy obiektyw kamery ustawiony jest możliwie jak najbardziej prostopadle względem badanego obiektu.</a:t>
            </a:r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D7EFC5-C012-BD81-F3AF-68865E3AD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014" y="4656922"/>
            <a:ext cx="3239731" cy="19835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1E09F90-7EEC-F968-C260-A797C46B0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495" y="2437245"/>
            <a:ext cx="2644679" cy="198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06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1035</Words>
  <Application>Microsoft Office PowerPoint</Application>
  <PresentationFormat>Panoramiczny</PresentationFormat>
  <Paragraphs>105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Lato</vt:lpstr>
      <vt:lpstr>Lato Black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Natalia Szczesniak</dc:creator>
  <cp:lastModifiedBy>Domagała Daniel (TD OWR)</cp:lastModifiedBy>
  <cp:revision>68</cp:revision>
  <dcterms:created xsi:type="dcterms:W3CDTF">2022-04-01T12:42:11Z</dcterms:created>
  <dcterms:modified xsi:type="dcterms:W3CDTF">2025-09-25T14:51:15Z</dcterms:modified>
</cp:coreProperties>
</file>