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sldIdLst>
    <p:sldId id="260" r:id="rId2"/>
    <p:sldId id="264" r:id="rId3"/>
    <p:sldId id="277" r:id="rId4"/>
    <p:sldId id="278" r:id="rId5"/>
    <p:sldId id="261" r:id="rId6"/>
    <p:sldId id="266" r:id="rId7"/>
    <p:sldId id="267" r:id="rId8"/>
    <p:sldId id="265" r:id="rId9"/>
    <p:sldId id="279" r:id="rId10"/>
    <p:sldId id="271" r:id="rId11"/>
    <p:sldId id="270" r:id="rId12"/>
    <p:sldId id="280" r:id="rId13"/>
    <p:sldId id="268" r:id="rId14"/>
    <p:sldId id="281" r:id="rId15"/>
    <p:sldId id="282" r:id="rId16"/>
    <p:sldId id="283" r:id="rId17"/>
    <p:sldId id="284" r:id="rId18"/>
    <p:sldId id="285" r:id="rId19"/>
    <p:sldId id="262" r:id="rId20"/>
    <p:sldId id="276" r:id="rId21"/>
    <p:sldId id="275" r:id="rId22"/>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3779"/>
    <a:srgbClr val="C01422"/>
    <a:srgbClr val="606060"/>
    <a:srgbClr val="9D9D9C"/>
    <a:srgbClr val="413C3B"/>
    <a:srgbClr val="EDEDED"/>
    <a:srgbClr val="3C3C3B"/>
    <a:srgbClr val="F2A20F"/>
    <a:srgbClr val="5757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
    <p:restoredTop sz="96038"/>
  </p:normalViewPr>
  <p:slideViewPr>
    <p:cSldViewPr snapToGrid="0" snapToObjects="1">
      <p:cViewPr varScale="1">
        <p:scale>
          <a:sx n="70" d="100"/>
          <a:sy n="70" d="100"/>
        </p:scale>
        <p:origin x="844"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B0D34F-417C-AE4D-A296-57DC498886C3}" type="datetimeFigureOut">
              <a:rPr lang="pl-PL" smtClean="0"/>
              <a:t>15.11.2025</a:t>
            </a:fld>
            <a:endParaRPr lang="pl-PL"/>
          </a:p>
        </p:txBody>
      </p:sp>
      <p:sp>
        <p:nvSpPr>
          <p:cNvPr id="4" name="Symbol zastępczy obrazu slajd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629775-2EC1-1643-B165-0F4037133492}" type="slidenum">
              <a:rPr lang="pl-PL" smtClean="0"/>
              <a:t>‹#›</a:t>
            </a:fld>
            <a:endParaRPr lang="pl-PL"/>
          </a:p>
        </p:txBody>
      </p:sp>
    </p:spTree>
    <p:extLst>
      <p:ext uri="{BB962C8B-B14F-4D97-AF65-F5344CB8AC3E}">
        <p14:creationId xmlns:p14="http://schemas.microsoft.com/office/powerpoint/2010/main" val="26239762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E100736-5EA1-724E-9DA7-54484B90703B}"/>
              </a:ext>
            </a:extLst>
          </p:cNvPr>
          <p:cNvSpPr>
            <a:spLocks noGrp="1"/>
          </p:cNvSpPr>
          <p:nvPr>
            <p:ph type="ctrTitle"/>
          </p:nvPr>
        </p:nvSpPr>
        <p:spPr>
          <a:xfrm>
            <a:off x="1524000" y="1122363"/>
            <a:ext cx="9144000" cy="2387600"/>
          </a:xfrm>
        </p:spPr>
        <p:txBody>
          <a:bodyPr anchor="b"/>
          <a:lstStyle>
            <a:lvl1pPr algn="ctr">
              <a:defRPr sz="6000"/>
            </a:lvl1pPr>
          </a:lstStyle>
          <a:p>
            <a:r>
              <a:rPr lang="pl-PL"/>
              <a:t>Kliknij, aby edytować styl</a:t>
            </a:r>
          </a:p>
        </p:txBody>
      </p:sp>
      <p:sp>
        <p:nvSpPr>
          <p:cNvPr id="3" name="Podtytuł 2">
            <a:extLst>
              <a:ext uri="{FF2B5EF4-FFF2-40B4-BE49-F238E27FC236}">
                <a16:creationId xmlns:a16="http://schemas.microsoft.com/office/drawing/2014/main" id="{F49BA4B4-1332-8943-83D6-C653B3E9D14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p>
        </p:txBody>
      </p:sp>
      <p:sp>
        <p:nvSpPr>
          <p:cNvPr id="4" name="Symbol zastępczy daty 3">
            <a:extLst>
              <a:ext uri="{FF2B5EF4-FFF2-40B4-BE49-F238E27FC236}">
                <a16:creationId xmlns:a16="http://schemas.microsoft.com/office/drawing/2014/main" id="{91945ED8-445C-FE45-8587-5ED6DAED02CF}"/>
              </a:ext>
            </a:extLst>
          </p:cNvPr>
          <p:cNvSpPr>
            <a:spLocks noGrp="1"/>
          </p:cNvSpPr>
          <p:nvPr>
            <p:ph type="dt" sz="half" idx="10"/>
          </p:nvPr>
        </p:nvSpPr>
        <p:spPr/>
        <p:txBody>
          <a:bodyPr/>
          <a:lstStyle/>
          <a:p>
            <a:fld id="{55BE928B-91DF-8443-AC68-CB05F3F1656F}" type="datetimeFigureOut">
              <a:rPr lang="pl-PL" smtClean="0"/>
              <a:t>15.11.2025</a:t>
            </a:fld>
            <a:endParaRPr lang="pl-PL"/>
          </a:p>
        </p:txBody>
      </p:sp>
      <p:sp>
        <p:nvSpPr>
          <p:cNvPr id="5" name="Symbol zastępczy stopki 4">
            <a:extLst>
              <a:ext uri="{FF2B5EF4-FFF2-40B4-BE49-F238E27FC236}">
                <a16:creationId xmlns:a16="http://schemas.microsoft.com/office/drawing/2014/main" id="{92106BFC-AC66-1A48-BD43-C1BEB31E4324}"/>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DB75F6D8-CC7A-0647-B88D-BF269D36800C}"/>
              </a:ext>
            </a:extLst>
          </p:cNvPr>
          <p:cNvSpPr>
            <a:spLocks noGrp="1"/>
          </p:cNvSpPr>
          <p:nvPr>
            <p:ph type="sldNum" sz="quarter" idx="12"/>
          </p:nvPr>
        </p:nvSpPr>
        <p:spPr/>
        <p:txBody>
          <a:bodyPr/>
          <a:lstStyle/>
          <a:p>
            <a:fld id="{870E9AE8-95DE-8241-9F6C-E6E8F7EB6DC1}" type="slidenum">
              <a:rPr lang="pl-PL" smtClean="0"/>
              <a:t>‹#›</a:t>
            </a:fld>
            <a:endParaRPr lang="pl-PL"/>
          </a:p>
        </p:txBody>
      </p:sp>
    </p:spTree>
    <p:extLst>
      <p:ext uri="{BB962C8B-B14F-4D97-AF65-F5344CB8AC3E}">
        <p14:creationId xmlns:p14="http://schemas.microsoft.com/office/powerpoint/2010/main" val="5081397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8000BB4-4BE1-D749-BB16-C38037C4C476}"/>
              </a:ext>
            </a:extLst>
          </p:cNvPr>
          <p:cNvSpPr>
            <a:spLocks noGrp="1"/>
          </p:cNvSpPr>
          <p:nvPr>
            <p:ph type="title"/>
          </p:nvPr>
        </p:nvSpPr>
        <p:spPr/>
        <p:txBody>
          <a:bodyPr/>
          <a:lstStyle/>
          <a:p>
            <a:r>
              <a:rPr lang="pl-PL"/>
              <a:t>Kliknij, aby edytować styl</a:t>
            </a:r>
          </a:p>
        </p:txBody>
      </p:sp>
      <p:sp>
        <p:nvSpPr>
          <p:cNvPr id="3" name="Symbol zastępczy tytułu pionowego 2">
            <a:extLst>
              <a:ext uri="{FF2B5EF4-FFF2-40B4-BE49-F238E27FC236}">
                <a16:creationId xmlns:a16="http://schemas.microsoft.com/office/drawing/2014/main" id="{0D899929-8C3C-BE4F-8D5F-0B368119A7F5}"/>
              </a:ext>
            </a:extLst>
          </p:cNvPr>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D3E993B5-F419-3B45-B5C9-47596C68199A}"/>
              </a:ext>
            </a:extLst>
          </p:cNvPr>
          <p:cNvSpPr>
            <a:spLocks noGrp="1"/>
          </p:cNvSpPr>
          <p:nvPr>
            <p:ph type="dt" sz="half" idx="10"/>
          </p:nvPr>
        </p:nvSpPr>
        <p:spPr/>
        <p:txBody>
          <a:bodyPr/>
          <a:lstStyle/>
          <a:p>
            <a:fld id="{55BE928B-91DF-8443-AC68-CB05F3F1656F}" type="datetimeFigureOut">
              <a:rPr lang="pl-PL" smtClean="0"/>
              <a:t>15.11.2025</a:t>
            </a:fld>
            <a:endParaRPr lang="pl-PL"/>
          </a:p>
        </p:txBody>
      </p:sp>
      <p:sp>
        <p:nvSpPr>
          <p:cNvPr id="5" name="Symbol zastępczy stopki 4">
            <a:extLst>
              <a:ext uri="{FF2B5EF4-FFF2-40B4-BE49-F238E27FC236}">
                <a16:creationId xmlns:a16="http://schemas.microsoft.com/office/drawing/2014/main" id="{76A62634-D625-B049-B36C-13444D390379}"/>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3CD8FD9D-BB7D-994D-AB25-73E593DDB2FA}"/>
              </a:ext>
            </a:extLst>
          </p:cNvPr>
          <p:cNvSpPr>
            <a:spLocks noGrp="1"/>
          </p:cNvSpPr>
          <p:nvPr>
            <p:ph type="sldNum" sz="quarter" idx="12"/>
          </p:nvPr>
        </p:nvSpPr>
        <p:spPr/>
        <p:txBody>
          <a:bodyPr/>
          <a:lstStyle/>
          <a:p>
            <a:fld id="{870E9AE8-95DE-8241-9F6C-E6E8F7EB6DC1}" type="slidenum">
              <a:rPr lang="pl-PL" smtClean="0"/>
              <a:t>‹#›</a:t>
            </a:fld>
            <a:endParaRPr lang="pl-PL"/>
          </a:p>
        </p:txBody>
      </p:sp>
    </p:spTree>
    <p:extLst>
      <p:ext uri="{BB962C8B-B14F-4D97-AF65-F5344CB8AC3E}">
        <p14:creationId xmlns:p14="http://schemas.microsoft.com/office/powerpoint/2010/main" val="36905505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a:extLst>
              <a:ext uri="{FF2B5EF4-FFF2-40B4-BE49-F238E27FC236}">
                <a16:creationId xmlns:a16="http://schemas.microsoft.com/office/drawing/2014/main" id="{8A1AAA8B-ABF9-F748-8915-29608D29A54A}"/>
              </a:ext>
            </a:extLst>
          </p:cNvPr>
          <p:cNvSpPr>
            <a:spLocks noGrp="1"/>
          </p:cNvSpPr>
          <p:nvPr>
            <p:ph type="title" orient="vert"/>
          </p:nvPr>
        </p:nvSpPr>
        <p:spPr>
          <a:xfrm>
            <a:off x="8724900" y="365125"/>
            <a:ext cx="2628900" cy="5811838"/>
          </a:xfrm>
        </p:spPr>
        <p:txBody>
          <a:bodyPr vert="eaVert"/>
          <a:lstStyle/>
          <a:p>
            <a:r>
              <a:rPr lang="pl-PL"/>
              <a:t>Kliknij, aby edytować styl</a:t>
            </a:r>
          </a:p>
        </p:txBody>
      </p:sp>
      <p:sp>
        <p:nvSpPr>
          <p:cNvPr id="3" name="Symbol zastępczy tytułu pionowego 2">
            <a:extLst>
              <a:ext uri="{FF2B5EF4-FFF2-40B4-BE49-F238E27FC236}">
                <a16:creationId xmlns:a16="http://schemas.microsoft.com/office/drawing/2014/main" id="{D57999D9-0743-BA4E-8105-B13A7690683F}"/>
              </a:ext>
            </a:extLst>
          </p:cNvPr>
          <p:cNvSpPr>
            <a:spLocks noGrp="1"/>
          </p:cNvSpPr>
          <p:nvPr>
            <p:ph type="body" orient="vert" idx="1"/>
          </p:nvPr>
        </p:nvSpPr>
        <p:spPr>
          <a:xfrm>
            <a:off x="838200" y="365125"/>
            <a:ext cx="7734300" cy="5811838"/>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6B495DC4-74DD-8D47-A3C8-489312B98718}"/>
              </a:ext>
            </a:extLst>
          </p:cNvPr>
          <p:cNvSpPr>
            <a:spLocks noGrp="1"/>
          </p:cNvSpPr>
          <p:nvPr>
            <p:ph type="dt" sz="half" idx="10"/>
          </p:nvPr>
        </p:nvSpPr>
        <p:spPr/>
        <p:txBody>
          <a:bodyPr/>
          <a:lstStyle/>
          <a:p>
            <a:fld id="{55BE928B-91DF-8443-AC68-CB05F3F1656F}" type="datetimeFigureOut">
              <a:rPr lang="pl-PL" smtClean="0"/>
              <a:t>15.11.2025</a:t>
            </a:fld>
            <a:endParaRPr lang="pl-PL"/>
          </a:p>
        </p:txBody>
      </p:sp>
      <p:sp>
        <p:nvSpPr>
          <p:cNvPr id="5" name="Symbol zastępczy stopki 4">
            <a:extLst>
              <a:ext uri="{FF2B5EF4-FFF2-40B4-BE49-F238E27FC236}">
                <a16:creationId xmlns:a16="http://schemas.microsoft.com/office/drawing/2014/main" id="{91A7A8F0-094E-B64D-B62E-D9119FDDEE00}"/>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A70B6255-87F6-464C-A9D5-08FB87861A95}"/>
              </a:ext>
            </a:extLst>
          </p:cNvPr>
          <p:cNvSpPr>
            <a:spLocks noGrp="1"/>
          </p:cNvSpPr>
          <p:nvPr>
            <p:ph type="sldNum" sz="quarter" idx="12"/>
          </p:nvPr>
        </p:nvSpPr>
        <p:spPr/>
        <p:txBody>
          <a:bodyPr/>
          <a:lstStyle/>
          <a:p>
            <a:fld id="{870E9AE8-95DE-8241-9F6C-E6E8F7EB6DC1}" type="slidenum">
              <a:rPr lang="pl-PL" smtClean="0"/>
              <a:t>‹#›</a:t>
            </a:fld>
            <a:endParaRPr lang="pl-PL"/>
          </a:p>
        </p:txBody>
      </p:sp>
    </p:spTree>
    <p:extLst>
      <p:ext uri="{BB962C8B-B14F-4D97-AF65-F5344CB8AC3E}">
        <p14:creationId xmlns:p14="http://schemas.microsoft.com/office/powerpoint/2010/main" val="5766066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551BB7F-B071-D149-B6B1-1C66A7E9D006}"/>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id="{00A5EC3F-D301-DD48-B464-B83DA8A24800}"/>
              </a:ext>
            </a:extLst>
          </p:cNvPr>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FB26216A-7D4D-E348-9C93-0AAA4EB81721}"/>
              </a:ext>
            </a:extLst>
          </p:cNvPr>
          <p:cNvSpPr>
            <a:spLocks noGrp="1"/>
          </p:cNvSpPr>
          <p:nvPr>
            <p:ph type="dt" sz="half" idx="10"/>
          </p:nvPr>
        </p:nvSpPr>
        <p:spPr/>
        <p:txBody>
          <a:bodyPr/>
          <a:lstStyle/>
          <a:p>
            <a:fld id="{55BE928B-91DF-8443-AC68-CB05F3F1656F}" type="datetimeFigureOut">
              <a:rPr lang="pl-PL" smtClean="0"/>
              <a:t>15.11.2025</a:t>
            </a:fld>
            <a:endParaRPr lang="pl-PL"/>
          </a:p>
        </p:txBody>
      </p:sp>
      <p:sp>
        <p:nvSpPr>
          <p:cNvPr id="5" name="Symbol zastępczy stopki 4">
            <a:extLst>
              <a:ext uri="{FF2B5EF4-FFF2-40B4-BE49-F238E27FC236}">
                <a16:creationId xmlns:a16="http://schemas.microsoft.com/office/drawing/2014/main" id="{9905C2ED-13F7-ED42-90E3-D80636800C28}"/>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40254899-8356-8A4B-9FB5-1059A9036E50}"/>
              </a:ext>
            </a:extLst>
          </p:cNvPr>
          <p:cNvSpPr>
            <a:spLocks noGrp="1"/>
          </p:cNvSpPr>
          <p:nvPr>
            <p:ph type="sldNum" sz="quarter" idx="12"/>
          </p:nvPr>
        </p:nvSpPr>
        <p:spPr/>
        <p:txBody>
          <a:bodyPr/>
          <a:lstStyle/>
          <a:p>
            <a:fld id="{870E9AE8-95DE-8241-9F6C-E6E8F7EB6DC1}" type="slidenum">
              <a:rPr lang="pl-PL" smtClean="0"/>
              <a:t>‹#›</a:t>
            </a:fld>
            <a:endParaRPr lang="pl-PL"/>
          </a:p>
        </p:txBody>
      </p:sp>
    </p:spTree>
    <p:extLst>
      <p:ext uri="{BB962C8B-B14F-4D97-AF65-F5344CB8AC3E}">
        <p14:creationId xmlns:p14="http://schemas.microsoft.com/office/powerpoint/2010/main" val="33086304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C766AEA-B3C6-2E41-B663-030EA6364008}"/>
              </a:ext>
            </a:extLst>
          </p:cNvPr>
          <p:cNvSpPr>
            <a:spLocks noGrp="1"/>
          </p:cNvSpPr>
          <p:nvPr>
            <p:ph type="title"/>
          </p:nvPr>
        </p:nvSpPr>
        <p:spPr>
          <a:xfrm>
            <a:off x="831850" y="1709738"/>
            <a:ext cx="10515600" cy="2852737"/>
          </a:xfrm>
        </p:spPr>
        <p:txBody>
          <a:bodyPr anchor="b"/>
          <a:lstStyle>
            <a:lvl1pPr>
              <a:defRPr sz="6000"/>
            </a:lvl1pPr>
          </a:lstStyle>
          <a:p>
            <a:r>
              <a:rPr lang="pl-PL"/>
              <a:t>Kliknij, aby edytować styl</a:t>
            </a:r>
          </a:p>
        </p:txBody>
      </p:sp>
      <p:sp>
        <p:nvSpPr>
          <p:cNvPr id="3" name="Symbol zastępczy tekstu 2">
            <a:extLst>
              <a:ext uri="{FF2B5EF4-FFF2-40B4-BE49-F238E27FC236}">
                <a16:creationId xmlns:a16="http://schemas.microsoft.com/office/drawing/2014/main" id="{436AB6E5-4279-AB44-B040-0EE18B6EAAF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Kliknij, aby edytować style wzorca tekstu</a:t>
            </a:r>
          </a:p>
        </p:txBody>
      </p:sp>
      <p:sp>
        <p:nvSpPr>
          <p:cNvPr id="4" name="Symbol zastępczy daty 3">
            <a:extLst>
              <a:ext uri="{FF2B5EF4-FFF2-40B4-BE49-F238E27FC236}">
                <a16:creationId xmlns:a16="http://schemas.microsoft.com/office/drawing/2014/main" id="{9BBF0A51-E286-4542-9AF4-BE3E251E8D73}"/>
              </a:ext>
            </a:extLst>
          </p:cNvPr>
          <p:cNvSpPr>
            <a:spLocks noGrp="1"/>
          </p:cNvSpPr>
          <p:nvPr>
            <p:ph type="dt" sz="half" idx="10"/>
          </p:nvPr>
        </p:nvSpPr>
        <p:spPr/>
        <p:txBody>
          <a:bodyPr/>
          <a:lstStyle/>
          <a:p>
            <a:fld id="{55BE928B-91DF-8443-AC68-CB05F3F1656F}" type="datetimeFigureOut">
              <a:rPr lang="pl-PL" smtClean="0"/>
              <a:t>15.11.2025</a:t>
            </a:fld>
            <a:endParaRPr lang="pl-PL"/>
          </a:p>
        </p:txBody>
      </p:sp>
      <p:sp>
        <p:nvSpPr>
          <p:cNvPr id="5" name="Symbol zastępczy stopki 4">
            <a:extLst>
              <a:ext uri="{FF2B5EF4-FFF2-40B4-BE49-F238E27FC236}">
                <a16:creationId xmlns:a16="http://schemas.microsoft.com/office/drawing/2014/main" id="{651AF7AE-6532-7B40-BD61-CBAACADA2C68}"/>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F174342C-DCCA-1742-BFCE-E8BB75A4EA29}"/>
              </a:ext>
            </a:extLst>
          </p:cNvPr>
          <p:cNvSpPr>
            <a:spLocks noGrp="1"/>
          </p:cNvSpPr>
          <p:nvPr>
            <p:ph type="sldNum" sz="quarter" idx="12"/>
          </p:nvPr>
        </p:nvSpPr>
        <p:spPr/>
        <p:txBody>
          <a:bodyPr/>
          <a:lstStyle/>
          <a:p>
            <a:fld id="{870E9AE8-95DE-8241-9F6C-E6E8F7EB6DC1}" type="slidenum">
              <a:rPr lang="pl-PL" smtClean="0"/>
              <a:t>‹#›</a:t>
            </a:fld>
            <a:endParaRPr lang="pl-PL"/>
          </a:p>
        </p:txBody>
      </p:sp>
    </p:spTree>
    <p:extLst>
      <p:ext uri="{BB962C8B-B14F-4D97-AF65-F5344CB8AC3E}">
        <p14:creationId xmlns:p14="http://schemas.microsoft.com/office/powerpoint/2010/main" val="6199472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DFD8457-4ADC-9648-B5FB-5B26F94D3D6F}"/>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id="{A9515D3A-D49C-B04A-80B6-0DE4D57060EF}"/>
              </a:ext>
            </a:extLst>
          </p:cNvPr>
          <p:cNvSpPr>
            <a:spLocks noGrp="1"/>
          </p:cNvSpPr>
          <p:nvPr>
            <p:ph sz="half" idx="1"/>
          </p:nvPr>
        </p:nvSpPr>
        <p:spPr>
          <a:xfrm>
            <a:off x="838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a:extLst>
              <a:ext uri="{FF2B5EF4-FFF2-40B4-BE49-F238E27FC236}">
                <a16:creationId xmlns:a16="http://schemas.microsoft.com/office/drawing/2014/main" id="{BB295A65-450B-5D44-A07D-F4614FE4BA1B}"/>
              </a:ext>
            </a:extLst>
          </p:cNvPr>
          <p:cNvSpPr>
            <a:spLocks noGrp="1"/>
          </p:cNvSpPr>
          <p:nvPr>
            <p:ph sz="half" idx="2"/>
          </p:nvPr>
        </p:nvSpPr>
        <p:spPr>
          <a:xfrm>
            <a:off x="6172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a:extLst>
              <a:ext uri="{FF2B5EF4-FFF2-40B4-BE49-F238E27FC236}">
                <a16:creationId xmlns:a16="http://schemas.microsoft.com/office/drawing/2014/main" id="{1C88E6EB-E8AE-BE4C-AD00-A173E15E8C42}"/>
              </a:ext>
            </a:extLst>
          </p:cNvPr>
          <p:cNvSpPr>
            <a:spLocks noGrp="1"/>
          </p:cNvSpPr>
          <p:nvPr>
            <p:ph type="dt" sz="half" idx="10"/>
          </p:nvPr>
        </p:nvSpPr>
        <p:spPr/>
        <p:txBody>
          <a:bodyPr/>
          <a:lstStyle/>
          <a:p>
            <a:fld id="{55BE928B-91DF-8443-AC68-CB05F3F1656F}" type="datetimeFigureOut">
              <a:rPr lang="pl-PL" smtClean="0"/>
              <a:t>15.11.2025</a:t>
            </a:fld>
            <a:endParaRPr lang="pl-PL"/>
          </a:p>
        </p:txBody>
      </p:sp>
      <p:sp>
        <p:nvSpPr>
          <p:cNvPr id="6" name="Symbol zastępczy stopki 5">
            <a:extLst>
              <a:ext uri="{FF2B5EF4-FFF2-40B4-BE49-F238E27FC236}">
                <a16:creationId xmlns:a16="http://schemas.microsoft.com/office/drawing/2014/main" id="{28EBACDB-DCF2-0C40-80CA-36F9F89692D7}"/>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C6319B3A-58B4-3D4E-A3D3-45D34908D3AA}"/>
              </a:ext>
            </a:extLst>
          </p:cNvPr>
          <p:cNvSpPr>
            <a:spLocks noGrp="1"/>
          </p:cNvSpPr>
          <p:nvPr>
            <p:ph type="sldNum" sz="quarter" idx="12"/>
          </p:nvPr>
        </p:nvSpPr>
        <p:spPr/>
        <p:txBody>
          <a:bodyPr/>
          <a:lstStyle/>
          <a:p>
            <a:fld id="{870E9AE8-95DE-8241-9F6C-E6E8F7EB6DC1}" type="slidenum">
              <a:rPr lang="pl-PL" smtClean="0"/>
              <a:t>‹#›</a:t>
            </a:fld>
            <a:endParaRPr lang="pl-PL"/>
          </a:p>
        </p:txBody>
      </p:sp>
    </p:spTree>
    <p:extLst>
      <p:ext uri="{BB962C8B-B14F-4D97-AF65-F5344CB8AC3E}">
        <p14:creationId xmlns:p14="http://schemas.microsoft.com/office/powerpoint/2010/main" val="3091690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F5D07EE-C0A5-8C48-A7EC-72B1DDD260E1}"/>
              </a:ext>
            </a:extLst>
          </p:cNvPr>
          <p:cNvSpPr>
            <a:spLocks noGrp="1"/>
          </p:cNvSpPr>
          <p:nvPr>
            <p:ph type="title"/>
          </p:nvPr>
        </p:nvSpPr>
        <p:spPr>
          <a:xfrm>
            <a:off x="839788" y="365125"/>
            <a:ext cx="10515600" cy="1325563"/>
          </a:xfrm>
        </p:spPr>
        <p:txBody>
          <a:bodyPr/>
          <a:lstStyle/>
          <a:p>
            <a:r>
              <a:rPr lang="pl-PL"/>
              <a:t>Kliknij, aby edytować styl</a:t>
            </a:r>
          </a:p>
        </p:txBody>
      </p:sp>
      <p:sp>
        <p:nvSpPr>
          <p:cNvPr id="3" name="Symbol zastępczy tekstu 2">
            <a:extLst>
              <a:ext uri="{FF2B5EF4-FFF2-40B4-BE49-F238E27FC236}">
                <a16:creationId xmlns:a16="http://schemas.microsoft.com/office/drawing/2014/main" id="{B6E2D3BB-7762-CF46-805B-DCDA1489A08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a:extLst>
              <a:ext uri="{FF2B5EF4-FFF2-40B4-BE49-F238E27FC236}">
                <a16:creationId xmlns:a16="http://schemas.microsoft.com/office/drawing/2014/main" id="{86291E7A-5716-8541-ACF2-69C850A4484E}"/>
              </a:ext>
            </a:extLst>
          </p:cNvPr>
          <p:cNvSpPr>
            <a:spLocks noGrp="1"/>
          </p:cNvSpPr>
          <p:nvPr>
            <p:ph sz="half" idx="2"/>
          </p:nvPr>
        </p:nvSpPr>
        <p:spPr>
          <a:xfrm>
            <a:off x="839788" y="2505075"/>
            <a:ext cx="5157787"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a:extLst>
              <a:ext uri="{FF2B5EF4-FFF2-40B4-BE49-F238E27FC236}">
                <a16:creationId xmlns:a16="http://schemas.microsoft.com/office/drawing/2014/main" id="{45DBC725-838A-B54B-9A2F-B4F9B90AB30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a:extLst>
              <a:ext uri="{FF2B5EF4-FFF2-40B4-BE49-F238E27FC236}">
                <a16:creationId xmlns:a16="http://schemas.microsoft.com/office/drawing/2014/main" id="{4F255A36-FB89-2B4E-A85F-1DC7402BE083}"/>
              </a:ext>
            </a:extLst>
          </p:cNvPr>
          <p:cNvSpPr>
            <a:spLocks noGrp="1"/>
          </p:cNvSpPr>
          <p:nvPr>
            <p:ph sz="quarter" idx="4"/>
          </p:nvPr>
        </p:nvSpPr>
        <p:spPr>
          <a:xfrm>
            <a:off x="6172200" y="2505075"/>
            <a:ext cx="5183188"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a:extLst>
              <a:ext uri="{FF2B5EF4-FFF2-40B4-BE49-F238E27FC236}">
                <a16:creationId xmlns:a16="http://schemas.microsoft.com/office/drawing/2014/main" id="{87D894CA-117D-4844-8B86-8893B3AD96C8}"/>
              </a:ext>
            </a:extLst>
          </p:cNvPr>
          <p:cNvSpPr>
            <a:spLocks noGrp="1"/>
          </p:cNvSpPr>
          <p:nvPr>
            <p:ph type="dt" sz="half" idx="10"/>
          </p:nvPr>
        </p:nvSpPr>
        <p:spPr/>
        <p:txBody>
          <a:bodyPr/>
          <a:lstStyle/>
          <a:p>
            <a:fld id="{55BE928B-91DF-8443-AC68-CB05F3F1656F}" type="datetimeFigureOut">
              <a:rPr lang="pl-PL" smtClean="0"/>
              <a:t>15.11.2025</a:t>
            </a:fld>
            <a:endParaRPr lang="pl-PL"/>
          </a:p>
        </p:txBody>
      </p:sp>
      <p:sp>
        <p:nvSpPr>
          <p:cNvPr id="8" name="Symbol zastępczy stopki 7">
            <a:extLst>
              <a:ext uri="{FF2B5EF4-FFF2-40B4-BE49-F238E27FC236}">
                <a16:creationId xmlns:a16="http://schemas.microsoft.com/office/drawing/2014/main" id="{F4DD826E-00C7-7647-B54D-6A915217C95D}"/>
              </a:ext>
            </a:extLst>
          </p:cNvPr>
          <p:cNvSpPr>
            <a:spLocks noGrp="1"/>
          </p:cNvSpPr>
          <p:nvPr>
            <p:ph type="ftr" sz="quarter" idx="11"/>
          </p:nvPr>
        </p:nvSpPr>
        <p:spPr/>
        <p:txBody>
          <a:bodyPr/>
          <a:lstStyle/>
          <a:p>
            <a:endParaRPr lang="pl-PL"/>
          </a:p>
        </p:txBody>
      </p:sp>
      <p:sp>
        <p:nvSpPr>
          <p:cNvPr id="9" name="Symbol zastępczy numeru slajdu 8">
            <a:extLst>
              <a:ext uri="{FF2B5EF4-FFF2-40B4-BE49-F238E27FC236}">
                <a16:creationId xmlns:a16="http://schemas.microsoft.com/office/drawing/2014/main" id="{B4034F10-ED48-504C-B122-44A5A4B44234}"/>
              </a:ext>
            </a:extLst>
          </p:cNvPr>
          <p:cNvSpPr>
            <a:spLocks noGrp="1"/>
          </p:cNvSpPr>
          <p:nvPr>
            <p:ph type="sldNum" sz="quarter" idx="12"/>
          </p:nvPr>
        </p:nvSpPr>
        <p:spPr/>
        <p:txBody>
          <a:bodyPr/>
          <a:lstStyle/>
          <a:p>
            <a:fld id="{870E9AE8-95DE-8241-9F6C-E6E8F7EB6DC1}" type="slidenum">
              <a:rPr lang="pl-PL" smtClean="0"/>
              <a:t>‹#›</a:t>
            </a:fld>
            <a:endParaRPr lang="pl-PL"/>
          </a:p>
        </p:txBody>
      </p:sp>
    </p:spTree>
    <p:extLst>
      <p:ext uri="{BB962C8B-B14F-4D97-AF65-F5344CB8AC3E}">
        <p14:creationId xmlns:p14="http://schemas.microsoft.com/office/powerpoint/2010/main" val="40383772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C8566D5-C519-664C-9D77-F63C01B64185}"/>
              </a:ext>
            </a:extLst>
          </p:cNvPr>
          <p:cNvSpPr>
            <a:spLocks noGrp="1"/>
          </p:cNvSpPr>
          <p:nvPr>
            <p:ph type="title"/>
          </p:nvPr>
        </p:nvSpPr>
        <p:spPr/>
        <p:txBody>
          <a:bodyPr/>
          <a:lstStyle/>
          <a:p>
            <a:r>
              <a:rPr lang="pl-PL"/>
              <a:t>Kliknij, aby edytować styl</a:t>
            </a:r>
          </a:p>
        </p:txBody>
      </p:sp>
      <p:sp>
        <p:nvSpPr>
          <p:cNvPr id="3" name="Symbol zastępczy daty 2">
            <a:extLst>
              <a:ext uri="{FF2B5EF4-FFF2-40B4-BE49-F238E27FC236}">
                <a16:creationId xmlns:a16="http://schemas.microsoft.com/office/drawing/2014/main" id="{DD4104F2-5417-C445-BC6D-B7CCF7EEA559}"/>
              </a:ext>
            </a:extLst>
          </p:cNvPr>
          <p:cNvSpPr>
            <a:spLocks noGrp="1"/>
          </p:cNvSpPr>
          <p:nvPr>
            <p:ph type="dt" sz="half" idx="10"/>
          </p:nvPr>
        </p:nvSpPr>
        <p:spPr/>
        <p:txBody>
          <a:bodyPr/>
          <a:lstStyle/>
          <a:p>
            <a:fld id="{55BE928B-91DF-8443-AC68-CB05F3F1656F}" type="datetimeFigureOut">
              <a:rPr lang="pl-PL" smtClean="0"/>
              <a:t>15.11.2025</a:t>
            </a:fld>
            <a:endParaRPr lang="pl-PL"/>
          </a:p>
        </p:txBody>
      </p:sp>
      <p:sp>
        <p:nvSpPr>
          <p:cNvPr id="4" name="Symbol zastępczy stopki 3">
            <a:extLst>
              <a:ext uri="{FF2B5EF4-FFF2-40B4-BE49-F238E27FC236}">
                <a16:creationId xmlns:a16="http://schemas.microsoft.com/office/drawing/2014/main" id="{E8258EE4-AACA-EA4E-86AC-B4F08B178F70}"/>
              </a:ext>
            </a:extLst>
          </p:cNvPr>
          <p:cNvSpPr>
            <a:spLocks noGrp="1"/>
          </p:cNvSpPr>
          <p:nvPr>
            <p:ph type="ftr" sz="quarter" idx="11"/>
          </p:nvPr>
        </p:nvSpPr>
        <p:spPr/>
        <p:txBody>
          <a:bodyPr/>
          <a:lstStyle/>
          <a:p>
            <a:endParaRPr lang="pl-PL"/>
          </a:p>
        </p:txBody>
      </p:sp>
      <p:sp>
        <p:nvSpPr>
          <p:cNvPr id="5" name="Symbol zastępczy numeru slajdu 4">
            <a:extLst>
              <a:ext uri="{FF2B5EF4-FFF2-40B4-BE49-F238E27FC236}">
                <a16:creationId xmlns:a16="http://schemas.microsoft.com/office/drawing/2014/main" id="{B4FE6859-C8E3-3D4E-BD5C-C98F7B72FE67}"/>
              </a:ext>
            </a:extLst>
          </p:cNvPr>
          <p:cNvSpPr>
            <a:spLocks noGrp="1"/>
          </p:cNvSpPr>
          <p:nvPr>
            <p:ph type="sldNum" sz="quarter" idx="12"/>
          </p:nvPr>
        </p:nvSpPr>
        <p:spPr/>
        <p:txBody>
          <a:bodyPr/>
          <a:lstStyle/>
          <a:p>
            <a:fld id="{870E9AE8-95DE-8241-9F6C-E6E8F7EB6DC1}" type="slidenum">
              <a:rPr lang="pl-PL" smtClean="0"/>
              <a:t>‹#›</a:t>
            </a:fld>
            <a:endParaRPr lang="pl-PL"/>
          </a:p>
        </p:txBody>
      </p:sp>
    </p:spTree>
    <p:extLst>
      <p:ext uri="{BB962C8B-B14F-4D97-AF65-F5344CB8AC3E}">
        <p14:creationId xmlns:p14="http://schemas.microsoft.com/office/powerpoint/2010/main" val="4774712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a:extLst>
              <a:ext uri="{FF2B5EF4-FFF2-40B4-BE49-F238E27FC236}">
                <a16:creationId xmlns:a16="http://schemas.microsoft.com/office/drawing/2014/main" id="{983412E8-551F-AB43-B41B-BF1D93398B2D}"/>
              </a:ext>
            </a:extLst>
          </p:cNvPr>
          <p:cNvSpPr>
            <a:spLocks noGrp="1"/>
          </p:cNvSpPr>
          <p:nvPr>
            <p:ph type="dt" sz="half" idx="10"/>
          </p:nvPr>
        </p:nvSpPr>
        <p:spPr/>
        <p:txBody>
          <a:bodyPr/>
          <a:lstStyle/>
          <a:p>
            <a:fld id="{55BE928B-91DF-8443-AC68-CB05F3F1656F}" type="datetimeFigureOut">
              <a:rPr lang="pl-PL" smtClean="0"/>
              <a:t>15.11.2025</a:t>
            </a:fld>
            <a:endParaRPr lang="pl-PL"/>
          </a:p>
        </p:txBody>
      </p:sp>
      <p:sp>
        <p:nvSpPr>
          <p:cNvPr id="3" name="Symbol zastępczy stopki 2">
            <a:extLst>
              <a:ext uri="{FF2B5EF4-FFF2-40B4-BE49-F238E27FC236}">
                <a16:creationId xmlns:a16="http://schemas.microsoft.com/office/drawing/2014/main" id="{A13F31A8-C331-9A43-B863-A9E555670262}"/>
              </a:ext>
            </a:extLst>
          </p:cNvPr>
          <p:cNvSpPr>
            <a:spLocks noGrp="1"/>
          </p:cNvSpPr>
          <p:nvPr>
            <p:ph type="ftr" sz="quarter" idx="11"/>
          </p:nvPr>
        </p:nvSpPr>
        <p:spPr/>
        <p:txBody>
          <a:bodyPr/>
          <a:lstStyle/>
          <a:p>
            <a:endParaRPr lang="pl-PL"/>
          </a:p>
        </p:txBody>
      </p:sp>
      <p:sp>
        <p:nvSpPr>
          <p:cNvPr id="4" name="Symbol zastępczy numeru slajdu 3">
            <a:extLst>
              <a:ext uri="{FF2B5EF4-FFF2-40B4-BE49-F238E27FC236}">
                <a16:creationId xmlns:a16="http://schemas.microsoft.com/office/drawing/2014/main" id="{77BFF5DD-623A-CB42-A5BB-A259AB7DF259}"/>
              </a:ext>
            </a:extLst>
          </p:cNvPr>
          <p:cNvSpPr>
            <a:spLocks noGrp="1"/>
          </p:cNvSpPr>
          <p:nvPr>
            <p:ph type="sldNum" sz="quarter" idx="12"/>
          </p:nvPr>
        </p:nvSpPr>
        <p:spPr/>
        <p:txBody>
          <a:bodyPr/>
          <a:lstStyle/>
          <a:p>
            <a:fld id="{870E9AE8-95DE-8241-9F6C-E6E8F7EB6DC1}" type="slidenum">
              <a:rPr lang="pl-PL" smtClean="0"/>
              <a:t>‹#›</a:t>
            </a:fld>
            <a:endParaRPr lang="pl-PL"/>
          </a:p>
        </p:txBody>
      </p:sp>
    </p:spTree>
    <p:extLst>
      <p:ext uri="{BB962C8B-B14F-4D97-AF65-F5344CB8AC3E}">
        <p14:creationId xmlns:p14="http://schemas.microsoft.com/office/powerpoint/2010/main" val="10268030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C519021-04D2-534F-817D-44EAD87238F6}"/>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zawartości 2">
            <a:extLst>
              <a:ext uri="{FF2B5EF4-FFF2-40B4-BE49-F238E27FC236}">
                <a16:creationId xmlns:a16="http://schemas.microsoft.com/office/drawing/2014/main" id="{1E68BF58-5BAE-E245-BD37-DA2C3BF7F7E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a:extLst>
              <a:ext uri="{FF2B5EF4-FFF2-40B4-BE49-F238E27FC236}">
                <a16:creationId xmlns:a16="http://schemas.microsoft.com/office/drawing/2014/main" id="{3729FE48-44CA-A241-AB28-BBCAF174895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id="{E3831B05-4D43-AC4C-821C-BBF70DFEA57B}"/>
              </a:ext>
            </a:extLst>
          </p:cNvPr>
          <p:cNvSpPr>
            <a:spLocks noGrp="1"/>
          </p:cNvSpPr>
          <p:nvPr>
            <p:ph type="dt" sz="half" idx="10"/>
          </p:nvPr>
        </p:nvSpPr>
        <p:spPr/>
        <p:txBody>
          <a:bodyPr/>
          <a:lstStyle/>
          <a:p>
            <a:fld id="{55BE928B-91DF-8443-AC68-CB05F3F1656F}" type="datetimeFigureOut">
              <a:rPr lang="pl-PL" smtClean="0"/>
              <a:t>15.11.2025</a:t>
            </a:fld>
            <a:endParaRPr lang="pl-PL"/>
          </a:p>
        </p:txBody>
      </p:sp>
      <p:sp>
        <p:nvSpPr>
          <p:cNvPr id="6" name="Symbol zastępczy stopki 5">
            <a:extLst>
              <a:ext uri="{FF2B5EF4-FFF2-40B4-BE49-F238E27FC236}">
                <a16:creationId xmlns:a16="http://schemas.microsoft.com/office/drawing/2014/main" id="{BCE87433-72AF-4849-A45B-91CD6E37B6FE}"/>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A4E9A5A7-8C26-474C-933C-77AF9D49CE6B}"/>
              </a:ext>
            </a:extLst>
          </p:cNvPr>
          <p:cNvSpPr>
            <a:spLocks noGrp="1"/>
          </p:cNvSpPr>
          <p:nvPr>
            <p:ph type="sldNum" sz="quarter" idx="12"/>
          </p:nvPr>
        </p:nvSpPr>
        <p:spPr/>
        <p:txBody>
          <a:bodyPr/>
          <a:lstStyle/>
          <a:p>
            <a:fld id="{870E9AE8-95DE-8241-9F6C-E6E8F7EB6DC1}" type="slidenum">
              <a:rPr lang="pl-PL" smtClean="0"/>
              <a:t>‹#›</a:t>
            </a:fld>
            <a:endParaRPr lang="pl-PL"/>
          </a:p>
        </p:txBody>
      </p:sp>
    </p:spTree>
    <p:extLst>
      <p:ext uri="{BB962C8B-B14F-4D97-AF65-F5344CB8AC3E}">
        <p14:creationId xmlns:p14="http://schemas.microsoft.com/office/powerpoint/2010/main" val="39155351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CA12C1E-2506-FD49-9B86-0E081A417AE7}"/>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obrazu 2">
            <a:extLst>
              <a:ext uri="{FF2B5EF4-FFF2-40B4-BE49-F238E27FC236}">
                <a16:creationId xmlns:a16="http://schemas.microsoft.com/office/drawing/2014/main" id="{9FB29314-3561-7C4F-B77E-3A0358E4127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a:extLst>
              <a:ext uri="{FF2B5EF4-FFF2-40B4-BE49-F238E27FC236}">
                <a16:creationId xmlns:a16="http://schemas.microsoft.com/office/drawing/2014/main" id="{AE03512D-D811-284B-9B7F-C6A171C64A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id="{B2183B87-E4CB-E942-893B-168A8A903369}"/>
              </a:ext>
            </a:extLst>
          </p:cNvPr>
          <p:cNvSpPr>
            <a:spLocks noGrp="1"/>
          </p:cNvSpPr>
          <p:nvPr>
            <p:ph type="dt" sz="half" idx="10"/>
          </p:nvPr>
        </p:nvSpPr>
        <p:spPr/>
        <p:txBody>
          <a:bodyPr/>
          <a:lstStyle/>
          <a:p>
            <a:fld id="{55BE928B-91DF-8443-AC68-CB05F3F1656F}" type="datetimeFigureOut">
              <a:rPr lang="pl-PL" smtClean="0"/>
              <a:t>15.11.2025</a:t>
            </a:fld>
            <a:endParaRPr lang="pl-PL"/>
          </a:p>
        </p:txBody>
      </p:sp>
      <p:sp>
        <p:nvSpPr>
          <p:cNvPr id="6" name="Symbol zastępczy stopki 5">
            <a:extLst>
              <a:ext uri="{FF2B5EF4-FFF2-40B4-BE49-F238E27FC236}">
                <a16:creationId xmlns:a16="http://schemas.microsoft.com/office/drawing/2014/main" id="{C6884435-23D0-7842-82E9-82118BEFC381}"/>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B62AD7E0-D4AA-2545-9C00-C0A27B1906A2}"/>
              </a:ext>
            </a:extLst>
          </p:cNvPr>
          <p:cNvSpPr>
            <a:spLocks noGrp="1"/>
          </p:cNvSpPr>
          <p:nvPr>
            <p:ph type="sldNum" sz="quarter" idx="12"/>
          </p:nvPr>
        </p:nvSpPr>
        <p:spPr/>
        <p:txBody>
          <a:bodyPr/>
          <a:lstStyle/>
          <a:p>
            <a:fld id="{870E9AE8-95DE-8241-9F6C-E6E8F7EB6DC1}" type="slidenum">
              <a:rPr lang="pl-PL" smtClean="0"/>
              <a:t>‹#›</a:t>
            </a:fld>
            <a:endParaRPr lang="pl-PL"/>
          </a:p>
        </p:txBody>
      </p:sp>
    </p:spTree>
    <p:extLst>
      <p:ext uri="{BB962C8B-B14F-4D97-AF65-F5344CB8AC3E}">
        <p14:creationId xmlns:p14="http://schemas.microsoft.com/office/powerpoint/2010/main" val="40196888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a:extLst>
              <a:ext uri="{FF2B5EF4-FFF2-40B4-BE49-F238E27FC236}">
                <a16:creationId xmlns:a16="http://schemas.microsoft.com/office/drawing/2014/main" id="{68E6B2F9-291C-5848-9EF7-1EAF277DC7F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a:extLst>
              <a:ext uri="{FF2B5EF4-FFF2-40B4-BE49-F238E27FC236}">
                <a16:creationId xmlns:a16="http://schemas.microsoft.com/office/drawing/2014/main" id="{0B844749-CF95-474B-BE0B-4F2130D0F76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0F612289-B8F6-374A-85EF-549BE902F4E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BE928B-91DF-8443-AC68-CB05F3F1656F}" type="datetimeFigureOut">
              <a:rPr lang="pl-PL" smtClean="0"/>
              <a:t>15.11.2025</a:t>
            </a:fld>
            <a:endParaRPr lang="pl-PL"/>
          </a:p>
        </p:txBody>
      </p:sp>
      <p:sp>
        <p:nvSpPr>
          <p:cNvPr id="5" name="Symbol zastępczy stopki 4">
            <a:extLst>
              <a:ext uri="{FF2B5EF4-FFF2-40B4-BE49-F238E27FC236}">
                <a16:creationId xmlns:a16="http://schemas.microsoft.com/office/drawing/2014/main" id="{4BDD5FDD-9A1B-7341-ABC2-9FEB39A78F0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a:extLst>
              <a:ext uri="{FF2B5EF4-FFF2-40B4-BE49-F238E27FC236}">
                <a16:creationId xmlns:a16="http://schemas.microsoft.com/office/drawing/2014/main" id="{1D292D30-B915-CE41-87DD-A4DF8ADA010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0E9AE8-95DE-8241-9F6C-E6E8F7EB6DC1}" type="slidenum">
              <a:rPr lang="pl-PL" smtClean="0"/>
              <a:t>‹#›</a:t>
            </a:fld>
            <a:endParaRPr lang="pl-PL"/>
          </a:p>
        </p:txBody>
      </p:sp>
    </p:spTree>
    <p:extLst>
      <p:ext uri="{BB962C8B-B14F-4D97-AF65-F5344CB8AC3E}">
        <p14:creationId xmlns:p14="http://schemas.microsoft.com/office/powerpoint/2010/main" val="35380405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upa 21">
            <a:extLst>
              <a:ext uri="{FF2B5EF4-FFF2-40B4-BE49-F238E27FC236}">
                <a16:creationId xmlns:a16="http://schemas.microsoft.com/office/drawing/2014/main" id="{05C18C66-BE88-F141-86A4-E85C44AE91FA}"/>
              </a:ext>
            </a:extLst>
          </p:cNvPr>
          <p:cNvGrpSpPr/>
          <p:nvPr/>
        </p:nvGrpSpPr>
        <p:grpSpPr>
          <a:xfrm>
            <a:off x="4660692" y="456266"/>
            <a:ext cx="1252016" cy="142043"/>
            <a:chOff x="4660692" y="456266"/>
            <a:chExt cx="1252016" cy="142043"/>
          </a:xfrm>
        </p:grpSpPr>
        <p:cxnSp>
          <p:nvCxnSpPr>
            <p:cNvPr id="19" name="Łącznik prosty 18">
              <a:extLst>
                <a:ext uri="{FF2B5EF4-FFF2-40B4-BE49-F238E27FC236}">
                  <a16:creationId xmlns:a16="http://schemas.microsoft.com/office/drawing/2014/main" id="{75EFA76C-A79C-B744-A3F5-984016FF76EF}"/>
                </a:ext>
              </a:extLst>
            </p:cNvPr>
            <p:cNvCxnSpPr>
              <a:cxnSpLocks/>
            </p:cNvCxnSpPr>
            <p:nvPr/>
          </p:nvCxnSpPr>
          <p:spPr>
            <a:xfrm flipV="1">
              <a:off x="4660692" y="519343"/>
              <a:ext cx="1252016" cy="7944"/>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cxnSp>
          <p:nvCxnSpPr>
            <p:cNvPr id="21" name="Łącznik prosty 20">
              <a:extLst>
                <a:ext uri="{FF2B5EF4-FFF2-40B4-BE49-F238E27FC236}">
                  <a16:creationId xmlns:a16="http://schemas.microsoft.com/office/drawing/2014/main" id="{A390CB6F-AD4A-1E46-9675-1C2F980F291C}"/>
                </a:ext>
              </a:extLst>
            </p:cNvPr>
            <p:cNvCxnSpPr/>
            <p:nvPr/>
          </p:nvCxnSpPr>
          <p:spPr>
            <a:xfrm>
              <a:off x="5912708" y="456266"/>
              <a:ext cx="0" cy="142043"/>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grpSp>
      <p:sp>
        <p:nvSpPr>
          <p:cNvPr id="14" name="pole tekstowe 13">
            <a:extLst>
              <a:ext uri="{FF2B5EF4-FFF2-40B4-BE49-F238E27FC236}">
                <a16:creationId xmlns:a16="http://schemas.microsoft.com/office/drawing/2014/main" id="{25211729-48F2-7E4B-949B-651DDA477AB3}"/>
              </a:ext>
            </a:extLst>
          </p:cNvPr>
          <p:cNvSpPr txBox="1"/>
          <p:nvPr/>
        </p:nvSpPr>
        <p:spPr>
          <a:xfrm>
            <a:off x="4327555" y="2760275"/>
            <a:ext cx="6686067" cy="1354217"/>
          </a:xfrm>
          <a:prstGeom prst="rect">
            <a:avLst/>
          </a:prstGeom>
          <a:noFill/>
        </p:spPr>
        <p:txBody>
          <a:bodyPr wrap="square" rtlCol="0">
            <a:spAutoFit/>
          </a:bodyPr>
          <a:lstStyle/>
          <a:p>
            <a:r>
              <a:rPr lang="pl-PL" sz="4100" b="1" dirty="0">
                <a:solidFill>
                  <a:srgbClr val="C01422"/>
                </a:solidFill>
                <a:latin typeface="Lato Black" panose="020F0502020204030203" pitchFamily="34" charset="0"/>
                <a:ea typeface="Lato Black" panose="020F0502020204030203" pitchFamily="34" charset="0"/>
                <a:cs typeface="Lato Black" panose="020F0502020204030203" pitchFamily="34" charset="0"/>
              </a:rPr>
              <a:t>Badanie bezpieczeństwa urządzeń elektrycznych</a:t>
            </a:r>
          </a:p>
        </p:txBody>
      </p:sp>
      <p:grpSp>
        <p:nvGrpSpPr>
          <p:cNvPr id="38" name="Grupa 37">
            <a:extLst>
              <a:ext uri="{FF2B5EF4-FFF2-40B4-BE49-F238E27FC236}">
                <a16:creationId xmlns:a16="http://schemas.microsoft.com/office/drawing/2014/main" id="{DB108BC1-F9BE-014F-8917-AA8DB363DA7D}"/>
              </a:ext>
            </a:extLst>
          </p:cNvPr>
          <p:cNvGrpSpPr/>
          <p:nvPr/>
        </p:nvGrpSpPr>
        <p:grpSpPr>
          <a:xfrm>
            <a:off x="9658905" y="506027"/>
            <a:ext cx="1904260" cy="6004480"/>
            <a:chOff x="9658905" y="506027"/>
            <a:chExt cx="1904260" cy="6004480"/>
          </a:xfrm>
        </p:grpSpPr>
        <p:cxnSp>
          <p:nvCxnSpPr>
            <p:cNvPr id="24" name="Łącznik prosty 23">
              <a:extLst>
                <a:ext uri="{FF2B5EF4-FFF2-40B4-BE49-F238E27FC236}">
                  <a16:creationId xmlns:a16="http://schemas.microsoft.com/office/drawing/2014/main" id="{B9B298CE-99EE-C941-90EA-4C9B29F330C8}"/>
                </a:ext>
              </a:extLst>
            </p:cNvPr>
            <p:cNvCxnSpPr/>
            <p:nvPr/>
          </p:nvCxnSpPr>
          <p:spPr>
            <a:xfrm>
              <a:off x="9658905" y="6431872"/>
              <a:ext cx="1899821" cy="0"/>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cxnSp>
          <p:nvCxnSpPr>
            <p:cNvPr id="26" name="Łącznik prosty 25">
              <a:extLst>
                <a:ext uri="{FF2B5EF4-FFF2-40B4-BE49-F238E27FC236}">
                  <a16:creationId xmlns:a16="http://schemas.microsoft.com/office/drawing/2014/main" id="{8A251E88-A3C3-4C4F-819A-F31C5990E78C}"/>
                </a:ext>
              </a:extLst>
            </p:cNvPr>
            <p:cNvCxnSpPr>
              <a:cxnSpLocks/>
            </p:cNvCxnSpPr>
            <p:nvPr/>
          </p:nvCxnSpPr>
          <p:spPr>
            <a:xfrm>
              <a:off x="11563165" y="506027"/>
              <a:ext cx="0" cy="5925845"/>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cxnSp>
          <p:nvCxnSpPr>
            <p:cNvPr id="32" name="Łącznik prosty 31">
              <a:extLst>
                <a:ext uri="{FF2B5EF4-FFF2-40B4-BE49-F238E27FC236}">
                  <a16:creationId xmlns:a16="http://schemas.microsoft.com/office/drawing/2014/main" id="{12EAD400-6E47-A848-86D2-917037633EA6}"/>
                </a:ext>
              </a:extLst>
            </p:cNvPr>
            <p:cNvCxnSpPr/>
            <p:nvPr/>
          </p:nvCxnSpPr>
          <p:spPr>
            <a:xfrm>
              <a:off x="10861829" y="519343"/>
              <a:ext cx="696897" cy="0"/>
            </a:xfrm>
            <a:prstGeom prst="line">
              <a:avLst/>
            </a:prstGeom>
            <a:ln w="19050">
              <a:solidFill>
                <a:srgbClr val="263779"/>
              </a:solidFill>
            </a:ln>
          </p:spPr>
          <p:style>
            <a:lnRef idx="1">
              <a:schemeClr val="accent1"/>
            </a:lnRef>
            <a:fillRef idx="0">
              <a:schemeClr val="accent1"/>
            </a:fillRef>
            <a:effectRef idx="0">
              <a:schemeClr val="accent1"/>
            </a:effectRef>
            <a:fontRef idx="minor">
              <a:schemeClr val="tx1"/>
            </a:fontRef>
          </p:style>
        </p:cxnSp>
        <p:cxnSp>
          <p:nvCxnSpPr>
            <p:cNvPr id="34" name="Łącznik prosty 33">
              <a:extLst>
                <a:ext uri="{FF2B5EF4-FFF2-40B4-BE49-F238E27FC236}">
                  <a16:creationId xmlns:a16="http://schemas.microsoft.com/office/drawing/2014/main" id="{FF267435-9DE0-4A40-8037-3980BA25DAA1}"/>
                </a:ext>
              </a:extLst>
            </p:cNvPr>
            <p:cNvCxnSpPr/>
            <p:nvPr/>
          </p:nvCxnSpPr>
          <p:spPr>
            <a:xfrm>
              <a:off x="9663344" y="6355148"/>
              <a:ext cx="0" cy="155359"/>
            </a:xfrm>
            <a:prstGeom prst="line">
              <a:avLst/>
            </a:prstGeom>
            <a:ln w="19050">
              <a:solidFill>
                <a:srgbClr val="263779"/>
              </a:solidFill>
            </a:ln>
          </p:spPr>
          <p:style>
            <a:lnRef idx="1">
              <a:schemeClr val="accent1"/>
            </a:lnRef>
            <a:fillRef idx="0">
              <a:schemeClr val="accent1"/>
            </a:fillRef>
            <a:effectRef idx="0">
              <a:schemeClr val="accent1"/>
            </a:effectRef>
            <a:fontRef idx="minor">
              <a:schemeClr val="tx1"/>
            </a:fontRef>
          </p:style>
        </p:cxnSp>
      </p:grpSp>
      <p:pic>
        <p:nvPicPr>
          <p:cNvPr id="3" name="Obraz 2">
            <a:extLst>
              <a:ext uri="{FF2B5EF4-FFF2-40B4-BE49-F238E27FC236}">
                <a16:creationId xmlns:a16="http://schemas.microsoft.com/office/drawing/2014/main" id="{4102002F-BCEF-49D3-1934-49BC8BC84F48}"/>
              </a:ext>
            </a:extLst>
          </p:cNvPr>
          <p:cNvPicPr>
            <a:picLocks noChangeAspect="1"/>
          </p:cNvPicPr>
          <p:nvPr/>
        </p:nvPicPr>
        <p:blipFill>
          <a:blip r:embed="rId2"/>
          <a:stretch>
            <a:fillRect/>
          </a:stretch>
        </p:blipFill>
        <p:spPr>
          <a:xfrm>
            <a:off x="6285312" y="265504"/>
            <a:ext cx="4217402" cy="523566"/>
          </a:xfrm>
          <a:prstGeom prst="rect">
            <a:avLst/>
          </a:prstGeom>
        </p:spPr>
      </p:pic>
      <p:pic>
        <p:nvPicPr>
          <p:cNvPr id="2" name="Obraz 1">
            <a:extLst>
              <a:ext uri="{FF2B5EF4-FFF2-40B4-BE49-F238E27FC236}">
                <a16:creationId xmlns:a16="http://schemas.microsoft.com/office/drawing/2014/main" id="{9F900426-6E8F-5CE1-029D-575CFE7B4922}"/>
              </a:ext>
            </a:extLst>
          </p:cNvPr>
          <p:cNvPicPr>
            <a:picLocks noChangeAspect="1"/>
          </p:cNvPicPr>
          <p:nvPr/>
        </p:nvPicPr>
        <p:blipFill>
          <a:blip r:embed="rId3"/>
          <a:stretch>
            <a:fillRect/>
          </a:stretch>
        </p:blipFill>
        <p:spPr>
          <a:xfrm>
            <a:off x="628834" y="972169"/>
            <a:ext cx="3087053" cy="2051175"/>
          </a:xfrm>
          <a:prstGeom prst="rect">
            <a:avLst/>
          </a:prstGeom>
        </p:spPr>
      </p:pic>
    </p:spTree>
    <p:extLst>
      <p:ext uri="{BB962C8B-B14F-4D97-AF65-F5344CB8AC3E}">
        <p14:creationId xmlns:p14="http://schemas.microsoft.com/office/powerpoint/2010/main" val="29889740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1529C3-3155-ECB7-D9D7-4A81FCBEF481}"/>
            </a:ext>
          </a:extLst>
        </p:cNvPr>
        <p:cNvGrpSpPr/>
        <p:nvPr/>
      </p:nvGrpSpPr>
      <p:grpSpPr>
        <a:xfrm>
          <a:off x="0" y="0"/>
          <a:ext cx="0" cy="0"/>
          <a:chOff x="0" y="0"/>
          <a:chExt cx="0" cy="0"/>
        </a:xfrm>
      </p:grpSpPr>
      <p:grpSp>
        <p:nvGrpSpPr>
          <p:cNvPr id="6" name="Grupa 5">
            <a:extLst>
              <a:ext uri="{FF2B5EF4-FFF2-40B4-BE49-F238E27FC236}">
                <a16:creationId xmlns:a16="http://schemas.microsoft.com/office/drawing/2014/main" id="{E292EB3F-A49C-BD6B-627D-B09C2BE94BEB}"/>
              </a:ext>
            </a:extLst>
          </p:cNvPr>
          <p:cNvGrpSpPr/>
          <p:nvPr/>
        </p:nvGrpSpPr>
        <p:grpSpPr>
          <a:xfrm>
            <a:off x="0" y="419558"/>
            <a:ext cx="6751057" cy="142043"/>
            <a:chOff x="-4028" y="438181"/>
            <a:chExt cx="6751057" cy="142043"/>
          </a:xfrm>
        </p:grpSpPr>
        <p:cxnSp>
          <p:nvCxnSpPr>
            <p:cNvPr id="7" name="Łącznik prosty 6">
              <a:extLst>
                <a:ext uri="{FF2B5EF4-FFF2-40B4-BE49-F238E27FC236}">
                  <a16:creationId xmlns:a16="http://schemas.microsoft.com/office/drawing/2014/main" id="{F37CAE78-EB8A-E1AC-1988-06749450B6BD}"/>
                </a:ext>
              </a:extLst>
            </p:cNvPr>
            <p:cNvCxnSpPr>
              <a:cxnSpLocks/>
            </p:cNvCxnSpPr>
            <p:nvPr/>
          </p:nvCxnSpPr>
          <p:spPr>
            <a:xfrm>
              <a:off x="-4028" y="506027"/>
              <a:ext cx="6751057" cy="0"/>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cxnSp>
          <p:nvCxnSpPr>
            <p:cNvPr id="8" name="Łącznik prosty 7">
              <a:extLst>
                <a:ext uri="{FF2B5EF4-FFF2-40B4-BE49-F238E27FC236}">
                  <a16:creationId xmlns:a16="http://schemas.microsoft.com/office/drawing/2014/main" id="{FE1A6F91-94B6-02C4-7C60-75B1C76C0FE6}"/>
                </a:ext>
              </a:extLst>
            </p:cNvPr>
            <p:cNvCxnSpPr/>
            <p:nvPr/>
          </p:nvCxnSpPr>
          <p:spPr>
            <a:xfrm>
              <a:off x="6747029" y="438181"/>
              <a:ext cx="0" cy="142043"/>
            </a:xfrm>
            <a:prstGeom prst="line">
              <a:avLst/>
            </a:prstGeom>
            <a:ln w="19050">
              <a:solidFill>
                <a:srgbClr val="606060"/>
              </a:solidFill>
            </a:ln>
          </p:spPr>
          <p:style>
            <a:lnRef idx="1">
              <a:schemeClr val="dk1"/>
            </a:lnRef>
            <a:fillRef idx="0">
              <a:schemeClr val="dk1"/>
            </a:fillRef>
            <a:effectRef idx="0">
              <a:schemeClr val="dk1"/>
            </a:effectRef>
            <a:fontRef idx="minor">
              <a:schemeClr val="tx1"/>
            </a:fontRef>
          </p:style>
        </p:cxnSp>
      </p:grpSp>
      <p:sp>
        <p:nvSpPr>
          <p:cNvPr id="12" name="pole tekstowe 11">
            <a:extLst>
              <a:ext uri="{FF2B5EF4-FFF2-40B4-BE49-F238E27FC236}">
                <a16:creationId xmlns:a16="http://schemas.microsoft.com/office/drawing/2014/main" id="{2C77DC8A-6C5D-D3FC-B85F-60B42C601146}"/>
              </a:ext>
            </a:extLst>
          </p:cNvPr>
          <p:cNvSpPr txBox="1"/>
          <p:nvPr/>
        </p:nvSpPr>
        <p:spPr>
          <a:xfrm>
            <a:off x="492281" y="810238"/>
            <a:ext cx="10824549" cy="646331"/>
          </a:xfrm>
          <a:prstGeom prst="rect">
            <a:avLst/>
          </a:prstGeom>
          <a:noFill/>
        </p:spPr>
        <p:txBody>
          <a:bodyPr wrap="square" rtlCol="0">
            <a:spAutoFit/>
          </a:bodyPr>
          <a:lstStyle/>
          <a:p>
            <a:r>
              <a:rPr lang="pl-PL" sz="3600" b="1" dirty="0">
                <a:solidFill>
                  <a:srgbClr val="263779"/>
                </a:solidFill>
                <a:latin typeface="Lato Black" panose="020F0502020204030203" pitchFamily="34" charset="0"/>
                <a:ea typeface="Lato Black" panose="020F0502020204030203" pitchFamily="34" charset="0"/>
                <a:cs typeface="Lato Black" panose="020F0502020204030203" pitchFamily="34" charset="0"/>
              </a:rPr>
              <a:t>Co jaki czas wykonywać badania:</a:t>
            </a:r>
          </a:p>
        </p:txBody>
      </p:sp>
      <p:grpSp>
        <p:nvGrpSpPr>
          <p:cNvPr id="13" name="Grupa 12">
            <a:extLst>
              <a:ext uri="{FF2B5EF4-FFF2-40B4-BE49-F238E27FC236}">
                <a16:creationId xmlns:a16="http://schemas.microsoft.com/office/drawing/2014/main" id="{1ADF5E61-28EE-710F-1FFD-9E6DCA94C072}"/>
              </a:ext>
            </a:extLst>
          </p:cNvPr>
          <p:cNvGrpSpPr/>
          <p:nvPr/>
        </p:nvGrpSpPr>
        <p:grpSpPr>
          <a:xfrm rot="10800000">
            <a:off x="6760582" y="6296399"/>
            <a:ext cx="5431418" cy="142043"/>
            <a:chOff x="1315611" y="435006"/>
            <a:chExt cx="5431418" cy="142043"/>
          </a:xfrm>
        </p:grpSpPr>
        <p:cxnSp>
          <p:nvCxnSpPr>
            <p:cNvPr id="14" name="Łącznik prosty 13">
              <a:extLst>
                <a:ext uri="{FF2B5EF4-FFF2-40B4-BE49-F238E27FC236}">
                  <a16:creationId xmlns:a16="http://schemas.microsoft.com/office/drawing/2014/main" id="{2D8D4933-7BF8-0C92-98E4-7B36F242BF08}"/>
                </a:ext>
              </a:extLst>
            </p:cNvPr>
            <p:cNvCxnSpPr>
              <a:cxnSpLocks/>
            </p:cNvCxnSpPr>
            <p:nvPr/>
          </p:nvCxnSpPr>
          <p:spPr>
            <a:xfrm rot="10800000" flipH="1">
              <a:off x="1315611" y="506027"/>
              <a:ext cx="5431417" cy="0"/>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cxnSp>
          <p:nvCxnSpPr>
            <p:cNvPr id="15" name="Łącznik prosty 14">
              <a:extLst>
                <a:ext uri="{FF2B5EF4-FFF2-40B4-BE49-F238E27FC236}">
                  <a16:creationId xmlns:a16="http://schemas.microsoft.com/office/drawing/2014/main" id="{72A09B7B-6DEB-89ED-402E-50A8DDA20EDC}"/>
                </a:ext>
              </a:extLst>
            </p:cNvPr>
            <p:cNvCxnSpPr/>
            <p:nvPr/>
          </p:nvCxnSpPr>
          <p:spPr>
            <a:xfrm>
              <a:off x="6747029" y="435006"/>
              <a:ext cx="0" cy="142043"/>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grpSp>
      <p:pic>
        <p:nvPicPr>
          <p:cNvPr id="18" name="Obraz 17">
            <a:extLst>
              <a:ext uri="{FF2B5EF4-FFF2-40B4-BE49-F238E27FC236}">
                <a16:creationId xmlns:a16="http://schemas.microsoft.com/office/drawing/2014/main" id="{7E12971C-E386-C35E-3F73-BC56B6F41BCD}"/>
              </a:ext>
            </a:extLst>
          </p:cNvPr>
          <p:cNvPicPr>
            <a:picLocks noChangeAspect="1"/>
          </p:cNvPicPr>
          <p:nvPr/>
        </p:nvPicPr>
        <p:blipFill>
          <a:blip r:embed="rId2"/>
          <a:stretch>
            <a:fillRect/>
          </a:stretch>
        </p:blipFill>
        <p:spPr>
          <a:xfrm>
            <a:off x="1787243" y="1794714"/>
            <a:ext cx="384021" cy="384021"/>
          </a:xfrm>
          <a:prstGeom prst="rect">
            <a:avLst/>
          </a:prstGeom>
        </p:spPr>
      </p:pic>
      <p:sp>
        <p:nvSpPr>
          <p:cNvPr id="23" name="pole tekstowe 22">
            <a:extLst>
              <a:ext uri="{FF2B5EF4-FFF2-40B4-BE49-F238E27FC236}">
                <a16:creationId xmlns:a16="http://schemas.microsoft.com/office/drawing/2014/main" id="{742FD144-AE44-4360-2D56-97813134C800}"/>
              </a:ext>
            </a:extLst>
          </p:cNvPr>
          <p:cNvSpPr txBox="1"/>
          <p:nvPr/>
        </p:nvSpPr>
        <p:spPr>
          <a:xfrm>
            <a:off x="2460197" y="1531462"/>
            <a:ext cx="6064316" cy="1867306"/>
          </a:xfrm>
          <a:prstGeom prst="rect">
            <a:avLst/>
          </a:prstGeom>
          <a:noFill/>
        </p:spPr>
        <p:txBody>
          <a:bodyPr wrap="square" rtlCol="0">
            <a:spAutoFit/>
          </a:bodyPr>
          <a:lstStyle/>
          <a:p>
            <a:pPr algn="just">
              <a:lnSpc>
                <a:spcPts val="1960"/>
              </a:lnSpc>
            </a:pPr>
            <a:r>
              <a:rPr lang="pl-PL" sz="1600" b="1" dirty="0">
                <a:solidFill>
                  <a:srgbClr val="263779"/>
                </a:solidFill>
                <a:latin typeface="Lato" panose="020F0502020204030203" pitchFamily="34" charset="0"/>
                <a:ea typeface="Lato" panose="020F0502020204030203" pitchFamily="34" charset="0"/>
                <a:cs typeface="Lato" panose="020F0502020204030203" pitchFamily="34" charset="0"/>
              </a:rPr>
              <a:t>Normy:  </a:t>
            </a:r>
          </a:p>
          <a:p>
            <a:pPr algn="just">
              <a:lnSpc>
                <a:spcPts val="1960"/>
              </a:lnSpc>
            </a:pPr>
            <a:r>
              <a:rPr lang="pl-PL" sz="1600" b="1" dirty="0">
                <a:solidFill>
                  <a:srgbClr val="263779"/>
                </a:solidFill>
                <a:latin typeface="Lato" panose="020F0502020204030203" pitchFamily="34" charset="0"/>
                <a:ea typeface="Lato" panose="020F0502020204030203" pitchFamily="34" charset="0"/>
                <a:cs typeface="Lato" panose="020F0502020204030203" pitchFamily="34" charset="0"/>
              </a:rPr>
              <a:t>PN-EN 50699:2021-07 Badania okresowe urządzeń  elektrycznych</a:t>
            </a:r>
          </a:p>
          <a:p>
            <a:pPr algn="just">
              <a:lnSpc>
                <a:spcPts val="1960"/>
              </a:lnSpc>
            </a:pPr>
            <a:endParaRPr lang="pl-PL" sz="1600" b="1" dirty="0">
              <a:solidFill>
                <a:srgbClr val="263779"/>
              </a:solidFill>
              <a:latin typeface="Lato" panose="020F0502020204030203" pitchFamily="34" charset="0"/>
              <a:ea typeface="Lato" panose="020F0502020204030203" pitchFamily="34" charset="0"/>
              <a:cs typeface="Lato" panose="020F0502020204030203" pitchFamily="34" charset="0"/>
            </a:endParaRPr>
          </a:p>
          <a:p>
            <a:pPr algn="just">
              <a:lnSpc>
                <a:spcPts val="1960"/>
              </a:lnSpc>
            </a:pPr>
            <a:r>
              <a:rPr lang="pl-PL" sz="1600" b="1" dirty="0">
                <a:solidFill>
                  <a:srgbClr val="263779"/>
                </a:solidFill>
                <a:latin typeface="Lato" panose="020F0502020204030203" pitchFamily="34" charset="0"/>
                <a:ea typeface="Lato" panose="020F0502020204030203" pitchFamily="34" charset="0"/>
                <a:cs typeface="Lato" panose="020F0502020204030203" pitchFamily="34" charset="0"/>
              </a:rPr>
              <a:t>PN-EN 50678:2020-11 Wymagania ogólne do badań bezpieczeństwa</a:t>
            </a:r>
          </a:p>
          <a:p>
            <a:pPr algn="just">
              <a:lnSpc>
                <a:spcPts val="1960"/>
              </a:lnSpc>
            </a:pPr>
            <a:r>
              <a:rPr lang="pl-PL" sz="1600" b="1" dirty="0">
                <a:solidFill>
                  <a:srgbClr val="263779"/>
                </a:solidFill>
                <a:latin typeface="Lato" panose="020F0502020204030203" pitchFamily="34" charset="0"/>
                <a:ea typeface="Lato" panose="020F0502020204030203" pitchFamily="34" charset="0"/>
                <a:cs typeface="Lato" panose="020F0502020204030203" pitchFamily="34" charset="0"/>
              </a:rPr>
              <a:t>urządzeń elektrycznych po naprawie,</a:t>
            </a:r>
          </a:p>
        </p:txBody>
      </p:sp>
      <p:grpSp>
        <p:nvGrpSpPr>
          <p:cNvPr id="2" name="Grupa 1">
            <a:extLst>
              <a:ext uri="{FF2B5EF4-FFF2-40B4-BE49-F238E27FC236}">
                <a16:creationId xmlns:a16="http://schemas.microsoft.com/office/drawing/2014/main" id="{711E5D7D-E4E8-F3E5-6E07-8EDBF5B21D37}"/>
              </a:ext>
            </a:extLst>
          </p:cNvPr>
          <p:cNvGrpSpPr/>
          <p:nvPr/>
        </p:nvGrpSpPr>
        <p:grpSpPr>
          <a:xfrm>
            <a:off x="11084833" y="0"/>
            <a:ext cx="790916" cy="776133"/>
            <a:chOff x="11084833" y="0"/>
            <a:chExt cx="790916" cy="776133"/>
          </a:xfrm>
        </p:grpSpPr>
        <p:sp>
          <p:nvSpPr>
            <p:cNvPr id="11" name="Prostokąt 10">
              <a:extLst>
                <a:ext uri="{FF2B5EF4-FFF2-40B4-BE49-F238E27FC236}">
                  <a16:creationId xmlns:a16="http://schemas.microsoft.com/office/drawing/2014/main" id="{CEA79164-422B-A883-99D1-28C659E9871F}"/>
                </a:ext>
              </a:extLst>
            </p:cNvPr>
            <p:cNvSpPr/>
            <p:nvPr/>
          </p:nvSpPr>
          <p:spPr>
            <a:xfrm>
              <a:off x="11084833" y="0"/>
              <a:ext cx="790916" cy="776133"/>
            </a:xfrm>
            <a:prstGeom prst="rect">
              <a:avLst/>
            </a:prstGeom>
            <a:solidFill>
              <a:srgbClr val="C014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5" name="pole tekstowe 24">
              <a:extLst>
                <a:ext uri="{FF2B5EF4-FFF2-40B4-BE49-F238E27FC236}">
                  <a16:creationId xmlns:a16="http://schemas.microsoft.com/office/drawing/2014/main" id="{236B7D36-DFCD-7311-58D5-B3FD26A2D333}"/>
                </a:ext>
              </a:extLst>
            </p:cNvPr>
            <p:cNvSpPr txBox="1"/>
            <p:nvPr/>
          </p:nvSpPr>
          <p:spPr>
            <a:xfrm>
              <a:off x="11252378" y="157233"/>
              <a:ext cx="520563" cy="461665"/>
            </a:xfrm>
            <a:prstGeom prst="rect">
              <a:avLst/>
            </a:prstGeom>
            <a:noFill/>
          </p:spPr>
          <p:txBody>
            <a:bodyPr wrap="square" rtlCol="0">
              <a:spAutoFit/>
            </a:bodyPr>
            <a:lstStyle/>
            <a:p>
              <a:r>
                <a:rPr lang="pl-PL" sz="2400" dirty="0">
                  <a:solidFill>
                    <a:schemeClr val="bg1"/>
                  </a:solidFill>
                </a:rPr>
                <a:t>09</a:t>
              </a:r>
            </a:p>
          </p:txBody>
        </p:sp>
      </p:grpSp>
      <p:sp>
        <p:nvSpPr>
          <p:cNvPr id="26" name="pole tekstowe 25">
            <a:extLst>
              <a:ext uri="{FF2B5EF4-FFF2-40B4-BE49-F238E27FC236}">
                <a16:creationId xmlns:a16="http://schemas.microsoft.com/office/drawing/2014/main" id="{BD748549-E2A4-F71E-5F58-42DBB10B3CBD}"/>
              </a:ext>
            </a:extLst>
          </p:cNvPr>
          <p:cNvSpPr txBox="1"/>
          <p:nvPr/>
        </p:nvSpPr>
        <p:spPr>
          <a:xfrm>
            <a:off x="4645613" y="3605822"/>
            <a:ext cx="6064317" cy="2554545"/>
          </a:xfrm>
          <a:prstGeom prst="rect">
            <a:avLst/>
          </a:prstGeom>
          <a:noFill/>
        </p:spPr>
        <p:txBody>
          <a:bodyPr wrap="square" rtlCol="0">
            <a:spAutoFit/>
          </a:bodyPr>
          <a:lstStyle/>
          <a:p>
            <a:pPr algn="just"/>
            <a:r>
              <a:rPr lang="pl-PL" sz="1600" dirty="0">
                <a:solidFill>
                  <a:srgbClr val="263779"/>
                </a:solidFill>
                <a:latin typeface="Lato" panose="020F0502020204030203" pitchFamily="34" charset="0"/>
                <a:ea typeface="Lato" panose="020F0502020204030203" pitchFamily="34" charset="0"/>
                <a:cs typeface="Lato" panose="020F0502020204030203" pitchFamily="34" charset="0"/>
              </a:rPr>
              <a:t>Określają wymagania stawiane badanym urządzeniom podczas kontroli.</a:t>
            </a:r>
          </a:p>
          <a:p>
            <a:pPr algn="just"/>
            <a:r>
              <a:rPr lang="pl-PL" sz="1600" dirty="0">
                <a:solidFill>
                  <a:srgbClr val="263779"/>
                </a:solidFill>
                <a:latin typeface="Lato" panose="020F0502020204030203" pitchFamily="34" charset="0"/>
                <a:ea typeface="Lato" panose="020F0502020204030203" pitchFamily="34" charset="0"/>
                <a:cs typeface="Lato" panose="020F0502020204030203" pitchFamily="34" charset="0"/>
              </a:rPr>
              <a:t>Normy wymienione odnoszą się do badań elektrycznego sprzętu</a:t>
            </a:r>
          </a:p>
          <a:p>
            <a:pPr algn="just"/>
            <a:r>
              <a:rPr lang="pl-PL" sz="1600" dirty="0">
                <a:solidFill>
                  <a:srgbClr val="263779"/>
                </a:solidFill>
                <a:latin typeface="Lato" panose="020F0502020204030203" pitchFamily="34" charset="0"/>
                <a:ea typeface="Lato" panose="020F0502020204030203" pitchFamily="34" charset="0"/>
                <a:cs typeface="Lato" panose="020F0502020204030203" pitchFamily="34" charset="0"/>
              </a:rPr>
              <a:t>przyłączanego w miejscach pracy do obwodów odbiorczych o napięciu znamionowym powyżej 25 V A.C. i 60 V D.C. do  000 V A.C. i 1500 V D.C. i prądach do 63 A.</a:t>
            </a:r>
          </a:p>
          <a:p>
            <a:pPr algn="just"/>
            <a:endParaRPr lang="pl-PL" sz="1600" dirty="0">
              <a:solidFill>
                <a:srgbClr val="263779"/>
              </a:solidFill>
              <a:latin typeface="Lato" panose="020F0502020204030203" pitchFamily="34" charset="0"/>
              <a:ea typeface="Lato" panose="020F0502020204030203" pitchFamily="34" charset="0"/>
              <a:cs typeface="Lato" panose="020F0502020204030203" pitchFamily="34" charset="0"/>
            </a:endParaRPr>
          </a:p>
          <a:p>
            <a:pPr algn="just"/>
            <a:r>
              <a:rPr lang="pl-PL" sz="1600" dirty="0">
                <a:solidFill>
                  <a:srgbClr val="263779"/>
                </a:solidFill>
                <a:latin typeface="Lato" panose="020F0502020204030203" pitchFamily="34" charset="0"/>
                <a:ea typeface="Lato" panose="020F0502020204030203" pitchFamily="34" charset="0"/>
                <a:cs typeface="Lato" panose="020F0502020204030203" pitchFamily="34" charset="0"/>
              </a:rPr>
              <a:t>Może to być sprzęt przyłączany do obwodów odbiorczych w miejscach</a:t>
            </a:r>
          </a:p>
          <a:p>
            <a:pPr algn="just"/>
            <a:r>
              <a:rPr lang="pl-PL" sz="1600" dirty="0">
                <a:solidFill>
                  <a:srgbClr val="263779"/>
                </a:solidFill>
                <a:latin typeface="Lato" panose="020F0502020204030203" pitchFamily="34" charset="0"/>
                <a:ea typeface="Lato" panose="020F0502020204030203" pitchFamily="34" charset="0"/>
                <a:cs typeface="Lato" panose="020F0502020204030203" pitchFamily="34" charset="0"/>
              </a:rPr>
              <a:t>pracy za pomocą wtyczki lub sprzęt przyłączany na stałe.</a:t>
            </a:r>
          </a:p>
        </p:txBody>
      </p:sp>
      <p:pic>
        <p:nvPicPr>
          <p:cNvPr id="3" name="Obraz 2">
            <a:extLst>
              <a:ext uri="{FF2B5EF4-FFF2-40B4-BE49-F238E27FC236}">
                <a16:creationId xmlns:a16="http://schemas.microsoft.com/office/drawing/2014/main" id="{37654E29-B019-64EA-4676-09ACFBFFBCCF}"/>
              </a:ext>
            </a:extLst>
          </p:cNvPr>
          <p:cNvPicPr>
            <a:picLocks noChangeAspect="1"/>
          </p:cNvPicPr>
          <p:nvPr/>
        </p:nvPicPr>
        <p:blipFill>
          <a:blip r:embed="rId3"/>
          <a:stretch>
            <a:fillRect/>
          </a:stretch>
        </p:blipFill>
        <p:spPr>
          <a:xfrm>
            <a:off x="816082" y="3955754"/>
            <a:ext cx="2347742" cy="1888401"/>
          </a:xfrm>
          <a:prstGeom prst="rect">
            <a:avLst/>
          </a:prstGeom>
        </p:spPr>
      </p:pic>
    </p:spTree>
    <p:extLst>
      <p:ext uri="{BB962C8B-B14F-4D97-AF65-F5344CB8AC3E}">
        <p14:creationId xmlns:p14="http://schemas.microsoft.com/office/powerpoint/2010/main" val="36081896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E40C7D-2BEF-D6D1-3251-0E4BC280F355}"/>
            </a:ext>
          </a:extLst>
        </p:cNvPr>
        <p:cNvGrpSpPr/>
        <p:nvPr/>
      </p:nvGrpSpPr>
      <p:grpSpPr>
        <a:xfrm>
          <a:off x="0" y="0"/>
          <a:ext cx="0" cy="0"/>
          <a:chOff x="0" y="0"/>
          <a:chExt cx="0" cy="0"/>
        </a:xfrm>
      </p:grpSpPr>
      <p:grpSp>
        <p:nvGrpSpPr>
          <p:cNvPr id="6" name="Grupa 5">
            <a:extLst>
              <a:ext uri="{FF2B5EF4-FFF2-40B4-BE49-F238E27FC236}">
                <a16:creationId xmlns:a16="http://schemas.microsoft.com/office/drawing/2014/main" id="{EF51C619-578E-45B7-061E-8860FC90DE27}"/>
              </a:ext>
            </a:extLst>
          </p:cNvPr>
          <p:cNvGrpSpPr/>
          <p:nvPr/>
        </p:nvGrpSpPr>
        <p:grpSpPr>
          <a:xfrm>
            <a:off x="0" y="419558"/>
            <a:ext cx="6751057" cy="142043"/>
            <a:chOff x="-4028" y="438181"/>
            <a:chExt cx="6751057" cy="142043"/>
          </a:xfrm>
        </p:grpSpPr>
        <p:cxnSp>
          <p:nvCxnSpPr>
            <p:cNvPr id="7" name="Łącznik prosty 6">
              <a:extLst>
                <a:ext uri="{FF2B5EF4-FFF2-40B4-BE49-F238E27FC236}">
                  <a16:creationId xmlns:a16="http://schemas.microsoft.com/office/drawing/2014/main" id="{312B35C6-6F32-8703-B2C2-D062E240F94B}"/>
                </a:ext>
              </a:extLst>
            </p:cNvPr>
            <p:cNvCxnSpPr>
              <a:cxnSpLocks/>
            </p:cNvCxnSpPr>
            <p:nvPr/>
          </p:nvCxnSpPr>
          <p:spPr>
            <a:xfrm>
              <a:off x="-4028" y="506027"/>
              <a:ext cx="6751057" cy="0"/>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cxnSp>
          <p:nvCxnSpPr>
            <p:cNvPr id="8" name="Łącznik prosty 7">
              <a:extLst>
                <a:ext uri="{FF2B5EF4-FFF2-40B4-BE49-F238E27FC236}">
                  <a16:creationId xmlns:a16="http://schemas.microsoft.com/office/drawing/2014/main" id="{1FAEEB62-6FBB-2CE2-4256-2FB67DB48737}"/>
                </a:ext>
              </a:extLst>
            </p:cNvPr>
            <p:cNvCxnSpPr/>
            <p:nvPr/>
          </p:nvCxnSpPr>
          <p:spPr>
            <a:xfrm>
              <a:off x="6747029" y="438181"/>
              <a:ext cx="0" cy="142043"/>
            </a:xfrm>
            <a:prstGeom prst="line">
              <a:avLst/>
            </a:prstGeom>
            <a:ln w="19050">
              <a:solidFill>
                <a:srgbClr val="606060"/>
              </a:solidFill>
            </a:ln>
          </p:spPr>
          <p:style>
            <a:lnRef idx="1">
              <a:schemeClr val="dk1"/>
            </a:lnRef>
            <a:fillRef idx="0">
              <a:schemeClr val="dk1"/>
            </a:fillRef>
            <a:effectRef idx="0">
              <a:schemeClr val="dk1"/>
            </a:effectRef>
            <a:fontRef idx="minor">
              <a:schemeClr val="tx1"/>
            </a:fontRef>
          </p:style>
        </p:cxnSp>
      </p:grpSp>
      <p:sp>
        <p:nvSpPr>
          <p:cNvPr id="12" name="pole tekstowe 11">
            <a:extLst>
              <a:ext uri="{FF2B5EF4-FFF2-40B4-BE49-F238E27FC236}">
                <a16:creationId xmlns:a16="http://schemas.microsoft.com/office/drawing/2014/main" id="{79B92F27-6427-6BA5-594F-B429FDB4A233}"/>
              </a:ext>
            </a:extLst>
          </p:cNvPr>
          <p:cNvSpPr txBox="1"/>
          <p:nvPr/>
        </p:nvSpPr>
        <p:spPr>
          <a:xfrm>
            <a:off x="1026088" y="808481"/>
            <a:ext cx="10058745" cy="1077218"/>
          </a:xfrm>
          <a:prstGeom prst="rect">
            <a:avLst/>
          </a:prstGeom>
          <a:noFill/>
        </p:spPr>
        <p:txBody>
          <a:bodyPr wrap="square" rtlCol="0">
            <a:spAutoFit/>
          </a:bodyPr>
          <a:lstStyle/>
          <a:p>
            <a:pPr algn="ctr"/>
            <a:r>
              <a:rPr lang="pl-PL" sz="3200" b="1" dirty="0">
                <a:solidFill>
                  <a:srgbClr val="263779"/>
                </a:solidFill>
                <a:latin typeface="Lato Black" panose="020F0502020204030203" pitchFamily="34" charset="0"/>
                <a:ea typeface="Lato Black" panose="020F0502020204030203" pitchFamily="34" charset="0"/>
                <a:cs typeface="Lato Black" panose="020F0502020204030203" pitchFamily="34" charset="0"/>
              </a:rPr>
              <a:t>Scenariusz testowy dla badania okresowego urządzeń I klasy ochronności PN-EN 50699</a:t>
            </a:r>
          </a:p>
        </p:txBody>
      </p:sp>
      <p:grpSp>
        <p:nvGrpSpPr>
          <p:cNvPr id="13" name="Grupa 12">
            <a:extLst>
              <a:ext uri="{FF2B5EF4-FFF2-40B4-BE49-F238E27FC236}">
                <a16:creationId xmlns:a16="http://schemas.microsoft.com/office/drawing/2014/main" id="{E2A82F25-1051-D858-0F1F-86826A14ECEC}"/>
              </a:ext>
            </a:extLst>
          </p:cNvPr>
          <p:cNvGrpSpPr/>
          <p:nvPr/>
        </p:nvGrpSpPr>
        <p:grpSpPr>
          <a:xfrm rot="10800000">
            <a:off x="6760582" y="6296399"/>
            <a:ext cx="5431418" cy="142043"/>
            <a:chOff x="1315611" y="435006"/>
            <a:chExt cx="5431418" cy="142043"/>
          </a:xfrm>
        </p:grpSpPr>
        <p:cxnSp>
          <p:nvCxnSpPr>
            <p:cNvPr id="14" name="Łącznik prosty 13">
              <a:extLst>
                <a:ext uri="{FF2B5EF4-FFF2-40B4-BE49-F238E27FC236}">
                  <a16:creationId xmlns:a16="http://schemas.microsoft.com/office/drawing/2014/main" id="{D229B346-99D6-0EBB-4D52-A78B91267AF3}"/>
                </a:ext>
              </a:extLst>
            </p:cNvPr>
            <p:cNvCxnSpPr>
              <a:cxnSpLocks/>
            </p:cNvCxnSpPr>
            <p:nvPr/>
          </p:nvCxnSpPr>
          <p:spPr>
            <a:xfrm rot="10800000" flipH="1">
              <a:off x="1315611" y="506027"/>
              <a:ext cx="5431417" cy="0"/>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cxnSp>
          <p:nvCxnSpPr>
            <p:cNvPr id="15" name="Łącznik prosty 14">
              <a:extLst>
                <a:ext uri="{FF2B5EF4-FFF2-40B4-BE49-F238E27FC236}">
                  <a16:creationId xmlns:a16="http://schemas.microsoft.com/office/drawing/2014/main" id="{FFCDB3BC-E6BE-279C-BF11-D67D4752E80C}"/>
                </a:ext>
              </a:extLst>
            </p:cNvPr>
            <p:cNvCxnSpPr/>
            <p:nvPr/>
          </p:nvCxnSpPr>
          <p:spPr>
            <a:xfrm>
              <a:off x="6747029" y="435006"/>
              <a:ext cx="0" cy="142043"/>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grpSp>
      <p:grpSp>
        <p:nvGrpSpPr>
          <p:cNvPr id="2" name="Grupa 1">
            <a:extLst>
              <a:ext uri="{FF2B5EF4-FFF2-40B4-BE49-F238E27FC236}">
                <a16:creationId xmlns:a16="http://schemas.microsoft.com/office/drawing/2014/main" id="{9E936987-50CB-C615-7337-13070613358C}"/>
              </a:ext>
            </a:extLst>
          </p:cNvPr>
          <p:cNvGrpSpPr/>
          <p:nvPr/>
        </p:nvGrpSpPr>
        <p:grpSpPr>
          <a:xfrm>
            <a:off x="11084833" y="0"/>
            <a:ext cx="790916" cy="776133"/>
            <a:chOff x="11084833" y="0"/>
            <a:chExt cx="790916" cy="776133"/>
          </a:xfrm>
        </p:grpSpPr>
        <p:sp>
          <p:nvSpPr>
            <p:cNvPr id="11" name="Prostokąt 10">
              <a:extLst>
                <a:ext uri="{FF2B5EF4-FFF2-40B4-BE49-F238E27FC236}">
                  <a16:creationId xmlns:a16="http://schemas.microsoft.com/office/drawing/2014/main" id="{8B319538-4C4D-9F62-5988-17D2260E6AD2}"/>
                </a:ext>
              </a:extLst>
            </p:cNvPr>
            <p:cNvSpPr/>
            <p:nvPr/>
          </p:nvSpPr>
          <p:spPr>
            <a:xfrm>
              <a:off x="11084833" y="0"/>
              <a:ext cx="790916" cy="776133"/>
            </a:xfrm>
            <a:prstGeom prst="rect">
              <a:avLst/>
            </a:prstGeom>
            <a:solidFill>
              <a:srgbClr val="C014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5" name="pole tekstowe 24">
              <a:extLst>
                <a:ext uri="{FF2B5EF4-FFF2-40B4-BE49-F238E27FC236}">
                  <a16:creationId xmlns:a16="http://schemas.microsoft.com/office/drawing/2014/main" id="{C60B1624-3978-96DF-3C89-5F61F8BC51E0}"/>
                </a:ext>
              </a:extLst>
            </p:cNvPr>
            <p:cNvSpPr txBox="1"/>
            <p:nvPr/>
          </p:nvSpPr>
          <p:spPr>
            <a:xfrm>
              <a:off x="11252378" y="157233"/>
              <a:ext cx="520563" cy="461665"/>
            </a:xfrm>
            <a:prstGeom prst="rect">
              <a:avLst/>
            </a:prstGeom>
            <a:noFill/>
          </p:spPr>
          <p:txBody>
            <a:bodyPr wrap="square" rtlCol="0">
              <a:spAutoFit/>
            </a:bodyPr>
            <a:lstStyle/>
            <a:p>
              <a:r>
                <a:rPr lang="pl-PL" sz="2400" dirty="0">
                  <a:solidFill>
                    <a:schemeClr val="bg1"/>
                  </a:solidFill>
                </a:rPr>
                <a:t>10</a:t>
              </a:r>
            </a:p>
          </p:txBody>
        </p:sp>
      </p:grpSp>
      <p:pic>
        <p:nvPicPr>
          <p:cNvPr id="9" name="Obraz 8">
            <a:extLst>
              <a:ext uri="{FF2B5EF4-FFF2-40B4-BE49-F238E27FC236}">
                <a16:creationId xmlns:a16="http://schemas.microsoft.com/office/drawing/2014/main" id="{15A4E2ED-F342-2F18-6787-FD6EE4D17332}"/>
              </a:ext>
            </a:extLst>
          </p:cNvPr>
          <p:cNvPicPr>
            <a:picLocks noChangeAspect="1"/>
          </p:cNvPicPr>
          <p:nvPr/>
        </p:nvPicPr>
        <p:blipFill>
          <a:blip r:embed="rId2"/>
          <a:stretch>
            <a:fillRect/>
          </a:stretch>
        </p:blipFill>
        <p:spPr>
          <a:xfrm>
            <a:off x="2353900" y="2133491"/>
            <a:ext cx="7242770" cy="3881672"/>
          </a:xfrm>
          <a:prstGeom prst="rect">
            <a:avLst/>
          </a:prstGeom>
        </p:spPr>
      </p:pic>
    </p:spTree>
    <p:extLst>
      <p:ext uri="{BB962C8B-B14F-4D97-AF65-F5344CB8AC3E}">
        <p14:creationId xmlns:p14="http://schemas.microsoft.com/office/powerpoint/2010/main" val="36778822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71A556-F9D3-2348-30B7-42AE5DA29230}"/>
            </a:ext>
          </a:extLst>
        </p:cNvPr>
        <p:cNvGrpSpPr/>
        <p:nvPr/>
      </p:nvGrpSpPr>
      <p:grpSpPr>
        <a:xfrm>
          <a:off x="0" y="0"/>
          <a:ext cx="0" cy="0"/>
          <a:chOff x="0" y="0"/>
          <a:chExt cx="0" cy="0"/>
        </a:xfrm>
      </p:grpSpPr>
      <p:grpSp>
        <p:nvGrpSpPr>
          <p:cNvPr id="6" name="Grupa 5">
            <a:extLst>
              <a:ext uri="{FF2B5EF4-FFF2-40B4-BE49-F238E27FC236}">
                <a16:creationId xmlns:a16="http://schemas.microsoft.com/office/drawing/2014/main" id="{E2883799-4AB8-1B5E-866A-35818F380B77}"/>
              </a:ext>
            </a:extLst>
          </p:cNvPr>
          <p:cNvGrpSpPr/>
          <p:nvPr/>
        </p:nvGrpSpPr>
        <p:grpSpPr>
          <a:xfrm>
            <a:off x="0" y="419558"/>
            <a:ext cx="6751057" cy="142043"/>
            <a:chOff x="-4028" y="438181"/>
            <a:chExt cx="6751057" cy="142043"/>
          </a:xfrm>
        </p:grpSpPr>
        <p:cxnSp>
          <p:nvCxnSpPr>
            <p:cNvPr id="7" name="Łącznik prosty 6">
              <a:extLst>
                <a:ext uri="{FF2B5EF4-FFF2-40B4-BE49-F238E27FC236}">
                  <a16:creationId xmlns:a16="http://schemas.microsoft.com/office/drawing/2014/main" id="{F6E76C6B-9332-7969-E848-278FD7602156}"/>
                </a:ext>
              </a:extLst>
            </p:cNvPr>
            <p:cNvCxnSpPr>
              <a:cxnSpLocks/>
            </p:cNvCxnSpPr>
            <p:nvPr/>
          </p:nvCxnSpPr>
          <p:spPr>
            <a:xfrm>
              <a:off x="-4028" y="506027"/>
              <a:ext cx="6751057" cy="0"/>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cxnSp>
          <p:nvCxnSpPr>
            <p:cNvPr id="8" name="Łącznik prosty 7">
              <a:extLst>
                <a:ext uri="{FF2B5EF4-FFF2-40B4-BE49-F238E27FC236}">
                  <a16:creationId xmlns:a16="http://schemas.microsoft.com/office/drawing/2014/main" id="{FDBC90EB-81BA-0A78-9E5A-64795718F843}"/>
                </a:ext>
              </a:extLst>
            </p:cNvPr>
            <p:cNvCxnSpPr/>
            <p:nvPr/>
          </p:nvCxnSpPr>
          <p:spPr>
            <a:xfrm>
              <a:off x="6747029" y="438181"/>
              <a:ext cx="0" cy="142043"/>
            </a:xfrm>
            <a:prstGeom prst="line">
              <a:avLst/>
            </a:prstGeom>
            <a:ln w="19050">
              <a:solidFill>
                <a:srgbClr val="606060"/>
              </a:solidFill>
            </a:ln>
          </p:spPr>
          <p:style>
            <a:lnRef idx="1">
              <a:schemeClr val="dk1"/>
            </a:lnRef>
            <a:fillRef idx="0">
              <a:schemeClr val="dk1"/>
            </a:fillRef>
            <a:effectRef idx="0">
              <a:schemeClr val="dk1"/>
            </a:effectRef>
            <a:fontRef idx="minor">
              <a:schemeClr val="tx1"/>
            </a:fontRef>
          </p:style>
        </p:cxnSp>
      </p:grpSp>
      <p:sp>
        <p:nvSpPr>
          <p:cNvPr id="12" name="pole tekstowe 11">
            <a:extLst>
              <a:ext uri="{FF2B5EF4-FFF2-40B4-BE49-F238E27FC236}">
                <a16:creationId xmlns:a16="http://schemas.microsoft.com/office/drawing/2014/main" id="{97BAD6A4-2FFD-BF08-9488-F8B30B281AC3}"/>
              </a:ext>
            </a:extLst>
          </p:cNvPr>
          <p:cNvSpPr txBox="1"/>
          <p:nvPr/>
        </p:nvSpPr>
        <p:spPr>
          <a:xfrm>
            <a:off x="1026088" y="808481"/>
            <a:ext cx="10058745" cy="1077218"/>
          </a:xfrm>
          <a:prstGeom prst="rect">
            <a:avLst/>
          </a:prstGeom>
          <a:noFill/>
        </p:spPr>
        <p:txBody>
          <a:bodyPr wrap="square" rtlCol="0">
            <a:spAutoFit/>
          </a:bodyPr>
          <a:lstStyle/>
          <a:p>
            <a:pPr algn="ctr"/>
            <a:r>
              <a:rPr lang="pl-PL" sz="3200" b="1" dirty="0">
                <a:solidFill>
                  <a:srgbClr val="263779"/>
                </a:solidFill>
                <a:latin typeface="Lato Black" panose="020F0502020204030203" pitchFamily="34" charset="0"/>
                <a:ea typeface="Lato Black" panose="020F0502020204030203" pitchFamily="34" charset="0"/>
                <a:cs typeface="Lato Black" panose="020F0502020204030203" pitchFamily="34" charset="0"/>
              </a:rPr>
              <a:t>Scenariusz testowy dla badania okresowego urządzeń II klasy ochronności PN-EN 50699</a:t>
            </a:r>
          </a:p>
        </p:txBody>
      </p:sp>
      <p:grpSp>
        <p:nvGrpSpPr>
          <p:cNvPr id="13" name="Grupa 12">
            <a:extLst>
              <a:ext uri="{FF2B5EF4-FFF2-40B4-BE49-F238E27FC236}">
                <a16:creationId xmlns:a16="http://schemas.microsoft.com/office/drawing/2014/main" id="{10030709-096C-333D-410D-20772406A282}"/>
              </a:ext>
            </a:extLst>
          </p:cNvPr>
          <p:cNvGrpSpPr/>
          <p:nvPr/>
        </p:nvGrpSpPr>
        <p:grpSpPr>
          <a:xfrm rot="10800000">
            <a:off x="6760582" y="6296399"/>
            <a:ext cx="5431418" cy="142043"/>
            <a:chOff x="1315611" y="435006"/>
            <a:chExt cx="5431418" cy="142043"/>
          </a:xfrm>
        </p:grpSpPr>
        <p:cxnSp>
          <p:nvCxnSpPr>
            <p:cNvPr id="14" name="Łącznik prosty 13">
              <a:extLst>
                <a:ext uri="{FF2B5EF4-FFF2-40B4-BE49-F238E27FC236}">
                  <a16:creationId xmlns:a16="http://schemas.microsoft.com/office/drawing/2014/main" id="{4BE420D0-8C51-C67C-DA66-DE16CD85AB88}"/>
                </a:ext>
              </a:extLst>
            </p:cNvPr>
            <p:cNvCxnSpPr>
              <a:cxnSpLocks/>
            </p:cNvCxnSpPr>
            <p:nvPr/>
          </p:nvCxnSpPr>
          <p:spPr>
            <a:xfrm rot="10800000" flipH="1">
              <a:off x="1315611" y="506027"/>
              <a:ext cx="5431417" cy="0"/>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cxnSp>
          <p:nvCxnSpPr>
            <p:cNvPr id="15" name="Łącznik prosty 14">
              <a:extLst>
                <a:ext uri="{FF2B5EF4-FFF2-40B4-BE49-F238E27FC236}">
                  <a16:creationId xmlns:a16="http://schemas.microsoft.com/office/drawing/2014/main" id="{A51C0C57-F02A-83C9-184E-DFBEE8732FBA}"/>
                </a:ext>
              </a:extLst>
            </p:cNvPr>
            <p:cNvCxnSpPr/>
            <p:nvPr/>
          </p:nvCxnSpPr>
          <p:spPr>
            <a:xfrm>
              <a:off x="6747029" y="435006"/>
              <a:ext cx="0" cy="142043"/>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grpSp>
      <p:grpSp>
        <p:nvGrpSpPr>
          <p:cNvPr id="2" name="Grupa 1">
            <a:extLst>
              <a:ext uri="{FF2B5EF4-FFF2-40B4-BE49-F238E27FC236}">
                <a16:creationId xmlns:a16="http://schemas.microsoft.com/office/drawing/2014/main" id="{E5B1FE48-CD33-84CC-028F-75A89E4A5480}"/>
              </a:ext>
            </a:extLst>
          </p:cNvPr>
          <p:cNvGrpSpPr/>
          <p:nvPr/>
        </p:nvGrpSpPr>
        <p:grpSpPr>
          <a:xfrm>
            <a:off x="11084833" y="0"/>
            <a:ext cx="790916" cy="776133"/>
            <a:chOff x="11084833" y="0"/>
            <a:chExt cx="790916" cy="776133"/>
          </a:xfrm>
        </p:grpSpPr>
        <p:sp>
          <p:nvSpPr>
            <p:cNvPr id="11" name="Prostokąt 10">
              <a:extLst>
                <a:ext uri="{FF2B5EF4-FFF2-40B4-BE49-F238E27FC236}">
                  <a16:creationId xmlns:a16="http://schemas.microsoft.com/office/drawing/2014/main" id="{FFBD47FB-CC3C-9AB1-6CB6-D2BB5B508F2A}"/>
                </a:ext>
              </a:extLst>
            </p:cNvPr>
            <p:cNvSpPr/>
            <p:nvPr/>
          </p:nvSpPr>
          <p:spPr>
            <a:xfrm>
              <a:off x="11084833" y="0"/>
              <a:ext cx="790916" cy="776133"/>
            </a:xfrm>
            <a:prstGeom prst="rect">
              <a:avLst/>
            </a:prstGeom>
            <a:solidFill>
              <a:srgbClr val="C014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5" name="pole tekstowe 24">
              <a:extLst>
                <a:ext uri="{FF2B5EF4-FFF2-40B4-BE49-F238E27FC236}">
                  <a16:creationId xmlns:a16="http://schemas.microsoft.com/office/drawing/2014/main" id="{10492EA6-C4F1-F1E7-1BB5-ECEB19FC69D2}"/>
                </a:ext>
              </a:extLst>
            </p:cNvPr>
            <p:cNvSpPr txBox="1"/>
            <p:nvPr/>
          </p:nvSpPr>
          <p:spPr>
            <a:xfrm>
              <a:off x="11252378" y="157233"/>
              <a:ext cx="520563" cy="461665"/>
            </a:xfrm>
            <a:prstGeom prst="rect">
              <a:avLst/>
            </a:prstGeom>
            <a:noFill/>
          </p:spPr>
          <p:txBody>
            <a:bodyPr wrap="square" rtlCol="0">
              <a:spAutoFit/>
            </a:bodyPr>
            <a:lstStyle/>
            <a:p>
              <a:r>
                <a:rPr lang="pl-PL" sz="2400" dirty="0">
                  <a:solidFill>
                    <a:schemeClr val="bg1"/>
                  </a:solidFill>
                </a:rPr>
                <a:t>11</a:t>
              </a:r>
            </a:p>
          </p:txBody>
        </p:sp>
      </p:grpSp>
      <p:pic>
        <p:nvPicPr>
          <p:cNvPr id="4" name="Obraz 3">
            <a:extLst>
              <a:ext uri="{FF2B5EF4-FFF2-40B4-BE49-F238E27FC236}">
                <a16:creationId xmlns:a16="http://schemas.microsoft.com/office/drawing/2014/main" id="{B21FAAE0-029B-2781-88E3-B667FFC2392C}"/>
              </a:ext>
            </a:extLst>
          </p:cNvPr>
          <p:cNvPicPr>
            <a:picLocks noChangeAspect="1"/>
          </p:cNvPicPr>
          <p:nvPr/>
        </p:nvPicPr>
        <p:blipFill>
          <a:blip r:embed="rId2"/>
          <a:stretch>
            <a:fillRect/>
          </a:stretch>
        </p:blipFill>
        <p:spPr>
          <a:xfrm>
            <a:off x="1874067" y="1885699"/>
            <a:ext cx="7767872" cy="4144888"/>
          </a:xfrm>
          <a:prstGeom prst="rect">
            <a:avLst/>
          </a:prstGeom>
        </p:spPr>
      </p:pic>
    </p:spTree>
    <p:extLst>
      <p:ext uri="{BB962C8B-B14F-4D97-AF65-F5344CB8AC3E}">
        <p14:creationId xmlns:p14="http://schemas.microsoft.com/office/powerpoint/2010/main" val="38136285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0C894D-962F-4855-15AF-80CEFA7DFCA4}"/>
            </a:ext>
          </a:extLst>
        </p:cNvPr>
        <p:cNvGrpSpPr/>
        <p:nvPr/>
      </p:nvGrpSpPr>
      <p:grpSpPr>
        <a:xfrm>
          <a:off x="0" y="0"/>
          <a:ext cx="0" cy="0"/>
          <a:chOff x="0" y="0"/>
          <a:chExt cx="0" cy="0"/>
        </a:xfrm>
      </p:grpSpPr>
      <p:grpSp>
        <p:nvGrpSpPr>
          <p:cNvPr id="6" name="Grupa 5">
            <a:extLst>
              <a:ext uri="{FF2B5EF4-FFF2-40B4-BE49-F238E27FC236}">
                <a16:creationId xmlns:a16="http://schemas.microsoft.com/office/drawing/2014/main" id="{904E34C8-FE6F-17BF-8FCD-B6BB7D1D5019}"/>
              </a:ext>
            </a:extLst>
          </p:cNvPr>
          <p:cNvGrpSpPr/>
          <p:nvPr/>
        </p:nvGrpSpPr>
        <p:grpSpPr>
          <a:xfrm>
            <a:off x="0" y="419558"/>
            <a:ext cx="6751057" cy="142043"/>
            <a:chOff x="-4028" y="438181"/>
            <a:chExt cx="6751057" cy="142043"/>
          </a:xfrm>
        </p:grpSpPr>
        <p:cxnSp>
          <p:nvCxnSpPr>
            <p:cNvPr id="7" name="Łącznik prosty 6">
              <a:extLst>
                <a:ext uri="{FF2B5EF4-FFF2-40B4-BE49-F238E27FC236}">
                  <a16:creationId xmlns:a16="http://schemas.microsoft.com/office/drawing/2014/main" id="{6E83E2F5-757B-F68C-616B-7D747A7056F5}"/>
                </a:ext>
              </a:extLst>
            </p:cNvPr>
            <p:cNvCxnSpPr>
              <a:cxnSpLocks/>
            </p:cNvCxnSpPr>
            <p:nvPr/>
          </p:nvCxnSpPr>
          <p:spPr>
            <a:xfrm>
              <a:off x="-4028" y="506027"/>
              <a:ext cx="6751057" cy="0"/>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cxnSp>
          <p:nvCxnSpPr>
            <p:cNvPr id="8" name="Łącznik prosty 7">
              <a:extLst>
                <a:ext uri="{FF2B5EF4-FFF2-40B4-BE49-F238E27FC236}">
                  <a16:creationId xmlns:a16="http://schemas.microsoft.com/office/drawing/2014/main" id="{A5EB1D75-F6B8-8FDA-0A37-26362419E1AF}"/>
                </a:ext>
              </a:extLst>
            </p:cNvPr>
            <p:cNvCxnSpPr/>
            <p:nvPr/>
          </p:nvCxnSpPr>
          <p:spPr>
            <a:xfrm>
              <a:off x="6747029" y="438181"/>
              <a:ext cx="0" cy="142043"/>
            </a:xfrm>
            <a:prstGeom prst="line">
              <a:avLst/>
            </a:prstGeom>
            <a:ln w="19050">
              <a:solidFill>
                <a:srgbClr val="606060"/>
              </a:solidFill>
            </a:ln>
          </p:spPr>
          <p:style>
            <a:lnRef idx="1">
              <a:schemeClr val="dk1"/>
            </a:lnRef>
            <a:fillRef idx="0">
              <a:schemeClr val="dk1"/>
            </a:fillRef>
            <a:effectRef idx="0">
              <a:schemeClr val="dk1"/>
            </a:effectRef>
            <a:fontRef idx="minor">
              <a:schemeClr val="tx1"/>
            </a:fontRef>
          </p:style>
        </p:cxnSp>
      </p:grpSp>
      <p:sp>
        <p:nvSpPr>
          <p:cNvPr id="12" name="pole tekstowe 11">
            <a:extLst>
              <a:ext uri="{FF2B5EF4-FFF2-40B4-BE49-F238E27FC236}">
                <a16:creationId xmlns:a16="http://schemas.microsoft.com/office/drawing/2014/main" id="{FF367C3F-5298-8B68-22E9-A539E89339B2}"/>
              </a:ext>
            </a:extLst>
          </p:cNvPr>
          <p:cNvSpPr txBox="1"/>
          <p:nvPr/>
        </p:nvSpPr>
        <p:spPr>
          <a:xfrm>
            <a:off x="760493" y="796971"/>
            <a:ext cx="10324340" cy="1292662"/>
          </a:xfrm>
          <a:prstGeom prst="rect">
            <a:avLst/>
          </a:prstGeom>
          <a:noFill/>
        </p:spPr>
        <p:txBody>
          <a:bodyPr wrap="square" rtlCol="0">
            <a:spAutoFit/>
          </a:bodyPr>
          <a:lstStyle/>
          <a:p>
            <a:r>
              <a:rPr lang="pl-PL" sz="3900" b="1" dirty="0">
                <a:solidFill>
                  <a:srgbClr val="263779"/>
                </a:solidFill>
                <a:latin typeface="Lato Black" panose="020F0502020204030203" pitchFamily="34" charset="0"/>
                <a:ea typeface="Lato Black" panose="020F0502020204030203" pitchFamily="34" charset="0"/>
                <a:cs typeface="Lato Black" panose="020F0502020204030203" pitchFamily="34" charset="0"/>
              </a:rPr>
              <a:t>Jak rozróżnić klasę ochrony urządzeń elektrycznych</a:t>
            </a:r>
          </a:p>
        </p:txBody>
      </p:sp>
      <p:grpSp>
        <p:nvGrpSpPr>
          <p:cNvPr id="13" name="Grupa 12">
            <a:extLst>
              <a:ext uri="{FF2B5EF4-FFF2-40B4-BE49-F238E27FC236}">
                <a16:creationId xmlns:a16="http://schemas.microsoft.com/office/drawing/2014/main" id="{704E35EF-BD7D-B2EC-31FA-4E7EC4D41019}"/>
              </a:ext>
            </a:extLst>
          </p:cNvPr>
          <p:cNvGrpSpPr/>
          <p:nvPr/>
        </p:nvGrpSpPr>
        <p:grpSpPr>
          <a:xfrm rot="10800000">
            <a:off x="6760582" y="6296399"/>
            <a:ext cx="5431418" cy="142043"/>
            <a:chOff x="1315611" y="435006"/>
            <a:chExt cx="5431418" cy="142043"/>
          </a:xfrm>
        </p:grpSpPr>
        <p:cxnSp>
          <p:nvCxnSpPr>
            <p:cNvPr id="14" name="Łącznik prosty 13">
              <a:extLst>
                <a:ext uri="{FF2B5EF4-FFF2-40B4-BE49-F238E27FC236}">
                  <a16:creationId xmlns:a16="http://schemas.microsoft.com/office/drawing/2014/main" id="{61C1383D-0E89-BCAA-DD6B-7E74CEBB7F2A}"/>
                </a:ext>
              </a:extLst>
            </p:cNvPr>
            <p:cNvCxnSpPr>
              <a:cxnSpLocks/>
            </p:cNvCxnSpPr>
            <p:nvPr/>
          </p:nvCxnSpPr>
          <p:spPr>
            <a:xfrm rot="10800000" flipH="1">
              <a:off x="1315611" y="506027"/>
              <a:ext cx="5431417" cy="0"/>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cxnSp>
          <p:nvCxnSpPr>
            <p:cNvPr id="15" name="Łącznik prosty 14">
              <a:extLst>
                <a:ext uri="{FF2B5EF4-FFF2-40B4-BE49-F238E27FC236}">
                  <a16:creationId xmlns:a16="http://schemas.microsoft.com/office/drawing/2014/main" id="{A82C7D94-15CB-1703-BD1B-A4CFA39F4887}"/>
                </a:ext>
              </a:extLst>
            </p:cNvPr>
            <p:cNvCxnSpPr/>
            <p:nvPr/>
          </p:nvCxnSpPr>
          <p:spPr>
            <a:xfrm>
              <a:off x="6747029" y="435006"/>
              <a:ext cx="0" cy="142043"/>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grpSp>
      <p:grpSp>
        <p:nvGrpSpPr>
          <p:cNvPr id="2" name="Grupa 1">
            <a:extLst>
              <a:ext uri="{FF2B5EF4-FFF2-40B4-BE49-F238E27FC236}">
                <a16:creationId xmlns:a16="http://schemas.microsoft.com/office/drawing/2014/main" id="{4C81F761-520D-E826-2EF9-922DE3AFB44C}"/>
              </a:ext>
            </a:extLst>
          </p:cNvPr>
          <p:cNvGrpSpPr/>
          <p:nvPr/>
        </p:nvGrpSpPr>
        <p:grpSpPr>
          <a:xfrm>
            <a:off x="11084833" y="0"/>
            <a:ext cx="790916" cy="776133"/>
            <a:chOff x="11084833" y="0"/>
            <a:chExt cx="790916" cy="776133"/>
          </a:xfrm>
        </p:grpSpPr>
        <p:sp>
          <p:nvSpPr>
            <p:cNvPr id="11" name="Prostokąt 10">
              <a:extLst>
                <a:ext uri="{FF2B5EF4-FFF2-40B4-BE49-F238E27FC236}">
                  <a16:creationId xmlns:a16="http://schemas.microsoft.com/office/drawing/2014/main" id="{AB04EE46-CBF4-70A1-F56F-A0459128784D}"/>
                </a:ext>
              </a:extLst>
            </p:cNvPr>
            <p:cNvSpPr/>
            <p:nvPr/>
          </p:nvSpPr>
          <p:spPr>
            <a:xfrm>
              <a:off x="11084833" y="0"/>
              <a:ext cx="790916" cy="776133"/>
            </a:xfrm>
            <a:prstGeom prst="rect">
              <a:avLst/>
            </a:prstGeom>
            <a:solidFill>
              <a:srgbClr val="C014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5" name="pole tekstowe 24">
              <a:extLst>
                <a:ext uri="{FF2B5EF4-FFF2-40B4-BE49-F238E27FC236}">
                  <a16:creationId xmlns:a16="http://schemas.microsoft.com/office/drawing/2014/main" id="{E872263A-1B2C-9552-B62F-D15AC2561AD7}"/>
                </a:ext>
              </a:extLst>
            </p:cNvPr>
            <p:cNvSpPr txBox="1"/>
            <p:nvPr/>
          </p:nvSpPr>
          <p:spPr>
            <a:xfrm>
              <a:off x="11252378" y="157233"/>
              <a:ext cx="520563" cy="461665"/>
            </a:xfrm>
            <a:prstGeom prst="rect">
              <a:avLst/>
            </a:prstGeom>
            <a:noFill/>
          </p:spPr>
          <p:txBody>
            <a:bodyPr wrap="square" rtlCol="0">
              <a:spAutoFit/>
            </a:bodyPr>
            <a:lstStyle/>
            <a:p>
              <a:r>
                <a:rPr lang="pl-PL" sz="2400" dirty="0">
                  <a:solidFill>
                    <a:schemeClr val="bg1"/>
                  </a:solidFill>
                </a:rPr>
                <a:t>12</a:t>
              </a:r>
            </a:p>
          </p:txBody>
        </p:sp>
      </p:grpSp>
      <p:sp>
        <p:nvSpPr>
          <p:cNvPr id="27" name="pole tekstowe 26">
            <a:extLst>
              <a:ext uri="{FF2B5EF4-FFF2-40B4-BE49-F238E27FC236}">
                <a16:creationId xmlns:a16="http://schemas.microsoft.com/office/drawing/2014/main" id="{2460A099-36A8-AF78-7A3F-43451382B8B9}"/>
              </a:ext>
            </a:extLst>
          </p:cNvPr>
          <p:cNvSpPr txBox="1"/>
          <p:nvPr/>
        </p:nvSpPr>
        <p:spPr>
          <a:xfrm>
            <a:off x="2677000" y="2399199"/>
            <a:ext cx="7858404" cy="605294"/>
          </a:xfrm>
          <a:prstGeom prst="rect">
            <a:avLst/>
          </a:prstGeom>
          <a:noFill/>
        </p:spPr>
        <p:txBody>
          <a:bodyPr wrap="square" rtlCol="0">
            <a:spAutoFit/>
          </a:bodyPr>
          <a:lstStyle/>
          <a:p>
            <a:pPr algn="just">
              <a:lnSpc>
                <a:spcPts val="1960"/>
              </a:lnSpc>
            </a:pPr>
            <a:r>
              <a:rPr lang="pl-PL" dirty="0">
                <a:solidFill>
                  <a:schemeClr val="accent1">
                    <a:lumMod val="50000"/>
                  </a:schemeClr>
                </a:solidFill>
                <a:latin typeface="Lato" panose="020F0502020204030203" pitchFamily="34" charset="0"/>
                <a:ea typeface="Lato" panose="020F0502020204030203" pitchFamily="34" charset="0"/>
                <a:cs typeface="Lato" panose="020F0502020204030203" pitchFamily="34" charset="0"/>
              </a:rPr>
              <a:t>KLASA I: Urządzenie poza izolacją podstawową, posiada elementy przewodzące połączone z przewodem ochronnym PE.</a:t>
            </a:r>
          </a:p>
        </p:txBody>
      </p:sp>
      <p:sp>
        <p:nvSpPr>
          <p:cNvPr id="4" name="pole tekstowe 3">
            <a:extLst>
              <a:ext uri="{FF2B5EF4-FFF2-40B4-BE49-F238E27FC236}">
                <a16:creationId xmlns:a16="http://schemas.microsoft.com/office/drawing/2014/main" id="{CD694BB0-EBAA-5232-A439-660526837FAD}"/>
              </a:ext>
            </a:extLst>
          </p:cNvPr>
          <p:cNvSpPr txBox="1"/>
          <p:nvPr/>
        </p:nvSpPr>
        <p:spPr>
          <a:xfrm>
            <a:off x="2677000" y="3140890"/>
            <a:ext cx="7858404" cy="861774"/>
          </a:xfrm>
          <a:prstGeom prst="rect">
            <a:avLst/>
          </a:prstGeom>
          <a:noFill/>
        </p:spPr>
        <p:txBody>
          <a:bodyPr wrap="square" rtlCol="0">
            <a:spAutoFit/>
          </a:bodyPr>
          <a:lstStyle/>
          <a:p>
            <a:pPr algn="just">
              <a:lnSpc>
                <a:spcPts val="1960"/>
              </a:lnSpc>
            </a:pPr>
            <a:r>
              <a:rPr lang="pl-PL" dirty="0">
                <a:solidFill>
                  <a:schemeClr val="accent1">
                    <a:lumMod val="50000"/>
                  </a:schemeClr>
                </a:solidFill>
                <a:latin typeface="Lato" panose="020F0502020204030203" pitchFamily="34" charset="0"/>
                <a:ea typeface="Lato" panose="020F0502020204030203" pitchFamily="34" charset="0"/>
                <a:cs typeface="Lato" panose="020F0502020204030203" pitchFamily="34" charset="0"/>
              </a:rPr>
              <a:t>KLASA II: Urządzenie nie posiada przewodu ochronnego PE, natomiast muszą posiadać izolację podstawową oraz podwójną lub izolację wzmocnioną. Obudowa może być również metalowa.</a:t>
            </a:r>
          </a:p>
        </p:txBody>
      </p:sp>
      <p:sp>
        <p:nvSpPr>
          <p:cNvPr id="5" name="pole tekstowe 4">
            <a:extLst>
              <a:ext uri="{FF2B5EF4-FFF2-40B4-BE49-F238E27FC236}">
                <a16:creationId xmlns:a16="http://schemas.microsoft.com/office/drawing/2014/main" id="{110E2A17-5BB4-2AF4-BF78-B4BDD11AA6CB}"/>
              </a:ext>
            </a:extLst>
          </p:cNvPr>
          <p:cNvSpPr txBox="1"/>
          <p:nvPr/>
        </p:nvSpPr>
        <p:spPr>
          <a:xfrm>
            <a:off x="2677000" y="4116711"/>
            <a:ext cx="7858404" cy="2144177"/>
          </a:xfrm>
          <a:prstGeom prst="rect">
            <a:avLst/>
          </a:prstGeom>
          <a:noFill/>
        </p:spPr>
        <p:txBody>
          <a:bodyPr wrap="square" rtlCol="0">
            <a:spAutoFit/>
          </a:bodyPr>
          <a:lstStyle/>
          <a:p>
            <a:pPr algn="just">
              <a:lnSpc>
                <a:spcPts val="1960"/>
              </a:lnSpc>
            </a:pPr>
            <a:r>
              <a:rPr lang="pl-PL" dirty="0">
                <a:solidFill>
                  <a:schemeClr val="accent1">
                    <a:lumMod val="50000"/>
                  </a:schemeClr>
                </a:solidFill>
                <a:latin typeface="Lato" panose="020F0502020204030203" pitchFamily="34" charset="0"/>
                <a:ea typeface="Lato" panose="020F0502020204030203" pitchFamily="34" charset="0"/>
                <a:cs typeface="Lato" panose="020F0502020204030203" pitchFamily="34" charset="0"/>
              </a:rPr>
              <a:t>KLASA III: Urządzenia zasilane z obwodów o bardzo niskim napięciu którego wartość nie może przekraczać:</a:t>
            </a:r>
          </a:p>
          <a:p>
            <a:pPr algn="just">
              <a:lnSpc>
                <a:spcPts val="1960"/>
              </a:lnSpc>
            </a:pPr>
            <a:r>
              <a:rPr lang="pl-PL" dirty="0">
                <a:solidFill>
                  <a:schemeClr val="accent1">
                    <a:lumMod val="50000"/>
                  </a:schemeClr>
                </a:solidFill>
                <a:latin typeface="Lato" panose="020F0502020204030203" pitchFamily="34" charset="0"/>
                <a:ea typeface="Lato" panose="020F0502020204030203" pitchFamily="34" charset="0"/>
                <a:cs typeface="Lato" panose="020F0502020204030203" pitchFamily="34" charset="0"/>
              </a:rPr>
              <a:t>✓</a:t>
            </a:r>
          </a:p>
          <a:p>
            <a:pPr algn="just">
              <a:lnSpc>
                <a:spcPts val="1960"/>
              </a:lnSpc>
            </a:pPr>
            <a:r>
              <a:rPr lang="pl-PL" dirty="0">
                <a:solidFill>
                  <a:schemeClr val="accent1">
                    <a:lumMod val="50000"/>
                  </a:schemeClr>
                </a:solidFill>
                <a:latin typeface="Lato" panose="020F0502020204030203" pitchFamily="34" charset="0"/>
                <a:ea typeface="Lato" panose="020F0502020204030203" pitchFamily="34" charset="0"/>
                <a:cs typeface="Lato" panose="020F0502020204030203" pitchFamily="34" charset="0"/>
              </a:rPr>
              <a:t>- 50V (AC) lub 120V (DC) - w warunkach normalnych,</a:t>
            </a:r>
          </a:p>
          <a:p>
            <a:pPr algn="just">
              <a:lnSpc>
                <a:spcPts val="1960"/>
              </a:lnSpc>
            </a:pPr>
            <a:r>
              <a:rPr lang="pl-PL" dirty="0">
                <a:solidFill>
                  <a:schemeClr val="accent1">
                    <a:lumMod val="50000"/>
                  </a:schemeClr>
                </a:solidFill>
                <a:latin typeface="Lato" panose="020F0502020204030203" pitchFamily="34" charset="0"/>
                <a:ea typeface="Lato" panose="020F0502020204030203" pitchFamily="34" charset="0"/>
                <a:cs typeface="Lato" panose="020F0502020204030203" pitchFamily="34" charset="0"/>
              </a:rPr>
              <a:t>✓</a:t>
            </a:r>
          </a:p>
          <a:p>
            <a:pPr algn="just">
              <a:lnSpc>
                <a:spcPts val="1960"/>
              </a:lnSpc>
            </a:pPr>
            <a:r>
              <a:rPr lang="pl-PL" dirty="0">
                <a:solidFill>
                  <a:schemeClr val="accent1">
                    <a:lumMod val="50000"/>
                  </a:schemeClr>
                </a:solidFill>
                <a:latin typeface="Lato" panose="020F0502020204030203" pitchFamily="34" charset="0"/>
                <a:ea typeface="Lato" panose="020F0502020204030203" pitchFamily="34" charset="0"/>
                <a:cs typeface="Lato" panose="020F0502020204030203" pitchFamily="34" charset="0"/>
              </a:rPr>
              <a:t>- 25V (AC) lub 60V (DC)- w warunkach zwiększonego zagrożenia,</a:t>
            </a:r>
          </a:p>
          <a:p>
            <a:pPr algn="just">
              <a:lnSpc>
                <a:spcPts val="1960"/>
              </a:lnSpc>
            </a:pPr>
            <a:r>
              <a:rPr lang="pl-PL" dirty="0">
                <a:solidFill>
                  <a:schemeClr val="accent1">
                    <a:lumMod val="50000"/>
                  </a:schemeClr>
                </a:solidFill>
                <a:latin typeface="Lato" panose="020F0502020204030203" pitchFamily="34" charset="0"/>
                <a:ea typeface="Lato" panose="020F0502020204030203" pitchFamily="34" charset="0"/>
                <a:cs typeface="Lato" panose="020F0502020204030203" pitchFamily="34" charset="0"/>
              </a:rPr>
              <a:t>✓</a:t>
            </a:r>
          </a:p>
          <a:p>
            <a:pPr algn="just">
              <a:lnSpc>
                <a:spcPts val="1960"/>
              </a:lnSpc>
            </a:pPr>
            <a:r>
              <a:rPr lang="pl-PL" dirty="0">
                <a:solidFill>
                  <a:schemeClr val="accent1">
                    <a:lumMod val="50000"/>
                  </a:schemeClr>
                </a:solidFill>
                <a:latin typeface="Lato" panose="020F0502020204030203" pitchFamily="34" charset="0"/>
                <a:ea typeface="Lato" panose="020F0502020204030203" pitchFamily="34" charset="0"/>
                <a:cs typeface="Lato" panose="020F0502020204030203" pitchFamily="34" charset="0"/>
              </a:rPr>
              <a:t>- 12V (AC) lub 30V (DC) - w warunkach szczególnego zagrożenia.</a:t>
            </a:r>
          </a:p>
        </p:txBody>
      </p:sp>
      <p:pic>
        <p:nvPicPr>
          <p:cNvPr id="9" name="Obraz 8">
            <a:extLst>
              <a:ext uri="{FF2B5EF4-FFF2-40B4-BE49-F238E27FC236}">
                <a16:creationId xmlns:a16="http://schemas.microsoft.com/office/drawing/2014/main" id="{853F730E-3BFD-F5F6-E356-FFE0785E0786}"/>
              </a:ext>
            </a:extLst>
          </p:cNvPr>
          <p:cNvPicPr>
            <a:picLocks noChangeAspect="1"/>
          </p:cNvPicPr>
          <p:nvPr/>
        </p:nvPicPr>
        <p:blipFill>
          <a:blip r:embed="rId2"/>
          <a:stretch>
            <a:fillRect/>
          </a:stretch>
        </p:blipFill>
        <p:spPr>
          <a:xfrm>
            <a:off x="1554819" y="3140890"/>
            <a:ext cx="672746" cy="672746"/>
          </a:xfrm>
          <a:prstGeom prst="rect">
            <a:avLst/>
          </a:prstGeom>
        </p:spPr>
      </p:pic>
      <p:pic>
        <p:nvPicPr>
          <p:cNvPr id="10" name="Obraz 9">
            <a:extLst>
              <a:ext uri="{FF2B5EF4-FFF2-40B4-BE49-F238E27FC236}">
                <a16:creationId xmlns:a16="http://schemas.microsoft.com/office/drawing/2014/main" id="{D7D7DF01-F696-6198-AEA1-84378251BFE3}"/>
              </a:ext>
            </a:extLst>
          </p:cNvPr>
          <p:cNvPicPr>
            <a:picLocks noChangeAspect="1"/>
          </p:cNvPicPr>
          <p:nvPr/>
        </p:nvPicPr>
        <p:blipFill>
          <a:blip r:embed="rId3"/>
          <a:stretch>
            <a:fillRect/>
          </a:stretch>
        </p:blipFill>
        <p:spPr>
          <a:xfrm>
            <a:off x="1554819" y="2391703"/>
            <a:ext cx="672746" cy="672746"/>
          </a:xfrm>
          <a:prstGeom prst="rect">
            <a:avLst/>
          </a:prstGeom>
        </p:spPr>
      </p:pic>
      <p:pic>
        <p:nvPicPr>
          <p:cNvPr id="16" name="Obraz 15">
            <a:extLst>
              <a:ext uri="{FF2B5EF4-FFF2-40B4-BE49-F238E27FC236}">
                <a16:creationId xmlns:a16="http://schemas.microsoft.com/office/drawing/2014/main" id="{78C3F7E5-8074-A930-547D-8BA3CEE9C3F0}"/>
              </a:ext>
            </a:extLst>
          </p:cNvPr>
          <p:cNvPicPr>
            <a:picLocks noChangeAspect="1"/>
          </p:cNvPicPr>
          <p:nvPr/>
        </p:nvPicPr>
        <p:blipFill>
          <a:blip r:embed="rId4"/>
          <a:stretch>
            <a:fillRect/>
          </a:stretch>
        </p:blipFill>
        <p:spPr>
          <a:xfrm>
            <a:off x="1554819" y="4002665"/>
            <a:ext cx="672746" cy="672746"/>
          </a:xfrm>
          <a:prstGeom prst="rect">
            <a:avLst/>
          </a:prstGeom>
        </p:spPr>
      </p:pic>
    </p:spTree>
    <p:extLst>
      <p:ext uri="{BB962C8B-B14F-4D97-AF65-F5344CB8AC3E}">
        <p14:creationId xmlns:p14="http://schemas.microsoft.com/office/powerpoint/2010/main" val="19422606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D87D6C-55E2-D11A-55DA-713A62D10E6F}"/>
            </a:ext>
          </a:extLst>
        </p:cNvPr>
        <p:cNvGrpSpPr/>
        <p:nvPr/>
      </p:nvGrpSpPr>
      <p:grpSpPr>
        <a:xfrm>
          <a:off x="0" y="0"/>
          <a:ext cx="0" cy="0"/>
          <a:chOff x="0" y="0"/>
          <a:chExt cx="0" cy="0"/>
        </a:xfrm>
      </p:grpSpPr>
      <p:grpSp>
        <p:nvGrpSpPr>
          <p:cNvPr id="6" name="Grupa 5">
            <a:extLst>
              <a:ext uri="{FF2B5EF4-FFF2-40B4-BE49-F238E27FC236}">
                <a16:creationId xmlns:a16="http://schemas.microsoft.com/office/drawing/2014/main" id="{B1C25F16-2887-4D3E-86EA-396E02CDE1E6}"/>
              </a:ext>
            </a:extLst>
          </p:cNvPr>
          <p:cNvGrpSpPr/>
          <p:nvPr/>
        </p:nvGrpSpPr>
        <p:grpSpPr>
          <a:xfrm>
            <a:off x="0" y="419558"/>
            <a:ext cx="6751057" cy="142043"/>
            <a:chOff x="-4028" y="438181"/>
            <a:chExt cx="6751057" cy="142043"/>
          </a:xfrm>
        </p:grpSpPr>
        <p:cxnSp>
          <p:nvCxnSpPr>
            <p:cNvPr id="7" name="Łącznik prosty 6">
              <a:extLst>
                <a:ext uri="{FF2B5EF4-FFF2-40B4-BE49-F238E27FC236}">
                  <a16:creationId xmlns:a16="http://schemas.microsoft.com/office/drawing/2014/main" id="{145F3491-27E2-EF62-413E-F510B2F40CF2}"/>
                </a:ext>
              </a:extLst>
            </p:cNvPr>
            <p:cNvCxnSpPr>
              <a:cxnSpLocks/>
            </p:cNvCxnSpPr>
            <p:nvPr/>
          </p:nvCxnSpPr>
          <p:spPr>
            <a:xfrm>
              <a:off x="-4028" y="506027"/>
              <a:ext cx="6751057" cy="0"/>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cxnSp>
          <p:nvCxnSpPr>
            <p:cNvPr id="8" name="Łącznik prosty 7">
              <a:extLst>
                <a:ext uri="{FF2B5EF4-FFF2-40B4-BE49-F238E27FC236}">
                  <a16:creationId xmlns:a16="http://schemas.microsoft.com/office/drawing/2014/main" id="{D9EA70CE-5C9C-5D22-B4DC-F716D7FFDC9B}"/>
                </a:ext>
              </a:extLst>
            </p:cNvPr>
            <p:cNvCxnSpPr/>
            <p:nvPr/>
          </p:nvCxnSpPr>
          <p:spPr>
            <a:xfrm>
              <a:off x="6747029" y="438181"/>
              <a:ext cx="0" cy="142043"/>
            </a:xfrm>
            <a:prstGeom prst="line">
              <a:avLst/>
            </a:prstGeom>
            <a:ln w="19050">
              <a:solidFill>
                <a:srgbClr val="606060"/>
              </a:solidFill>
            </a:ln>
          </p:spPr>
          <p:style>
            <a:lnRef idx="1">
              <a:schemeClr val="dk1"/>
            </a:lnRef>
            <a:fillRef idx="0">
              <a:schemeClr val="dk1"/>
            </a:fillRef>
            <a:effectRef idx="0">
              <a:schemeClr val="dk1"/>
            </a:effectRef>
            <a:fontRef idx="minor">
              <a:schemeClr val="tx1"/>
            </a:fontRef>
          </p:style>
        </p:cxnSp>
      </p:grpSp>
      <p:sp>
        <p:nvSpPr>
          <p:cNvPr id="12" name="pole tekstowe 11">
            <a:extLst>
              <a:ext uri="{FF2B5EF4-FFF2-40B4-BE49-F238E27FC236}">
                <a16:creationId xmlns:a16="http://schemas.microsoft.com/office/drawing/2014/main" id="{5F15319B-8AB9-83DC-974F-BEFE93861834}"/>
              </a:ext>
            </a:extLst>
          </p:cNvPr>
          <p:cNvSpPr txBox="1"/>
          <p:nvPr/>
        </p:nvSpPr>
        <p:spPr>
          <a:xfrm>
            <a:off x="624691" y="691622"/>
            <a:ext cx="10324340" cy="692497"/>
          </a:xfrm>
          <a:prstGeom prst="rect">
            <a:avLst/>
          </a:prstGeom>
          <a:noFill/>
        </p:spPr>
        <p:txBody>
          <a:bodyPr wrap="square" rtlCol="0">
            <a:spAutoFit/>
          </a:bodyPr>
          <a:lstStyle/>
          <a:p>
            <a:r>
              <a:rPr lang="pl-PL" sz="3900" b="1" dirty="0">
                <a:solidFill>
                  <a:srgbClr val="263779"/>
                </a:solidFill>
                <a:latin typeface="Lato Black" panose="020F0502020204030203" pitchFamily="34" charset="0"/>
                <a:ea typeface="Lato Black" panose="020F0502020204030203" pitchFamily="34" charset="0"/>
                <a:cs typeface="Lato Black" panose="020F0502020204030203" pitchFamily="34" charset="0"/>
              </a:rPr>
              <a:t>Etapy badania:</a:t>
            </a:r>
          </a:p>
        </p:txBody>
      </p:sp>
      <p:grpSp>
        <p:nvGrpSpPr>
          <p:cNvPr id="13" name="Grupa 12">
            <a:extLst>
              <a:ext uri="{FF2B5EF4-FFF2-40B4-BE49-F238E27FC236}">
                <a16:creationId xmlns:a16="http://schemas.microsoft.com/office/drawing/2014/main" id="{A62A04FC-2E84-627C-4CA8-EC3F5EED419D}"/>
              </a:ext>
            </a:extLst>
          </p:cNvPr>
          <p:cNvGrpSpPr/>
          <p:nvPr/>
        </p:nvGrpSpPr>
        <p:grpSpPr>
          <a:xfrm rot="10800000">
            <a:off x="6760582" y="6296399"/>
            <a:ext cx="5431418" cy="142043"/>
            <a:chOff x="1315611" y="435006"/>
            <a:chExt cx="5431418" cy="142043"/>
          </a:xfrm>
        </p:grpSpPr>
        <p:cxnSp>
          <p:nvCxnSpPr>
            <p:cNvPr id="14" name="Łącznik prosty 13">
              <a:extLst>
                <a:ext uri="{FF2B5EF4-FFF2-40B4-BE49-F238E27FC236}">
                  <a16:creationId xmlns:a16="http://schemas.microsoft.com/office/drawing/2014/main" id="{7229F5C6-81CD-7CFC-6624-C4434B8F8F0F}"/>
                </a:ext>
              </a:extLst>
            </p:cNvPr>
            <p:cNvCxnSpPr>
              <a:cxnSpLocks/>
            </p:cNvCxnSpPr>
            <p:nvPr/>
          </p:nvCxnSpPr>
          <p:spPr>
            <a:xfrm rot="10800000" flipH="1">
              <a:off x="1315611" y="506027"/>
              <a:ext cx="5431417" cy="0"/>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cxnSp>
          <p:nvCxnSpPr>
            <p:cNvPr id="15" name="Łącznik prosty 14">
              <a:extLst>
                <a:ext uri="{FF2B5EF4-FFF2-40B4-BE49-F238E27FC236}">
                  <a16:creationId xmlns:a16="http://schemas.microsoft.com/office/drawing/2014/main" id="{52714672-BE6D-B2BE-E50D-F2BD1235EC05}"/>
                </a:ext>
              </a:extLst>
            </p:cNvPr>
            <p:cNvCxnSpPr/>
            <p:nvPr/>
          </p:nvCxnSpPr>
          <p:spPr>
            <a:xfrm>
              <a:off x="6747029" y="435006"/>
              <a:ext cx="0" cy="142043"/>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grpSp>
      <p:grpSp>
        <p:nvGrpSpPr>
          <p:cNvPr id="2" name="Grupa 1">
            <a:extLst>
              <a:ext uri="{FF2B5EF4-FFF2-40B4-BE49-F238E27FC236}">
                <a16:creationId xmlns:a16="http://schemas.microsoft.com/office/drawing/2014/main" id="{06A36B1F-DBB2-1270-8684-B11648C69FB3}"/>
              </a:ext>
            </a:extLst>
          </p:cNvPr>
          <p:cNvGrpSpPr/>
          <p:nvPr/>
        </p:nvGrpSpPr>
        <p:grpSpPr>
          <a:xfrm>
            <a:off x="11084833" y="0"/>
            <a:ext cx="790916" cy="776133"/>
            <a:chOff x="11084833" y="0"/>
            <a:chExt cx="790916" cy="776133"/>
          </a:xfrm>
        </p:grpSpPr>
        <p:sp>
          <p:nvSpPr>
            <p:cNvPr id="11" name="Prostokąt 10">
              <a:extLst>
                <a:ext uri="{FF2B5EF4-FFF2-40B4-BE49-F238E27FC236}">
                  <a16:creationId xmlns:a16="http://schemas.microsoft.com/office/drawing/2014/main" id="{9E6FE026-8BAB-4FBF-CB6A-BE3822C5B41D}"/>
                </a:ext>
              </a:extLst>
            </p:cNvPr>
            <p:cNvSpPr/>
            <p:nvPr/>
          </p:nvSpPr>
          <p:spPr>
            <a:xfrm>
              <a:off x="11084833" y="0"/>
              <a:ext cx="790916" cy="776133"/>
            </a:xfrm>
            <a:prstGeom prst="rect">
              <a:avLst/>
            </a:prstGeom>
            <a:solidFill>
              <a:srgbClr val="C014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5" name="pole tekstowe 24">
              <a:extLst>
                <a:ext uri="{FF2B5EF4-FFF2-40B4-BE49-F238E27FC236}">
                  <a16:creationId xmlns:a16="http://schemas.microsoft.com/office/drawing/2014/main" id="{380F0540-0008-D00A-C7E2-1C07D1BE9B14}"/>
                </a:ext>
              </a:extLst>
            </p:cNvPr>
            <p:cNvSpPr txBox="1"/>
            <p:nvPr/>
          </p:nvSpPr>
          <p:spPr>
            <a:xfrm>
              <a:off x="11252378" y="157233"/>
              <a:ext cx="520563" cy="461665"/>
            </a:xfrm>
            <a:prstGeom prst="rect">
              <a:avLst/>
            </a:prstGeom>
            <a:noFill/>
          </p:spPr>
          <p:txBody>
            <a:bodyPr wrap="square" rtlCol="0">
              <a:spAutoFit/>
            </a:bodyPr>
            <a:lstStyle/>
            <a:p>
              <a:r>
                <a:rPr lang="pl-PL" sz="2400" dirty="0">
                  <a:solidFill>
                    <a:schemeClr val="bg1"/>
                  </a:solidFill>
                </a:rPr>
                <a:t>13</a:t>
              </a:r>
            </a:p>
          </p:txBody>
        </p:sp>
      </p:grpSp>
      <p:sp>
        <p:nvSpPr>
          <p:cNvPr id="27" name="pole tekstowe 26">
            <a:extLst>
              <a:ext uri="{FF2B5EF4-FFF2-40B4-BE49-F238E27FC236}">
                <a16:creationId xmlns:a16="http://schemas.microsoft.com/office/drawing/2014/main" id="{5133B364-41DC-8DD8-672E-EB4A3571EA22}"/>
              </a:ext>
            </a:extLst>
          </p:cNvPr>
          <p:cNvSpPr txBox="1"/>
          <p:nvPr/>
        </p:nvSpPr>
        <p:spPr>
          <a:xfrm>
            <a:off x="1639242" y="2172186"/>
            <a:ext cx="9445591" cy="2657138"/>
          </a:xfrm>
          <a:prstGeom prst="rect">
            <a:avLst/>
          </a:prstGeom>
          <a:noFill/>
        </p:spPr>
        <p:txBody>
          <a:bodyPr wrap="square" rtlCol="0">
            <a:spAutoFit/>
          </a:bodyPr>
          <a:lstStyle/>
          <a:p>
            <a:pPr marL="285750" indent="-285750" algn="just">
              <a:lnSpc>
                <a:spcPts val="1960"/>
              </a:lnSpc>
              <a:buFont typeface="Wingdings" panose="05000000000000000000" pitchFamily="2" charset="2"/>
              <a:buChar char="q"/>
            </a:pPr>
            <a:r>
              <a:rPr lang="pl-PL" dirty="0">
                <a:solidFill>
                  <a:schemeClr val="accent1">
                    <a:lumMod val="50000"/>
                  </a:schemeClr>
                </a:solidFill>
                <a:latin typeface="Lato" panose="020F0502020204030203" pitchFamily="34" charset="0"/>
                <a:ea typeface="Lato" panose="020F0502020204030203" pitchFamily="34" charset="0"/>
                <a:cs typeface="Lato" panose="020F0502020204030203" pitchFamily="34" charset="0"/>
              </a:rPr>
              <a:t>Oględziny wizualne: Kontrola stanu obudowy, przewodów zasilających, wtyczek i wszystkich widocznych elementów pod kątem uszkodzeń mechanicznych, pęknięć czy nieprawidłowych połączeń, ocena stanu szczotek, komutatora, uzwojeń silnika. (wewnętrzne, zewnętrzne). </a:t>
            </a:r>
          </a:p>
          <a:p>
            <a:pPr algn="just">
              <a:lnSpc>
                <a:spcPts val="1960"/>
              </a:lnSpc>
            </a:pPr>
            <a:r>
              <a:rPr lang="pl-PL" b="1" dirty="0">
                <a:solidFill>
                  <a:schemeClr val="accent1">
                    <a:lumMod val="50000"/>
                  </a:schemeClr>
                </a:solidFill>
                <a:latin typeface="Lato" panose="020F0502020204030203" pitchFamily="34" charset="0"/>
                <a:ea typeface="Lato" panose="020F0502020204030203" pitchFamily="34" charset="0"/>
                <a:cs typeface="Lato" panose="020F0502020204030203" pitchFamily="34" charset="0"/>
              </a:rPr>
              <a:t>     UWAGA: plomby gwarancyjne</a:t>
            </a:r>
            <a:endParaRPr lang="pl-PL" dirty="0">
              <a:solidFill>
                <a:schemeClr val="accent1">
                  <a:lumMod val="50000"/>
                </a:schemeClr>
              </a:solidFill>
              <a:latin typeface="Lato" panose="020F0502020204030203" pitchFamily="34" charset="0"/>
              <a:ea typeface="Lato" panose="020F0502020204030203" pitchFamily="34" charset="0"/>
              <a:cs typeface="Lato" panose="020F0502020204030203" pitchFamily="34" charset="0"/>
            </a:endParaRPr>
          </a:p>
          <a:p>
            <a:pPr marL="285750" indent="-285750" algn="just">
              <a:lnSpc>
                <a:spcPts val="1960"/>
              </a:lnSpc>
              <a:buFont typeface="Wingdings" panose="05000000000000000000" pitchFamily="2" charset="2"/>
              <a:buChar char="q"/>
            </a:pPr>
            <a:endParaRPr lang="pl-PL" dirty="0">
              <a:solidFill>
                <a:schemeClr val="accent1">
                  <a:lumMod val="50000"/>
                </a:schemeClr>
              </a:solidFill>
              <a:latin typeface="Lato" panose="020F0502020204030203" pitchFamily="34" charset="0"/>
              <a:ea typeface="Lato" panose="020F0502020204030203" pitchFamily="34" charset="0"/>
              <a:cs typeface="Lato" panose="020F0502020204030203" pitchFamily="34" charset="0"/>
            </a:endParaRPr>
          </a:p>
          <a:p>
            <a:pPr marL="285750" indent="-285750" algn="just">
              <a:lnSpc>
                <a:spcPts val="1960"/>
              </a:lnSpc>
              <a:buFont typeface="Wingdings" panose="05000000000000000000" pitchFamily="2" charset="2"/>
              <a:buChar char="q"/>
            </a:pPr>
            <a:r>
              <a:rPr lang="pl-PL" dirty="0">
                <a:solidFill>
                  <a:schemeClr val="accent1">
                    <a:lumMod val="50000"/>
                  </a:schemeClr>
                </a:solidFill>
                <a:latin typeface="Lato" panose="020F0502020204030203" pitchFamily="34" charset="0"/>
                <a:ea typeface="Lato" panose="020F0502020204030203" pitchFamily="34" charset="0"/>
                <a:cs typeface="Lato" panose="020F0502020204030203" pitchFamily="34" charset="0"/>
              </a:rPr>
              <a:t>Pomiary elektryczne</a:t>
            </a:r>
          </a:p>
          <a:p>
            <a:pPr algn="just">
              <a:lnSpc>
                <a:spcPts val="1960"/>
              </a:lnSpc>
            </a:pPr>
            <a:endParaRPr lang="pl-PL" dirty="0">
              <a:solidFill>
                <a:schemeClr val="accent1">
                  <a:lumMod val="50000"/>
                </a:schemeClr>
              </a:solidFill>
              <a:latin typeface="Lato" panose="020F0502020204030203" pitchFamily="34" charset="0"/>
              <a:ea typeface="Lato" panose="020F0502020204030203" pitchFamily="34" charset="0"/>
              <a:cs typeface="Lato" panose="020F0502020204030203" pitchFamily="34" charset="0"/>
            </a:endParaRPr>
          </a:p>
          <a:p>
            <a:pPr algn="just">
              <a:lnSpc>
                <a:spcPts val="1960"/>
              </a:lnSpc>
            </a:pPr>
            <a:endParaRPr lang="pl-PL" dirty="0">
              <a:solidFill>
                <a:schemeClr val="accent1">
                  <a:lumMod val="50000"/>
                </a:schemeClr>
              </a:solidFill>
              <a:latin typeface="Lato" panose="020F0502020204030203" pitchFamily="34" charset="0"/>
              <a:ea typeface="Lato" panose="020F0502020204030203" pitchFamily="34" charset="0"/>
              <a:cs typeface="Lato" panose="020F0502020204030203" pitchFamily="34" charset="0"/>
            </a:endParaRPr>
          </a:p>
          <a:p>
            <a:pPr marL="285750" indent="-285750" algn="just">
              <a:lnSpc>
                <a:spcPts val="1960"/>
              </a:lnSpc>
              <a:buFont typeface="Wingdings" panose="05000000000000000000" pitchFamily="2" charset="2"/>
              <a:buChar char="q"/>
            </a:pPr>
            <a:r>
              <a:rPr lang="pl-PL" dirty="0">
                <a:solidFill>
                  <a:schemeClr val="accent1">
                    <a:lumMod val="50000"/>
                  </a:schemeClr>
                </a:solidFill>
                <a:latin typeface="Lato" panose="020F0502020204030203" pitchFamily="34" charset="0"/>
                <a:ea typeface="Lato" panose="020F0502020204030203" pitchFamily="34" charset="0"/>
                <a:cs typeface="Lato" panose="020F0502020204030203" pitchFamily="34" charset="0"/>
              </a:rPr>
              <a:t>Sprawdzenie biegu jałowego </a:t>
            </a:r>
          </a:p>
        </p:txBody>
      </p:sp>
    </p:spTree>
    <p:extLst>
      <p:ext uri="{BB962C8B-B14F-4D97-AF65-F5344CB8AC3E}">
        <p14:creationId xmlns:p14="http://schemas.microsoft.com/office/powerpoint/2010/main" val="17535003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45A774-A96B-4E6B-ADAE-11A972C0F468}"/>
            </a:ext>
          </a:extLst>
        </p:cNvPr>
        <p:cNvGrpSpPr/>
        <p:nvPr/>
      </p:nvGrpSpPr>
      <p:grpSpPr>
        <a:xfrm>
          <a:off x="0" y="0"/>
          <a:ext cx="0" cy="0"/>
          <a:chOff x="0" y="0"/>
          <a:chExt cx="0" cy="0"/>
        </a:xfrm>
      </p:grpSpPr>
      <p:grpSp>
        <p:nvGrpSpPr>
          <p:cNvPr id="6" name="Grupa 5">
            <a:extLst>
              <a:ext uri="{FF2B5EF4-FFF2-40B4-BE49-F238E27FC236}">
                <a16:creationId xmlns:a16="http://schemas.microsoft.com/office/drawing/2014/main" id="{2749B820-8A69-F8F0-B531-48B453582073}"/>
              </a:ext>
            </a:extLst>
          </p:cNvPr>
          <p:cNvGrpSpPr/>
          <p:nvPr/>
        </p:nvGrpSpPr>
        <p:grpSpPr>
          <a:xfrm>
            <a:off x="0" y="419558"/>
            <a:ext cx="6751057" cy="142043"/>
            <a:chOff x="-4028" y="438181"/>
            <a:chExt cx="6751057" cy="142043"/>
          </a:xfrm>
        </p:grpSpPr>
        <p:cxnSp>
          <p:nvCxnSpPr>
            <p:cNvPr id="7" name="Łącznik prosty 6">
              <a:extLst>
                <a:ext uri="{FF2B5EF4-FFF2-40B4-BE49-F238E27FC236}">
                  <a16:creationId xmlns:a16="http://schemas.microsoft.com/office/drawing/2014/main" id="{B32C6F5C-47DA-2111-9AAF-1F318F2C9D20}"/>
                </a:ext>
              </a:extLst>
            </p:cNvPr>
            <p:cNvCxnSpPr>
              <a:cxnSpLocks/>
            </p:cNvCxnSpPr>
            <p:nvPr/>
          </p:nvCxnSpPr>
          <p:spPr>
            <a:xfrm>
              <a:off x="-4028" y="506027"/>
              <a:ext cx="6751057" cy="0"/>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cxnSp>
          <p:nvCxnSpPr>
            <p:cNvPr id="8" name="Łącznik prosty 7">
              <a:extLst>
                <a:ext uri="{FF2B5EF4-FFF2-40B4-BE49-F238E27FC236}">
                  <a16:creationId xmlns:a16="http://schemas.microsoft.com/office/drawing/2014/main" id="{9408C999-B7FA-86F8-5E40-022306B5AA79}"/>
                </a:ext>
              </a:extLst>
            </p:cNvPr>
            <p:cNvCxnSpPr/>
            <p:nvPr/>
          </p:nvCxnSpPr>
          <p:spPr>
            <a:xfrm>
              <a:off x="6747029" y="438181"/>
              <a:ext cx="0" cy="142043"/>
            </a:xfrm>
            <a:prstGeom prst="line">
              <a:avLst/>
            </a:prstGeom>
            <a:ln w="19050">
              <a:solidFill>
                <a:srgbClr val="606060"/>
              </a:solidFill>
            </a:ln>
          </p:spPr>
          <p:style>
            <a:lnRef idx="1">
              <a:schemeClr val="dk1"/>
            </a:lnRef>
            <a:fillRef idx="0">
              <a:schemeClr val="dk1"/>
            </a:fillRef>
            <a:effectRef idx="0">
              <a:schemeClr val="dk1"/>
            </a:effectRef>
            <a:fontRef idx="minor">
              <a:schemeClr val="tx1"/>
            </a:fontRef>
          </p:style>
        </p:cxnSp>
      </p:grpSp>
      <p:sp>
        <p:nvSpPr>
          <p:cNvPr id="12" name="pole tekstowe 11">
            <a:extLst>
              <a:ext uri="{FF2B5EF4-FFF2-40B4-BE49-F238E27FC236}">
                <a16:creationId xmlns:a16="http://schemas.microsoft.com/office/drawing/2014/main" id="{55314A1A-2C3C-6431-A35C-7FC484DC3951}"/>
              </a:ext>
            </a:extLst>
          </p:cNvPr>
          <p:cNvSpPr txBox="1"/>
          <p:nvPr/>
        </p:nvSpPr>
        <p:spPr>
          <a:xfrm>
            <a:off x="624691" y="691622"/>
            <a:ext cx="10324340" cy="692497"/>
          </a:xfrm>
          <a:prstGeom prst="rect">
            <a:avLst/>
          </a:prstGeom>
          <a:noFill/>
        </p:spPr>
        <p:txBody>
          <a:bodyPr wrap="square" rtlCol="0">
            <a:spAutoFit/>
          </a:bodyPr>
          <a:lstStyle/>
          <a:p>
            <a:r>
              <a:rPr lang="pl-PL" sz="3900" b="1" dirty="0">
                <a:solidFill>
                  <a:srgbClr val="263779"/>
                </a:solidFill>
                <a:latin typeface="Lato Black" panose="020F0502020204030203" pitchFamily="34" charset="0"/>
                <a:ea typeface="Lato Black" panose="020F0502020204030203" pitchFamily="34" charset="0"/>
                <a:cs typeface="Lato Black" panose="020F0502020204030203" pitchFamily="34" charset="0"/>
              </a:rPr>
              <a:t>Oględziny zewnętrzne:</a:t>
            </a:r>
          </a:p>
        </p:txBody>
      </p:sp>
      <p:grpSp>
        <p:nvGrpSpPr>
          <p:cNvPr id="13" name="Grupa 12">
            <a:extLst>
              <a:ext uri="{FF2B5EF4-FFF2-40B4-BE49-F238E27FC236}">
                <a16:creationId xmlns:a16="http://schemas.microsoft.com/office/drawing/2014/main" id="{A044F933-1904-BC2A-FEE3-3482AB6AC7E4}"/>
              </a:ext>
            </a:extLst>
          </p:cNvPr>
          <p:cNvGrpSpPr/>
          <p:nvPr/>
        </p:nvGrpSpPr>
        <p:grpSpPr>
          <a:xfrm rot="10800000">
            <a:off x="6760582" y="6296399"/>
            <a:ext cx="5431418" cy="142043"/>
            <a:chOff x="1315611" y="435006"/>
            <a:chExt cx="5431418" cy="142043"/>
          </a:xfrm>
        </p:grpSpPr>
        <p:cxnSp>
          <p:nvCxnSpPr>
            <p:cNvPr id="14" name="Łącznik prosty 13">
              <a:extLst>
                <a:ext uri="{FF2B5EF4-FFF2-40B4-BE49-F238E27FC236}">
                  <a16:creationId xmlns:a16="http://schemas.microsoft.com/office/drawing/2014/main" id="{EF334F29-5B95-40B2-B619-AD3D755EC652}"/>
                </a:ext>
              </a:extLst>
            </p:cNvPr>
            <p:cNvCxnSpPr>
              <a:cxnSpLocks/>
            </p:cNvCxnSpPr>
            <p:nvPr/>
          </p:nvCxnSpPr>
          <p:spPr>
            <a:xfrm rot="10800000" flipH="1">
              <a:off x="1315611" y="506027"/>
              <a:ext cx="5431417" cy="0"/>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cxnSp>
          <p:nvCxnSpPr>
            <p:cNvPr id="15" name="Łącznik prosty 14">
              <a:extLst>
                <a:ext uri="{FF2B5EF4-FFF2-40B4-BE49-F238E27FC236}">
                  <a16:creationId xmlns:a16="http://schemas.microsoft.com/office/drawing/2014/main" id="{305FEC05-9A1E-5F79-3533-4B32E83B0CD4}"/>
                </a:ext>
              </a:extLst>
            </p:cNvPr>
            <p:cNvCxnSpPr/>
            <p:nvPr/>
          </p:nvCxnSpPr>
          <p:spPr>
            <a:xfrm>
              <a:off x="6747029" y="435006"/>
              <a:ext cx="0" cy="142043"/>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grpSp>
      <p:grpSp>
        <p:nvGrpSpPr>
          <p:cNvPr id="2" name="Grupa 1">
            <a:extLst>
              <a:ext uri="{FF2B5EF4-FFF2-40B4-BE49-F238E27FC236}">
                <a16:creationId xmlns:a16="http://schemas.microsoft.com/office/drawing/2014/main" id="{9A13C742-9EA8-E33B-FF92-01BC42DD45A4}"/>
              </a:ext>
            </a:extLst>
          </p:cNvPr>
          <p:cNvGrpSpPr/>
          <p:nvPr/>
        </p:nvGrpSpPr>
        <p:grpSpPr>
          <a:xfrm>
            <a:off x="11084833" y="0"/>
            <a:ext cx="790916" cy="776133"/>
            <a:chOff x="11084833" y="0"/>
            <a:chExt cx="790916" cy="776133"/>
          </a:xfrm>
        </p:grpSpPr>
        <p:sp>
          <p:nvSpPr>
            <p:cNvPr id="11" name="Prostokąt 10">
              <a:extLst>
                <a:ext uri="{FF2B5EF4-FFF2-40B4-BE49-F238E27FC236}">
                  <a16:creationId xmlns:a16="http://schemas.microsoft.com/office/drawing/2014/main" id="{509143F4-9077-DE50-8AE9-D7F5ED9353C0}"/>
                </a:ext>
              </a:extLst>
            </p:cNvPr>
            <p:cNvSpPr/>
            <p:nvPr/>
          </p:nvSpPr>
          <p:spPr>
            <a:xfrm>
              <a:off x="11084833" y="0"/>
              <a:ext cx="790916" cy="776133"/>
            </a:xfrm>
            <a:prstGeom prst="rect">
              <a:avLst/>
            </a:prstGeom>
            <a:solidFill>
              <a:srgbClr val="C014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5" name="pole tekstowe 24">
              <a:extLst>
                <a:ext uri="{FF2B5EF4-FFF2-40B4-BE49-F238E27FC236}">
                  <a16:creationId xmlns:a16="http://schemas.microsoft.com/office/drawing/2014/main" id="{664B5C76-0B3B-EBE6-B650-B616B316FF38}"/>
                </a:ext>
              </a:extLst>
            </p:cNvPr>
            <p:cNvSpPr txBox="1"/>
            <p:nvPr/>
          </p:nvSpPr>
          <p:spPr>
            <a:xfrm>
              <a:off x="11252378" y="157233"/>
              <a:ext cx="520563" cy="461665"/>
            </a:xfrm>
            <a:prstGeom prst="rect">
              <a:avLst/>
            </a:prstGeom>
            <a:noFill/>
          </p:spPr>
          <p:txBody>
            <a:bodyPr wrap="square" rtlCol="0">
              <a:spAutoFit/>
            </a:bodyPr>
            <a:lstStyle/>
            <a:p>
              <a:r>
                <a:rPr lang="pl-PL" sz="2400" dirty="0">
                  <a:solidFill>
                    <a:schemeClr val="bg1"/>
                  </a:solidFill>
                </a:rPr>
                <a:t>14</a:t>
              </a:r>
            </a:p>
          </p:txBody>
        </p:sp>
      </p:grpSp>
      <p:sp>
        <p:nvSpPr>
          <p:cNvPr id="27" name="pole tekstowe 26">
            <a:extLst>
              <a:ext uri="{FF2B5EF4-FFF2-40B4-BE49-F238E27FC236}">
                <a16:creationId xmlns:a16="http://schemas.microsoft.com/office/drawing/2014/main" id="{C006F32D-C6A9-3F3A-43F5-E9C74384AC92}"/>
              </a:ext>
            </a:extLst>
          </p:cNvPr>
          <p:cNvSpPr txBox="1"/>
          <p:nvPr/>
        </p:nvSpPr>
        <p:spPr>
          <a:xfrm>
            <a:off x="4916032" y="1270763"/>
            <a:ext cx="5012933" cy="4602029"/>
          </a:xfrm>
          <a:prstGeom prst="rect">
            <a:avLst/>
          </a:prstGeom>
          <a:noFill/>
        </p:spPr>
        <p:txBody>
          <a:bodyPr wrap="square" rtlCol="0">
            <a:spAutoFit/>
          </a:bodyPr>
          <a:lstStyle/>
          <a:p>
            <a:pPr algn="just">
              <a:lnSpc>
                <a:spcPct val="150000"/>
              </a:lnSpc>
            </a:pPr>
            <a:endParaRPr lang="pl-PL" dirty="0">
              <a:solidFill>
                <a:schemeClr val="accent1">
                  <a:lumMod val="50000"/>
                </a:schemeClr>
              </a:solidFill>
              <a:latin typeface="Lato" panose="020F0502020204030203" pitchFamily="34" charset="0"/>
              <a:ea typeface="Lato" panose="020F0502020204030203" pitchFamily="34" charset="0"/>
              <a:cs typeface="Lato" panose="020F0502020204030203" pitchFamily="34" charset="0"/>
            </a:endParaRPr>
          </a:p>
          <a:p>
            <a:pPr marL="285750" indent="-285750" algn="just">
              <a:lnSpc>
                <a:spcPct val="150000"/>
              </a:lnSpc>
              <a:buFont typeface="Wingdings" panose="05000000000000000000" pitchFamily="2" charset="2"/>
              <a:buChar char="q"/>
            </a:pPr>
            <a:r>
              <a:rPr lang="pl-PL" sz="2000" dirty="0">
                <a:solidFill>
                  <a:schemeClr val="accent1">
                    <a:lumMod val="50000"/>
                  </a:schemeClr>
                </a:solidFill>
                <a:latin typeface="Lato" panose="020F0502020204030203" pitchFamily="34" charset="0"/>
                <a:ea typeface="Lato" panose="020F0502020204030203" pitchFamily="34" charset="0"/>
                <a:cs typeface="Lato" panose="020F0502020204030203" pitchFamily="34" charset="0"/>
              </a:rPr>
              <a:t>Stan wtyczki i przewodu zasilającego,</a:t>
            </a:r>
          </a:p>
          <a:p>
            <a:pPr marL="285750" indent="-285750" algn="just">
              <a:lnSpc>
                <a:spcPct val="150000"/>
              </a:lnSpc>
              <a:buFont typeface="Wingdings" panose="05000000000000000000" pitchFamily="2" charset="2"/>
              <a:buChar char="q"/>
            </a:pPr>
            <a:r>
              <a:rPr lang="pl-PL" sz="2000" dirty="0">
                <a:solidFill>
                  <a:schemeClr val="accent1">
                    <a:lumMod val="50000"/>
                  </a:schemeClr>
                </a:solidFill>
                <a:latin typeface="Lato" panose="020F0502020204030203" pitchFamily="34" charset="0"/>
                <a:ea typeface="Lato" panose="020F0502020204030203" pitchFamily="34" charset="0"/>
                <a:cs typeface="Lato" panose="020F0502020204030203" pitchFamily="34" charset="0"/>
              </a:rPr>
              <a:t>Stan obudowy,</a:t>
            </a:r>
          </a:p>
          <a:p>
            <a:pPr marL="285750" indent="-285750" algn="just">
              <a:lnSpc>
                <a:spcPct val="150000"/>
              </a:lnSpc>
              <a:buFont typeface="Wingdings" panose="05000000000000000000" pitchFamily="2" charset="2"/>
              <a:buChar char="q"/>
            </a:pPr>
            <a:r>
              <a:rPr lang="pl-PL" sz="2000" dirty="0">
                <a:solidFill>
                  <a:schemeClr val="accent1">
                    <a:lumMod val="50000"/>
                  </a:schemeClr>
                </a:solidFill>
                <a:latin typeface="Lato" panose="020F0502020204030203" pitchFamily="34" charset="0"/>
                <a:ea typeface="Lato" panose="020F0502020204030203" pitchFamily="34" charset="0"/>
                <a:cs typeface="Lato" panose="020F0502020204030203" pitchFamily="34" charset="0"/>
              </a:rPr>
              <a:t>Stan osłon z tworzywa,</a:t>
            </a:r>
          </a:p>
          <a:p>
            <a:pPr marL="285750" indent="-285750" algn="just">
              <a:lnSpc>
                <a:spcPct val="150000"/>
              </a:lnSpc>
              <a:buFont typeface="Wingdings" panose="05000000000000000000" pitchFamily="2" charset="2"/>
              <a:buChar char="q"/>
            </a:pPr>
            <a:r>
              <a:rPr lang="pl-PL" sz="2000" dirty="0">
                <a:solidFill>
                  <a:schemeClr val="accent1">
                    <a:lumMod val="50000"/>
                  </a:schemeClr>
                </a:solidFill>
                <a:latin typeface="Lato" panose="020F0502020204030203" pitchFamily="34" charset="0"/>
                <a:ea typeface="Lato" panose="020F0502020204030203" pitchFamily="34" charset="0"/>
                <a:cs typeface="Lato" panose="020F0502020204030203" pitchFamily="34" charset="0"/>
              </a:rPr>
              <a:t>Stan uszczelnień gumowych itp.,</a:t>
            </a:r>
          </a:p>
          <a:p>
            <a:pPr marL="285750" indent="-285750" algn="just">
              <a:lnSpc>
                <a:spcPct val="150000"/>
              </a:lnSpc>
              <a:buFont typeface="Wingdings" panose="05000000000000000000" pitchFamily="2" charset="2"/>
              <a:buChar char="q"/>
            </a:pPr>
            <a:r>
              <a:rPr lang="pl-PL" sz="2000" dirty="0">
                <a:solidFill>
                  <a:schemeClr val="accent1">
                    <a:lumMod val="50000"/>
                  </a:schemeClr>
                </a:solidFill>
                <a:latin typeface="Lato" panose="020F0502020204030203" pitchFamily="34" charset="0"/>
                <a:ea typeface="Lato" panose="020F0502020204030203" pitchFamily="34" charset="0"/>
                <a:cs typeface="Lato" panose="020F0502020204030203" pitchFamily="34" charset="0"/>
              </a:rPr>
              <a:t>Stan śrub obudowy,</a:t>
            </a:r>
          </a:p>
          <a:p>
            <a:pPr marL="285750" indent="-285750" algn="just">
              <a:lnSpc>
                <a:spcPct val="150000"/>
              </a:lnSpc>
              <a:buFont typeface="Wingdings" panose="05000000000000000000" pitchFamily="2" charset="2"/>
              <a:buChar char="q"/>
            </a:pPr>
            <a:r>
              <a:rPr lang="pl-PL" sz="2000" dirty="0">
                <a:solidFill>
                  <a:schemeClr val="accent1">
                    <a:lumMod val="50000"/>
                  </a:schemeClr>
                </a:solidFill>
                <a:latin typeface="Lato" panose="020F0502020204030203" pitchFamily="34" charset="0"/>
                <a:ea typeface="Lato" panose="020F0502020204030203" pitchFamily="34" charset="0"/>
                <a:cs typeface="Lato" panose="020F0502020204030203" pitchFamily="34" charset="0"/>
              </a:rPr>
              <a:t>Stan otworów wentylacyjnych,</a:t>
            </a:r>
          </a:p>
          <a:p>
            <a:pPr marL="285750" indent="-285750" algn="just">
              <a:lnSpc>
                <a:spcPct val="150000"/>
              </a:lnSpc>
              <a:buFont typeface="Wingdings" panose="05000000000000000000" pitchFamily="2" charset="2"/>
              <a:buChar char="q"/>
            </a:pPr>
            <a:r>
              <a:rPr lang="pl-PL" sz="2000" dirty="0">
                <a:solidFill>
                  <a:schemeClr val="accent1">
                    <a:lumMod val="50000"/>
                  </a:schemeClr>
                </a:solidFill>
                <a:latin typeface="Lato" panose="020F0502020204030203" pitchFamily="34" charset="0"/>
                <a:ea typeface="Lato" panose="020F0502020204030203" pitchFamily="34" charset="0"/>
                <a:cs typeface="Lato" panose="020F0502020204030203" pitchFamily="34" charset="0"/>
              </a:rPr>
              <a:t>Działanie blokad,</a:t>
            </a:r>
          </a:p>
          <a:p>
            <a:pPr marL="285750" indent="-285750" algn="just">
              <a:lnSpc>
                <a:spcPct val="150000"/>
              </a:lnSpc>
              <a:buFont typeface="Wingdings" panose="05000000000000000000" pitchFamily="2" charset="2"/>
              <a:buChar char="q"/>
            </a:pPr>
            <a:r>
              <a:rPr lang="pl-PL" sz="2000" dirty="0">
                <a:solidFill>
                  <a:schemeClr val="accent1">
                    <a:lumMod val="50000"/>
                  </a:schemeClr>
                </a:solidFill>
                <a:latin typeface="Lato" panose="020F0502020204030203" pitchFamily="34" charset="0"/>
                <a:ea typeface="Lato" panose="020F0502020204030203" pitchFamily="34" charset="0"/>
                <a:cs typeface="Lato" panose="020F0502020204030203" pitchFamily="34" charset="0"/>
              </a:rPr>
              <a:t>Działanie wyłącznika,</a:t>
            </a:r>
          </a:p>
          <a:p>
            <a:pPr marL="285750" indent="-285750" algn="just">
              <a:lnSpc>
                <a:spcPct val="150000"/>
              </a:lnSpc>
              <a:buFont typeface="Wingdings" panose="05000000000000000000" pitchFamily="2" charset="2"/>
              <a:buChar char="q"/>
            </a:pPr>
            <a:r>
              <a:rPr lang="pl-PL" sz="2000" dirty="0">
                <a:solidFill>
                  <a:schemeClr val="accent1">
                    <a:lumMod val="50000"/>
                  </a:schemeClr>
                </a:solidFill>
                <a:latin typeface="Lato" panose="020F0502020204030203" pitchFamily="34" charset="0"/>
                <a:ea typeface="Lato" panose="020F0502020204030203" pitchFamily="34" charset="0"/>
                <a:cs typeface="Lato" panose="020F0502020204030203" pitchFamily="34" charset="0"/>
              </a:rPr>
              <a:t>Działanie regulatora obrotów.</a:t>
            </a:r>
          </a:p>
        </p:txBody>
      </p:sp>
    </p:spTree>
    <p:extLst>
      <p:ext uri="{BB962C8B-B14F-4D97-AF65-F5344CB8AC3E}">
        <p14:creationId xmlns:p14="http://schemas.microsoft.com/office/powerpoint/2010/main" val="24353128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040A81-E9BC-D2AB-0767-684F6B242F02}"/>
            </a:ext>
          </a:extLst>
        </p:cNvPr>
        <p:cNvGrpSpPr/>
        <p:nvPr/>
      </p:nvGrpSpPr>
      <p:grpSpPr>
        <a:xfrm>
          <a:off x="0" y="0"/>
          <a:ext cx="0" cy="0"/>
          <a:chOff x="0" y="0"/>
          <a:chExt cx="0" cy="0"/>
        </a:xfrm>
      </p:grpSpPr>
      <p:grpSp>
        <p:nvGrpSpPr>
          <p:cNvPr id="6" name="Grupa 5">
            <a:extLst>
              <a:ext uri="{FF2B5EF4-FFF2-40B4-BE49-F238E27FC236}">
                <a16:creationId xmlns:a16="http://schemas.microsoft.com/office/drawing/2014/main" id="{83645180-E88D-5568-541D-671E7C2103FB}"/>
              </a:ext>
            </a:extLst>
          </p:cNvPr>
          <p:cNvGrpSpPr/>
          <p:nvPr/>
        </p:nvGrpSpPr>
        <p:grpSpPr>
          <a:xfrm>
            <a:off x="0" y="419558"/>
            <a:ext cx="6751057" cy="142043"/>
            <a:chOff x="-4028" y="438181"/>
            <a:chExt cx="6751057" cy="142043"/>
          </a:xfrm>
        </p:grpSpPr>
        <p:cxnSp>
          <p:nvCxnSpPr>
            <p:cNvPr id="7" name="Łącznik prosty 6">
              <a:extLst>
                <a:ext uri="{FF2B5EF4-FFF2-40B4-BE49-F238E27FC236}">
                  <a16:creationId xmlns:a16="http://schemas.microsoft.com/office/drawing/2014/main" id="{92AF626F-DD9C-EB7C-FA76-1A924C2A813F}"/>
                </a:ext>
              </a:extLst>
            </p:cNvPr>
            <p:cNvCxnSpPr>
              <a:cxnSpLocks/>
            </p:cNvCxnSpPr>
            <p:nvPr/>
          </p:nvCxnSpPr>
          <p:spPr>
            <a:xfrm>
              <a:off x="-4028" y="506027"/>
              <a:ext cx="6751057" cy="0"/>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cxnSp>
          <p:nvCxnSpPr>
            <p:cNvPr id="8" name="Łącznik prosty 7">
              <a:extLst>
                <a:ext uri="{FF2B5EF4-FFF2-40B4-BE49-F238E27FC236}">
                  <a16:creationId xmlns:a16="http://schemas.microsoft.com/office/drawing/2014/main" id="{333D6809-E1C6-E019-CEFE-FB6B89262A29}"/>
                </a:ext>
              </a:extLst>
            </p:cNvPr>
            <p:cNvCxnSpPr/>
            <p:nvPr/>
          </p:nvCxnSpPr>
          <p:spPr>
            <a:xfrm>
              <a:off x="6747029" y="438181"/>
              <a:ext cx="0" cy="142043"/>
            </a:xfrm>
            <a:prstGeom prst="line">
              <a:avLst/>
            </a:prstGeom>
            <a:ln w="19050">
              <a:solidFill>
                <a:srgbClr val="606060"/>
              </a:solidFill>
            </a:ln>
          </p:spPr>
          <p:style>
            <a:lnRef idx="1">
              <a:schemeClr val="dk1"/>
            </a:lnRef>
            <a:fillRef idx="0">
              <a:schemeClr val="dk1"/>
            </a:fillRef>
            <a:effectRef idx="0">
              <a:schemeClr val="dk1"/>
            </a:effectRef>
            <a:fontRef idx="minor">
              <a:schemeClr val="tx1"/>
            </a:fontRef>
          </p:style>
        </p:cxnSp>
      </p:grpSp>
      <p:sp>
        <p:nvSpPr>
          <p:cNvPr id="12" name="pole tekstowe 11">
            <a:extLst>
              <a:ext uri="{FF2B5EF4-FFF2-40B4-BE49-F238E27FC236}">
                <a16:creationId xmlns:a16="http://schemas.microsoft.com/office/drawing/2014/main" id="{13900185-CD0E-BDFA-C2AE-CD23F6C74199}"/>
              </a:ext>
            </a:extLst>
          </p:cNvPr>
          <p:cNvSpPr txBox="1"/>
          <p:nvPr/>
        </p:nvSpPr>
        <p:spPr>
          <a:xfrm>
            <a:off x="407408" y="850318"/>
            <a:ext cx="10324340" cy="692497"/>
          </a:xfrm>
          <a:prstGeom prst="rect">
            <a:avLst/>
          </a:prstGeom>
          <a:noFill/>
        </p:spPr>
        <p:txBody>
          <a:bodyPr wrap="square" rtlCol="0">
            <a:spAutoFit/>
          </a:bodyPr>
          <a:lstStyle/>
          <a:p>
            <a:r>
              <a:rPr lang="pl-PL" sz="3900" b="1" dirty="0">
                <a:solidFill>
                  <a:srgbClr val="263779"/>
                </a:solidFill>
                <a:latin typeface="Lato Black" panose="020F0502020204030203" pitchFamily="34" charset="0"/>
                <a:ea typeface="Lato Black" panose="020F0502020204030203" pitchFamily="34" charset="0"/>
                <a:cs typeface="Lato Black" panose="020F0502020204030203" pitchFamily="34" charset="0"/>
              </a:rPr>
              <a:t>Oględziny wewnętrzne:</a:t>
            </a:r>
          </a:p>
        </p:txBody>
      </p:sp>
      <p:grpSp>
        <p:nvGrpSpPr>
          <p:cNvPr id="13" name="Grupa 12">
            <a:extLst>
              <a:ext uri="{FF2B5EF4-FFF2-40B4-BE49-F238E27FC236}">
                <a16:creationId xmlns:a16="http://schemas.microsoft.com/office/drawing/2014/main" id="{3554476D-80CA-BD0B-5D47-E179D2322CC2}"/>
              </a:ext>
            </a:extLst>
          </p:cNvPr>
          <p:cNvGrpSpPr/>
          <p:nvPr/>
        </p:nvGrpSpPr>
        <p:grpSpPr>
          <a:xfrm rot="10800000">
            <a:off x="6760582" y="6296399"/>
            <a:ext cx="5431418" cy="142043"/>
            <a:chOff x="1315611" y="435006"/>
            <a:chExt cx="5431418" cy="142043"/>
          </a:xfrm>
        </p:grpSpPr>
        <p:cxnSp>
          <p:nvCxnSpPr>
            <p:cNvPr id="14" name="Łącznik prosty 13">
              <a:extLst>
                <a:ext uri="{FF2B5EF4-FFF2-40B4-BE49-F238E27FC236}">
                  <a16:creationId xmlns:a16="http://schemas.microsoft.com/office/drawing/2014/main" id="{74E354CE-7525-62DA-5480-F21FBEBFE44C}"/>
                </a:ext>
              </a:extLst>
            </p:cNvPr>
            <p:cNvCxnSpPr>
              <a:cxnSpLocks/>
            </p:cNvCxnSpPr>
            <p:nvPr/>
          </p:nvCxnSpPr>
          <p:spPr>
            <a:xfrm rot="10800000" flipH="1">
              <a:off x="1315611" y="506027"/>
              <a:ext cx="5431417" cy="0"/>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cxnSp>
          <p:nvCxnSpPr>
            <p:cNvPr id="15" name="Łącznik prosty 14">
              <a:extLst>
                <a:ext uri="{FF2B5EF4-FFF2-40B4-BE49-F238E27FC236}">
                  <a16:creationId xmlns:a16="http://schemas.microsoft.com/office/drawing/2014/main" id="{EF7BE5C4-871B-1209-89FF-650D23C495A1}"/>
                </a:ext>
              </a:extLst>
            </p:cNvPr>
            <p:cNvCxnSpPr/>
            <p:nvPr/>
          </p:nvCxnSpPr>
          <p:spPr>
            <a:xfrm>
              <a:off x="6747029" y="435006"/>
              <a:ext cx="0" cy="142043"/>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grpSp>
      <p:grpSp>
        <p:nvGrpSpPr>
          <p:cNvPr id="2" name="Grupa 1">
            <a:extLst>
              <a:ext uri="{FF2B5EF4-FFF2-40B4-BE49-F238E27FC236}">
                <a16:creationId xmlns:a16="http://schemas.microsoft.com/office/drawing/2014/main" id="{B1DB1D67-975F-37C9-4726-3863A9A6FEFD}"/>
              </a:ext>
            </a:extLst>
          </p:cNvPr>
          <p:cNvGrpSpPr/>
          <p:nvPr/>
        </p:nvGrpSpPr>
        <p:grpSpPr>
          <a:xfrm>
            <a:off x="11084833" y="0"/>
            <a:ext cx="790916" cy="776133"/>
            <a:chOff x="11084833" y="0"/>
            <a:chExt cx="790916" cy="776133"/>
          </a:xfrm>
        </p:grpSpPr>
        <p:sp>
          <p:nvSpPr>
            <p:cNvPr id="11" name="Prostokąt 10">
              <a:extLst>
                <a:ext uri="{FF2B5EF4-FFF2-40B4-BE49-F238E27FC236}">
                  <a16:creationId xmlns:a16="http://schemas.microsoft.com/office/drawing/2014/main" id="{0EDFC6A5-E3C1-61FF-1212-74B258FB2EF6}"/>
                </a:ext>
              </a:extLst>
            </p:cNvPr>
            <p:cNvSpPr/>
            <p:nvPr/>
          </p:nvSpPr>
          <p:spPr>
            <a:xfrm>
              <a:off x="11084833" y="0"/>
              <a:ext cx="790916" cy="776133"/>
            </a:xfrm>
            <a:prstGeom prst="rect">
              <a:avLst/>
            </a:prstGeom>
            <a:solidFill>
              <a:srgbClr val="C014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5" name="pole tekstowe 24">
              <a:extLst>
                <a:ext uri="{FF2B5EF4-FFF2-40B4-BE49-F238E27FC236}">
                  <a16:creationId xmlns:a16="http://schemas.microsoft.com/office/drawing/2014/main" id="{D71B282C-E4E8-C577-5948-F43E4F08173E}"/>
                </a:ext>
              </a:extLst>
            </p:cNvPr>
            <p:cNvSpPr txBox="1"/>
            <p:nvPr/>
          </p:nvSpPr>
          <p:spPr>
            <a:xfrm>
              <a:off x="11252378" y="157233"/>
              <a:ext cx="520563" cy="461665"/>
            </a:xfrm>
            <a:prstGeom prst="rect">
              <a:avLst/>
            </a:prstGeom>
            <a:noFill/>
          </p:spPr>
          <p:txBody>
            <a:bodyPr wrap="square" rtlCol="0">
              <a:spAutoFit/>
            </a:bodyPr>
            <a:lstStyle/>
            <a:p>
              <a:r>
                <a:rPr lang="pl-PL" sz="2400" dirty="0">
                  <a:solidFill>
                    <a:schemeClr val="bg1"/>
                  </a:solidFill>
                </a:rPr>
                <a:t>15</a:t>
              </a:r>
            </a:p>
          </p:txBody>
        </p:sp>
      </p:grpSp>
      <p:sp>
        <p:nvSpPr>
          <p:cNvPr id="27" name="pole tekstowe 26">
            <a:extLst>
              <a:ext uri="{FF2B5EF4-FFF2-40B4-BE49-F238E27FC236}">
                <a16:creationId xmlns:a16="http://schemas.microsoft.com/office/drawing/2014/main" id="{7B628E87-A77F-748A-1342-54C123A14964}"/>
              </a:ext>
            </a:extLst>
          </p:cNvPr>
          <p:cNvSpPr txBox="1"/>
          <p:nvPr/>
        </p:nvSpPr>
        <p:spPr>
          <a:xfrm>
            <a:off x="4780230" y="2051315"/>
            <a:ext cx="5012933" cy="3217035"/>
          </a:xfrm>
          <a:prstGeom prst="rect">
            <a:avLst/>
          </a:prstGeom>
          <a:noFill/>
        </p:spPr>
        <p:txBody>
          <a:bodyPr wrap="square" rtlCol="0">
            <a:spAutoFit/>
          </a:bodyPr>
          <a:lstStyle/>
          <a:p>
            <a:pPr algn="just">
              <a:lnSpc>
                <a:spcPct val="150000"/>
              </a:lnSpc>
            </a:pPr>
            <a:endParaRPr lang="pl-PL" dirty="0">
              <a:solidFill>
                <a:schemeClr val="accent1">
                  <a:lumMod val="50000"/>
                </a:schemeClr>
              </a:solidFill>
              <a:latin typeface="Lato" panose="020F0502020204030203" pitchFamily="34" charset="0"/>
              <a:ea typeface="Lato" panose="020F0502020204030203" pitchFamily="34" charset="0"/>
              <a:cs typeface="Lato" panose="020F0502020204030203" pitchFamily="34" charset="0"/>
            </a:endParaRPr>
          </a:p>
          <a:p>
            <a:pPr marL="285750" indent="-285750" algn="just">
              <a:lnSpc>
                <a:spcPct val="150000"/>
              </a:lnSpc>
              <a:buFont typeface="Wingdings" panose="05000000000000000000" pitchFamily="2" charset="2"/>
              <a:buChar char="q"/>
            </a:pPr>
            <a:r>
              <a:rPr lang="pl-PL" sz="2000" dirty="0">
                <a:solidFill>
                  <a:schemeClr val="accent1">
                    <a:lumMod val="50000"/>
                  </a:schemeClr>
                </a:solidFill>
                <a:latin typeface="Lato" panose="020F0502020204030203" pitchFamily="34" charset="0"/>
                <a:ea typeface="Lato" panose="020F0502020204030203" pitchFamily="34" charset="0"/>
                <a:cs typeface="Lato" panose="020F0502020204030203" pitchFamily="34" charset="0"/>
              </a:rPr>
              <a:t>Stan połączeń elektrycznych,</a:t>
            </a:r>
          </a:p>
          <a:p>
            <a:pPr marL="285750" indent="-285750" algn="just">
              <a:lnSpc>
                <a:spcPct val="150000"/>
              </a:lnSpc>
              <a:buFont typeface="Wingdings" panose="05000000000000000000" pitchFamily="2" charset="2"/>
              <a:buChar char="q"/>
            </a:pPr>
            <a:r>
              <a:rPr lang="pl-PL" sz="2000" dirty="0">
                <a:solidFill>
                  <a:schemeClr val="accent1">
                    <a:lumMod val="50000"/>
                  </a:schemeClr>
                </a:solidFill>
                <a:latin typeface="Lato" panose="020F0502020204030203" pitchFamily="34" charset="0"/>
                <a:ea typeface="Lato" panose="020F0502020204030203" pitchFamily="34" charset="0"/>
                <a:cs typeface="Lato" panose="020F0502020204030203" pitchFamily="34" charset="0"/>
              </a:rPr>
              <a:t>Stan szczotek na komutatorze,</a:t>
            </a:r>
          </a:p>
          <a:p>
            <a:pPr marL="285750" indent="-285750" algn="just">
              <a:lnSpc>
                <a:spcPct val="150000"/>
              </a:lnSpc>
              <a:buFont typeface="Wingdings" panose="05000000000000000000" pitchFamily="2" charset="2"/>
              <a:buChar char="q"/>
            </a:pPr>
            <a:r>
              <a:rPr lang="pl-PL" sz="2000" dirty="0">
                <a:solidFill>
                  <a:schemeClr val="accent1">
                    <a:lumMod val="50000"/>
                  </a:schemeClr>
                </a:solidFill>
                <a:latin typeface="Lato" panose="020F0502020204030203" pitchFamily="34" charset="0"/>
                <a:ea typeface="Lato" panose="020F0502020204030203" pitchFamily="34" charset="0"/>
                <a:cs typeface="Lato" panose="020F0502020204030203" pitchFamily="34" charset="0"/>
              </a:rPr>
              <a:t>Stan komutatora,</a:t>
            </a:r>
          </a:p>
          <a:p>
            <a:pPr marL="285750" indent="-285750" algn="just">
              <a:lnSpc>
                <a:spcPct val="150000"/>
              </a:lnSpc>
              <a:buFont typeface="Wingdings" panose="05000000000000000000" pitchFamily="2" charset="2"/>
              <a:buChar char="q"/>
            </a:pPr>
            <a:r>
              <a:rPr lang="pl-PL" sz="2000" dirty="0">
                <a:solidFill>
                  <a:schemeClr val="accent1">
                    <a:lumMod val="50000"/>
                  </a:schemeClr>
                </a:solidFill>
                <a:latin typeface="Lato" panose="020F0502020204030203" pitchFamily="34" charset="0"/>
                <a:ea typeface="Lato" panose="020F0502020204030203" pitchFamily="34" charset="0"/>
                <a:cs typeface="Lato" panose="020F0502020204030203" pitchFamily="34" charset="0"/>
              </a:rPr>
              <a:t>Stan uzwojeń silnika,</a:t>
            </a:r>
          </a:p>
          <a:p>
            <a:pPr marL="285750" indent="-285750" algn="just">
              <a:lnSpc>
                <a:spcPct val="150000"/>
              </a:lnSpc>
              <a:buFont typeface="Wingdings" panose="05000000000000000000" pitchFamily="2" charset="2"/>
              <a:buChar char="q"/>
            </a:pPr>
            <a:r>
              <a:rPr lang="pl-PL" sz="2000" dirty="0">
                <a:solidFill>
                  <a:schemeClr val="accent1">
                    <a:lumMod val="50000"/>
                  </a:schemeClr>
                </a:solidFill>
                <a:latin typeface="Lato" panose="020F0502020204030203" pitchFamily="34" charset="0"/>
                <a:ea typeface="Lato" panose="020F0502020204030203" pitchFamily="34" charset="0"/>
                <a:cs typeface="Lato" panose="020F0502020204030203" pitchFamily="34" charset="0"/>
              </a:rPr>
              <a:t>Zapach ( suszonych śliwek )</a:t>
            </a:r>
          </a:p>
          <a:p>
            <a:pPr marL="285750" indent="-285750" algn="just">
              <a:lnSpc>
                <a:spcPct val="150000"/>
              </a:lnSpc>
              <a:buFont typeface="Wingdings" panose="05000000000000000000" pitchFamily="2" charset="2"/>
              <a:buChar char="q"/>
            </a:pPr>
            <a:r>
              <a:rPr lang="pl-PL" sz="2000" dirty="0">
                <a:solidFill>
                  <a:schemeClr val="accent1">
                    <a:lumMod val="50000"/>
                  </a:schemeClr>
                </a:solidFill>
                <a:latin typeface="Lato" panose="020F0502020204030203" pitchFamily="34" charset="0"/>
                <a:ea typeface="Lato" panose="020F0502020204030203" pitchFamily="34" charset="0"/>
                <a:cs typeface="Lato" panose="020F0502020204030203" pitchFamily="34" charset="0"/>
              </a:rPr>
              <a:t>Stan śrub wewnątrz urządzenia,</a:t>
            </a:r>
          </a:p>
        </p:txBody>
      </p:sp>
    </p:spTree>
    <p:extLst>
      <p:ext uri="{BB962C8B-B14F-4D97-AF65-F5344CB8AC3E}">
        <p14:creationId xmlns:p14="http://schemas.microsoft.com/office/powerpoint/2010/main" val="38899322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6617D4-748D-2E1C-766D-4D596A1BCA95}"/>
            </a:ext>
          </a:extLst>
        </p:cNvPr>
        <p:cNvGrpSpPr/>
        <p:nvPr/>
      </p:nvGrpSpPr>
      <p:grpSpPr>
        <a:xfrm>
          <a:off x="0" y="0"/>
          <a:ext cx="0" cy="0"/>
          <a:chOff x="0" y="0"/>
          <a:chExt cx="0" cy="0"/>
        </a:xfrm>
      </p:grpSpPr>
      <p:grpSp>
        <p:nvGrpSpPr>
          <p:cNvPr id="6" name="Grupa 5">
            <a:extLst>
              <a:ext uri="{FF2B5EF4-FFF2-40B4-BE49-F238E27FC236}">
                <a16:creationId xmlns:a16="http://schemas.microsoft.com/office/drawing/2014/main" id="{74F5C59B-A4DB-C6DE-A3E7-B91CB683F097}"/>
              </a:ext>
            </a:extLst>
          </p:cNvPr>
          <p:cNvGrpSpPr/>
          <p:nvPr/>
        </p:nvGrpSpPr>
        <p:grpSpPr>
          <a:xfrm>
            <a:off x="0" y="419558"/>
            <a:ext cx="6751057" cy="142043"/>
            <a:chOff x="-4028" y="438181"/>
            <a:chExt cx="6751057" cy="142043"/>
          </a:xfrm>
        </p:grpSpPr>
        <p:cxnSp>
          <p:nvCxnSpPr>
            <p:cNvPr id="7" name="Łącznik prosty 6">
              <a:extLst>
                <a:ext uri="{FF2B5EF4-FFF2-40B4-BE49-F238E27FC236}">
                  <a16:creationId xmlns:a16="http://schemas.microsoft.com/office/drawing/2014/main" id="{21BA2E87-DAA1-0F2E-8804-23D8461463CA}"/>
                </a:ext>
              </a:extLst>
            </p:cNvPr>
            <p:cNvCxnSpPr>
              <a:cxnSpLocks/>
            </p:cNvCxnSpPr>
            <p:nvPr/>
          </p:nvCxnSpPr>
          <p:spPr>
            <a:xfrm>
              <a:off x="-4028" y="506027"/>
              <a:ext cx="6751057" cy="0"/>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cxnSp>
          <p:nvCxnSpPr>
            <p:cNvPr id="8" name="Łącznik prosty 7">
              <a:extLst>
                <a:ext uri="{FF2B5EF4-FFF2-40B4-BE49-F238E27FC236}">
                  <a16:creationId xmlns:a16="http://schemas.microsoft.com/office/drawing/2014/main" id="{FCA412D4-D26F-35E5-B41E-B9F6C5080DF5}"/>
                </a:ext>
              </a:extLst>
            </p:cNvPr>
            <p:cNvCxnSpPr/>
            <p:nvPr/>
          </p:nvCxnSpPr>
          <p:spPr>
            <a:xfrm>
              <a:off x="6747029" y="438181"/>
              <a:ext cx="0" cy="142043"/>
            </a:xfrm>
            <a:prstGeom prst="line">
              <a:avLst/>
            </a:prstGeom>
            <a:ln w="19050">
              <a:solidFill>
                <a:srgbClr val="606060"/>
              </a:solidFill>
            </a:ln>
          </p:spPr>
          <p:style>
            <a:lnRef idx="1">
              <a:schemeClr val="dk1"/>
            </a:lnRef>
            <a:fillRef idx="0">
              <a:schemeClr val="dk1"/>
            </a:fillRef>
            <a:effectRef idx="0">
              <a:schemeClr val="dk1"/>
            </a:effectRef>
            <a:fontRef idx="minor">
              <a:schemeClr val="tx1"/>
            </a:fontRef>
          </p:style>
        </p:cxnSp>
      </p:grpSp>
      <p:sp>
        <p:nvSpPr>
          <p:cNvPr id="12" name="pole tekstowe 11">
            <a:extLst>
              <a:ext uri="{FF2B5EF4-FFF2-40B4-BE49-F238E27FC236}">
                <a16:creationId xmlns:a16="http://schemas.microsoft.com/office/drawing/2014/main" id="{20C96A82-21C2-94DE-6A3E-70A31AD1ED00}"/>
              </a:ext>
            </a:extLst>
          </p:cNvPr>
          <p:cNvSpPr txBox="1"/>
          <p:nvPr/>
        </p:nvSpPr>
        <p:spPr>
          <a:xfrm>
            <a:off x="407408" y="850318"/>
            <a:ext cx="10324340" cy="692497"/>
          </a:xfrm>
          <a:prstGeom prst="rect">
            <a:avLst/>
          </a:prstGeom>
          <a:noFill/>
        </p:spPr>
        <p:txBody>
          <a:bodyPr wrap="square" rtlCol="0">
            <a:spAutoFit/>
          </a:bodyPr>
          <a:lstStyle/>
          <a:p>
            <a:r>
              <a:rPr lang="pl-PL" sz="3900" b="1" dirty="0">
                <a:solidFill>
                  <a:srgbClr val="263779"/>
                </a:solidFill>
                <a:latin typeface="Lato Black" panose="020F0502020204030203" pitchFamily="34" charset="0"/>
                <a:ea typeface="Lato Black" panose="020F0502020204030203" pitchFamily="34" charset="0"/>
                <a:cs typeface="Lato Black" panose="020F0502020204030203" pitchFamily="34" charset="0"/>
              </a:rPr>
              <a:t>Wykonujemy pomiary:</a:t>
            </a:r>
          </a:p>
        </p:txBody>
      </p:sp>
      <p:grpSp>
        <p:nvGrpSpPr>
          <p:cNvPr id="13" name="Grupa 12">
            <a:extLst>
              <a:ext uri="{FF2B5EF4-FFF2-40B4-BE49-F238E27FC236}">
                <a16:creationId xmlns:a16="http://schemas.microsoft.com/office/drawing/2014/main" id="{17B4E068-38BA-7B5A-FF14-1FD29428398E}"/>
              </a:ext>
            </a:extLst>
          </p:cNvPr>
          <p:cNvGrpSpPr/>
          <p:nvPr/>
        </p:nvGrpSpPr>
        <p:grpSpPr>
          <a:xfrm rot="10800000">
            <a:off x="6760582" y="6296399"/>
            <a:ext cx="5431418" cy="142043"/>
            <a:chOff x="1315611" y="435006"/>
            <a:chExt cx="5431418" cy="142043"/>
          </a:xfrm>
        </p:grpSpPr>
        <p:cxnSp>
          <p:nvCxnSpPr>
            <p:cNvPr id="14" name="Łącznik prosty 13">
              <a:extLst>
                <a:ext uri="{FF2B5EF4-FFF2-40B4-BE49-F238E27FC236}">
                  <a16:creationId xmlns:a16="http://schemas.microsoft.com/office/drawing/2014/main" id="{E2455B09-D5A0-2D96-2D75-609823C47BDB}"/>
                </a:ext>
              </a:extLst>
            </p:cNvPr>
            <p:cNvCxnSpPr>
              <a:cxnSpLocks/>
            </p:cNvCxnSpPr>
            <p:nvPr/>
          </p:nvCxnSpPr>
          <p:spPr>
            <a:xfrm rot="10800000" flipH="1">
              <a:off x="1315611" y="506027"/>
              <a:ext cx="5431417" cy="0"/>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cxnSp>
          <p:nvCxnSpPr>
            <p:cNvPr id="15" name="Łącznik prosty 14">
              <a:extLst>
                <a:ext uri="{FF2B5EF4-FFF2-40B4-BE49-F238E27FC236}">
                  <a16:creationId xmlns:a16="http://schemas.microsoft.com/office/drawing/2014/main" id="{6BDA0DF3-35FC-55C5-06ED-9B953F280137}"/>
                </a:ext>
              </a:extLst>
            </p:cNvPr>
            <p:cNvCxnSpPr/>
            <p:nvPr/>
          </p:nvCxnSpPr>
          <p:spPr>
            <a:xfrm>
              <a:off x="6747029" y="435006"/>
              <a:ext cx="0" cy="142043"/>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grpSp>
      <p:grpSp>
        <p:nvGrpSpPr>
          <p:cNvPr id="2" name="Grupa 1">
            <a:extLst>
              <a:ext uri="{FF2B5EF4-FFF2-40B4-BE49-F238E27FC236}">
                <a16:creationId xmlns:a16="http://schemas.microsoft.com/office/drawing/2014/main" id="{A747872D-2C3E-BEEB-EF68-1321051C6101}"/>
              </a:ext>
            </a:extLst>
          </p:cNvPr>
          <p:cNvGrpSpPr/>
          <p:nvPr/>
        </p:nvGrpSpPr>
        <p:grpSpPr>
          <a:xfrm>
            <a:off x="11084833" y="0"/>
            <a:ext cx="790916" cy="776133"/>
            <a:chOff x="11084833" y="0"/>
            <a:chExt cx="790916" cy="776133"/>
          </a:xfrm>
        </p:grpSpPr>
        <p:sp>
          <p:nvSpPr>
            <p:cNvPr id="11" name="Prostokąt 10">
              <a:extLst>
                <a:ext uri="{FF2B5EF4-FFF2-40B4-BE49-F238E27FC236}">
                  <a16:creationId xmlns:a16="http://schemas.microsoft.com/office/drawing/2014/main" id="{C63FCA27-2683-B384-7293-0C87EFFFABDF}"/>
                </a:ext>
              </a:extLst>
            </p:cNvPr>
            <p:cNvSpPr/>
            <p:nvPr/>
          </p:nvSpPr>
          <p:spPr>
            <a:xfrm>
              <a:off x="11084833" y="0"/>
              <a:ext cx="790916" cy="776133"/>
            </a:xfrm>
            <a:prstGeom prst="rect">
              <a:avLst/>
            </a:prstGeom>
            <a:solidFill>
              <a:srgbClr val="C014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5" name="pole tekstowe 24">
              <a:extLst>
                <a:ext uri="{FF2B5EF4-FFF2-40B4-BE49-F238E27FC236}">
                  <a16:creationId xmlns:a16="http://schemas.microsoft.com/office/drawing/2014/main" id="{C4194416-DDA0-A868-94A8-A445002EE104}"/>
                </a:ext>
              </a:extLst>
            </p:cNvPr>
            <p:cNvSpPr txBox="1"/>
            <p:nvPr/>
          </p:nvSpPr>
          <p:spPr>
            <a:xfrm>
              <a:off x="11252378" y="157233"/>
              <a:ext cx="520563" cy="461665"/>
            </a:xfrm>
            <a:prstGeom prst="rect">
              <a:avLst/>
            </a:prstGeom>
            <a:noFill/>
          </p:spPr>
          <p:txBody>
            <a:bodyPr wrap="square" rtlCol="0">
              <a:spAutoFit/>
            </a:bodyPr>
            <a:lstStyle/>
            <a:p>
              <a:r>
                <a:rPr lang="pl-PL" sz="2400" dirty="0">
                  <a:solidFill>
                    <a:schemeClr val="bg1"/>
                  </a:solidFill>
                </a:rPr>
                <a:t>16</a:t>
              </a:r>
            </a:p>
          </p:txBody>
        </p:sp>
      </p:grpSp>
      <p:sp>
        <p:nvSpPr>
          <p:cNvPr id="27" name="pole tekstowe 26">
            <a:extLst>
              <a:ext uri="{FF2B5EF4-FFF2-40B4-BE49-F238E27FC236}">
                <a16:creationId xmlns:a16="http://schemas.microsoft.com/office/drawing/2014/main" id="{82861BCA-D29B-16DF-0E9D-55F5B4325374}"/>
              </a:ext>
            </a:extLst>
          </p:cNvPr>
          <p:cNvSpPr txBox="1"/>
          <p:nvPr/>
        </p:nvSpPr>
        <p:spPr>
          <a:xfrm>
            <a:off x="4780230" y="1712613"/>
            <a:ext cx="5012933" cy="3263201"/>
          </a:xfrm>
          <a:prstGeom prst="rect">
            <a:avLst/>
          </a:prstGeom>
          <a:noFill/>
        </p:spPr>
        <p:txBody>
          <a:bodyPr wrap="square" rtlCol="0">
            <a:spAutoFit/>
          </a:bodyPr>
          <a:lstStyle/>
          <a:p>
            <a:pPr marL="285750" indent="-285750" algn="just">
              <a:lnSpc>
                <a:spcPct val="150000"/>
              </a:lnSpc>
              <a:buFont typeface="Wingdings" panose="05000000000000000000" pitchFamily="2" charset="2"/>
              <a:buChar char="q"/>
            </a:pPr>
            <a:r>
              <a:rPr lang="pl-PL" sz="2000" dirty="0">
                <a:solidFill>
                  <a:schemeClr val="accent1">
                    <a:lumMod val="50000"/>
                  </a:schemeClr>
                </a:solidFill>
                <a:latin typeface="Lato" panose="020F0502020204030203" pitchFamily="34" charset="0"/>
                <a:ea typeface="Lato" panose="020F0502020204030203" pitchFamily="34" charset="0"/>
                <a:cs typeface="Lato" panose="020F0502020204030203" pitchFamily="34" charset="0"/>
              </a:rPr>
              <a:t>Rezystancji przewodu ochronnego</a:t>
            </a:r>
          </a:p>
          <a:p>
            <a:pPr marL="285750" indent="-285750" algn="just">
              <a:lnSpc>
                <a:spcPct val="150000"/>
              </a:lnSpc>
              <a:buFont typeface="Wingdings" panose="05000000000000000000" pitchFamily="2" charset="2"/>
              <a:buChar char="q"/>
            </a:pPr>
            <a:r>
              <a:rPr lang="pl-PL" sz="2000" dirty="0">
                <a:solidFill>
                  <a:schemeClr val="accent1">
                    <a:lumMod val="50000"/>
                  </a:schemeClr>
                </a:solidFill>
                <a:latin typeface="Lato" panose="020F0502020204030203" pitchFamily="34" charset="0"/>
                <a:ea typeface="Lato" panose="020F0502020204030203" pitchFamily="34" charset="0"/>
                <a:cs typeface="Lato" panose="020F0502020204030203" pitchFamily="34" charset="0"/>
              </a:rPr>
              <a:t>Rezystancji izolacji</a:t>
            </a:r>
          </a:p>
          <a:p>
            <a:pPr marL="285750" indent="-285750" algn="just">
              <a:lnSpc>
                <a:spcPct val="150000"/>
              </a:lnSpc>
              <a:buFont typeface="Wingdings" panose="05000000000000000000" pitchFamily="2" charset="2"/>
              <a:buChar char="q"/>
            </a:pPr>
            <a:r>
              <a:rPr lang="pl-PL" sz="2000" dirty="0">
                <a:solidFill>
                  <a:schemeClr val="accent1">
                    <a:lumMod val="50000"/>
                  </a:schemeClr>
                </a:solidFill>
                <a:latin typeface="Lato" panose="020F0502020204030203" pitchFamily="34" charset="0"/>
                <a:ea typeface="Lato" panose="020F0502020204030203" pitchFamily="34" charset="0"/>
                <a:cs typeface="Lato" panose="020F0502020204030203" pitchFamily="34" charset="0"/>
              </a:rPr>
              <a:t>Prądu upływu zastępczego</a:t>
            </a:r>
          </a:p>
          <a:p>
            <a:pPr marL="285750" indent="-285750" algn="just">
              <a:lnSpc>
                <a:spcPct val="150000"/>
              </a:lnSpc>
              <a:buFont typeface="Wingdings" panose="05000000000000000000" pitchFamily="2" charset="2"/>
              <a:buChar char="q"/>
            </a:pPr>
            <a:r>
              <a:rPr lang="pl-PL" sz="2000" dirty="0">
                <a:solidFill>
                  <a:schemeClr val="accent1">
                    <a:lumMod val="50000"/>
                  </a:schemeClr>
                </a:solidFill>
                <a:latin typeface="Lato" panose="020F0502020204030203" pitchFamily="34" charset="0"/>
                <a:ea typeface="Lato" panose="020F0502020204030203" pitchFamily="34" charset="0"/>
                <a:cs typeface="Lato" panose="020F0502020204030203" pitchFamily="34" charset="0"/>
              </a:rPr>
              <a:t>Prądu upływu przez PE</a:t>
            </a:r>
          </a:p>
          <a:p>
            <a:pPr marL="285750" indent="-285750" algn="just">
              <a:lnSpc>
                <a:spcPct val="150000"/>
              </a:lnSpc>
              <a:buFont typeface="Wingdings" panose="05000000000000000000" pitchFamily="2" charset="2"/>
              <a:buChar char="q"/>
            </a:pPr>
            <a:r>
              <a:rPr lang="pl-PL" sz="2000" dirty="0">
                <a:solidFill>
                  <a:schemeClr val="accent1">
                    <a:lumMod val="50000"/>
                  </a:schemeClr>
                </a:solidFill>
                <a:latin typeface="Lato" panose="020F0502020204030203" pitchFamily="34" charset="0"/>
                <a:ea typeface="Lato" panose="020F0502020204030203" pitchFamily="34" charset="0"/>
                <a:cs typeface="Lato" panose="020F0502020204030203" pitchFamily="34" charset="0"/>
              </a:rPr>
              <a:t>Prądu dotykowego</a:t>
            </a:r>
          </a:p>
          <a:p>
            <a:pPr marL="285750" indent="-285750" algn="just">
              <a:lnSpc>
                <a:spcPct val="150000"/>
              </a:lnSpc>
              <a:buFont typeface="Wingdings" panose="05000000000000000000" pitchFamily="2" charset="2"/>
              <a:buChar char="q"/>
            </a:pPr>
            <a:r>
              <a:rPr lang="pl-PL" sz="2000" dirty="0">
                <a:solidFill>
                  <a:schemeClr val="accent1">
                    <a:lumMod val="50000"/>
                  </a:schemeClr>
                </a:solidFill>
                <a:latin typeface="Lato" panose="020F0502020204030203" pitchFamily="34" charset="0"/>
                <a:ea typeface="Lato" panose="020F0502020204030203" pitchFamily="34" charset="0"/>
                <a:cs typeface="Lato" panose="020F0502020204030203" pitchFamily="34" charset="0"/>
              </a:rPr>
              <a:t>Prądu różnicowego</a:t>
            </a:r>
          </a:p>
          <a:p>
            <a:pPr marL="285750" indent="-285750" algn="just">
              <a:lnSpc>
                <a:spcPct val="150000"/>
              </a:lnSpc>
              <a:buFont typeface="Wingdings" panose="05000000000000000000" pitchFamily="2" charset="2"/>
              <a:buChar char="q"/>
            </a:pPr>
            <a:r>
              <a:rPr lang="pl-PL" sz="2000" dirty="0">
                <a:solidFill>
                  <a:schemeClr val="accent1">
                    <a:lumMod val="50000"/>
                  </a:schemeClr>
                </a:solidFill>
                <a:latin typeface="Lato" panose="020F0502020204030203" pitchFamily="34" charset="0"/>
                <a:ea typeface="Lato" panose="020F0502020204030203" pitchFamily="34" charset="0"/>
                <a:cs typeface="Lato" panose="020F0502020204030203" pitchFamily="34" charset="0"/>
              </a:rPr>
              <a:t>Mocy – Test funkcjonalny</a:t>
            </a:r>
          </a:p>
        </p:txBody>
      </p:sp>
    </p:spTree>
    <p:extLst>
      <p:ext uri="{BB962C8B-B14F-4D97-AF65-F5344CB8AC3E}">
        <p14:creationId xmlns:p14="http://schemas.microsoft.com/office/powerpoint/2010/main" val="37041998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8A58F7-49C9-663A-30EC-979B1006C368}"/>
            </a:ext>
          </a:extLst>
        </p:cNvPr>
        <p:cNvGrpSpPr/>
        <p:nvPr/>
      </p:nvGrpSpPr>
      <p:grpSpPr>
        <a:xfrm>
          <a:off x="0" y="0"/>
          <a:ext cx="0" cy="0"/>
          <a:chOff x="0" y="0"/>
          <a:chExt cx="0" cy="0"/>
        </a:xfrm>
      </p:grpSpPr>
      <p:grpSp>
        <p:nvGrpSpPr>
          <p:cNvPr id="6" name="Grupa 5">
            <a:extLst>
              <a:ext uri="{FF2B5EF4-FFF2-40B4-BE49-F238E27FC236}">
                <a16:creationId xmlns:a16="http://schemas.microsoft.com/office/drawing/2014/main" id="{B44A03D4-4D95-C3A8-C1CD-B70C6AFADF86}"/>
              </a:ext>
            </a:extLst>
          </p:cNvPr>
          <p:cNvGrpSpPr/>
          <p:nvPr/>
        </p:nvGrpSpPr>
        <p:grpSpPr>
          <a:xfrm>
            <a:off x="0" y="419558"/>
            <a:ext cx="6751057" cy="142043"/>
            <a:chOff x="-4028" y="438181"/>
            <a:chExt cx="6751057" cy="142043"/>
          </a:xfrm>
        </p:grpSpPr>
        <p:cxnSp>
          <p:nvCxnSpPr>
            <p:cNvPr id="7" name="Łącznik prosty 6">
              <a:extLst>
                <a:ext uri="{FF2B5EF4-FFF2-40B4-BE49-F238E27FC236}">
                  <a16:creationId xmlns:a16="http://schemas.microsoft.com/office/drawing/2014/main" id="{7618AC58-2173-5281-C85F-DDCB76962A10}"/>
                </a:ext>
              </a:extLst>
            </p:cNvPr>
            <p:cNvCxnSpPr>
              <a:cxnSpLocks/>
            </p:cNvCxnSpPr>
            <p:nvPr/>
          </p:nvCxnSpPr>
          <p:spPr>
            <a:xfrm>
              <a:off x="-4028" y="506027"/>
              <a:ext cx="6751057" cy="0"/>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cxnSp>
          <p:nvCxnSpPr>
            <p:cNvPr id="8" name="Łącznik prosty 7">
              <a:extLst>
                <a:ext uri="{FF2B5EF4-FFF2-40B4-BE49-F238E27FC236}">
                  <a16:creationId xmlns:a16="http://schemas.microsoft.com/office/drawing/2014/main" id="{B881AC02-F29D-3D54-69D7-8B2BF08E4844}"/>
                </a:ext>
              </a:extLst>
            </p:cNvPr>
            <p:cNvCxnSpPr/>
            <p:nvPr/>
          </p:nvCxnSpPr>
          <p:spPr>
            <a:xfrm>
              <a:off x="6747029" y="438181"/>
              <a:ext cx="0" cy="142043"/>
            </a:xfrm>
            <a:prstGeom prst="line">
              <a:avLst/>
            </a:prstGeom>
            <a:ln w="19050">
              <a:solidFill>
                <a:srgbClr val="606060"/>
              </a:solidFill>
            </a:ln>
          </p:spPr>
          <p:style>
            <a:lnRef idx="1">
              <a:schemeClr val="dk1"/>
            </a:lnRef>
            <a:fillRef idx="0">
              <a:schemeClr val="dk1"/>
            </a:fillRef>
            <a:effectRef idx="0">
              <a:schemeClr val="dk1"/>
            </a:effectRef>
            <a:fontRef idx="minor">
              <a:schemeClr val="tx1"/>
            </a:fontRef>
          </p:style>
        </p:cxnSp>
      </p:grpSp>
      <p:sp>
        <p:nvSpPr>
          <p:cNvPr id="12" name="pole tekstowe 11">
            <a:extLst>
              <a:ext uri="{FF2B5EF4-FFF2-40B4-BE49-F238E27FC236}">
                <a16:creationId xmlns:a16="http://schemas.microsoft.com/office/drawing/2014/main" id="{B838F660-C700-4F23-B843-CA6835529AD3}"/>
              </a:ext>
            </a:extLst>
          </p:cNvPr>
          <p:cNvSpPr txBox="1"/>
          <p:nvPr/>
        </p:nvSpPr>
        <p:spPr>
          <a:xfrm>
            <a:off x="407408" y="850318"/>
            <a:ext cx="10324340" cy="692497"/>
          </a:xfrm>
          <a:prstGeom prst="rect">
            <a:avLst/>
          </a:prstGeom>
          <a:noFill/>
        </p:spPr>
        <p:txBody>
          <a:bodyPr wrap="square" rtlCol="0">
            <a:spAutoFit/>
          </a:bodyPr>
          <a:lstStyle/>
          <a:p>
            <a:r>
              <a:rPr lang="pl-PL" sz="3900" b="1" dirty="0">
                <a:solidFill>
                  <a:srgbClr val="263779"/>
                </a:solidFill>
                <a:latin typeface="Lato Black" panose="020F0502020204030203" pitchFamily="34" charset="0"/>
                <a:ea typeface="Lato Black" panose="020F0502020204030203" pitchFamily="34" charset="0"/>
                <a:cs typeface="Lato Black" panose="020F0502020204030203" pitchFamily="34" charset="0"/>
              </a:rPr>
              <a:t>Ocena wyników badań:</a:t>
            </a:r>
          </a:p>
        </p:txBody>
      </p:sp>
      <p:grpSp>
        <p:nvGrpSpPr>
          <p:cNvPr id="13" name="Grupa 12">
            <a:extLst>
              <a:ext uri="{FF2B5EF4-FFF2-40B4-BE49-F238E27FC236}">
                <a16:creationId xmlns:a16="http://schemas.microsoft.com/office/drawing/2014/main" id="{7FE15F8B-92CB-C191-1332-E28089ADB7AE}"/>
              </a:ext>
            </a:extLst>
          </p:cNvPr>
          <p:cNvGrpSpPr/>
          <p:nvPr/>
        </p:nvGrpSpPr>
        <p:grpSpPr>
          <a:xfrm rot="10800000">
            <a:off x="6760582" y="6296399"/>
            <a:ext cx="5431418" cy="142043"/>
            <a:chOff x="1315611" y="435006"/>
            <a:chExt cx="5431418" cy="142043"/>
          </a:xfrm>
        </p:grpSpPr>
        <p:cxnSp>
          <p:nvCxnSpPr>
            <p:cNvPr id="14" name="Łącznik prosty 13">
              <a:extLst>
                <a:ext uri="{FF2B5EF4-FFF2-40B4-BE49-F238E27FC236}">
                  <a16:creationId xmlns:a16="http://schemas.microsoft.com/office/drawing/2014/main" id="{7C0DEE27-B906-27BD-8CDC-F3EF4279E679}"/>
                </a:ext>
              </a:extLst>
            </p:cNvPr>
            <p:cNvCxnSpPr>
              <a:cxnSpLocks/>
            </p:cNvCxnSpPr>
            <p:nvPr/>
          </p:nvCxnSpPr>
          <p:spPr>
            <a:xfrm rot="10800000" flipH="1">
              <a:off x="1315611" y="506027"/>
              <a:ext cx="5431417" cy="0"/>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cxnSp>
          <p:nvCxnSpPr>
            <p:cNvPr id="15" name="Łącznik prosty 14">
              <a:extLst>
                <a:ext uri="{FF2B5EF4-FFF2-40B4-BE49-F238E27FC236}">
                  <a16:creationId xmlns:a16="http://schemas.microsoft.com/office/drawing/2014/main" id="{200D64AB-E62E-0D6C-1515-D6247CD4E25C}"/>
                </a:ext>
              </a:extLst>
            </p:cNvPr>
            <p:cNvCxnSpPr/>
            <p:nvPr/>
          </p:nvCxnSpPr>
          <p:spPr>
            <a:xfrm>
              <a:off x="6747029" y="435006"/>
              <a:ext cx="0" cy="142043"/>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grpSp>
      <p:grpSp>
        <p:nvGrpSpPr>
          <p:cNvPr id="2" name="Grupa 1">
            <a:extLst>
              <a:ext uri="{FF2B5EF4-FFF2-40B4-BE49-F238E27FC236}">
                <a16:creationId xmlns:a16="http://schemas.microsoft.com/office/drawing/2014/main" id="{A4C5A63B-6F30-1C79-E0AB-0FE227991A3C}"/>
              </a:ext>
            </a:extLst>
          </p:cNvPr>
          <p:cNvGrpSpPr/>
          <p:nvPr/>
        </p:nvGrpSpPr>
        <p:grpSpPr>
          <a:xfrm>
            <a:off x="11084833" y="0"/>
            <a:ext cx="790916" cy="776133"/>
            <a:chOff x="11084833" y="0"/>
            <a:chExt cx="790916" cy="776133"/>
          </a:xfrm>
        </p:grpSpPr>
        <p:sp>
          <p:nvSpPr>
            <p:cNvPr id="11" name="Prostokąt 10">
              <a:extLst>
                <a:ext uri="{FF2B5EF4-FFF2-40B4-BE49-F238E27FC236}">
                  <a16:creationId xmlns:a16="http://schemas.microsoft.com/office/drawing/2014/main" id="{A3609635-8821-A870-9815-7883924A4069}"/>
                </a:ext>
              </a:extLst>
            </p:cNvPr>
            <p:cNvSpPr/>
            <p:nvPr/>
          </p:nvSpPr>
          <p:spPr>
            <a:xfrm>
              <a:off x="11084833" y="0"/>
              <a:ext cx="790916" cy="776133"/>
            </a:xfrm>
            <a:prstGeom prst="rect">
              <a:avLst/>
            </a:prstGeom>
            <a:solidFill>
              <a:srgbClr val="C014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5" name="pole tekstowe 24">
              <a:extLst>
                <a:ext uri="{FF2B5EF4-FFF2-40B4-BE49-F238E27FC236}">
                  <a16:creationId xmlns:a16="http://schemas.microsoft.com/office/drawing/2014/main" id="{A41C5124-086C-70EE-5767-2ECF85F56C77}"/>
                </a:ext>
              </a:extLst>
            </p:cNvPr>
            <p:cNvSpPr txBox="1"/>
            <p:nvPr/>
          </p:nvSpPr>
          <p:spPr>
            <a:xfrm>
              <a:off x="11252378" y="157233"/>
              <a:ext cx="520563" cy="461665"/>
            </a:xfrm>
            <a:prstGeom prst="rect">
              <a:avLst/>
            </a:prstGeom>
            <a:noFill/>
          </p:spPr>
          <p:txBody>
            <a:bodyPr wrap="square" rtlCol="0">
              <a:spAutoFit/>
            </a:bodyPr>
            <a:lstStyle/>
            <a:p>
              <a:r>
                <a:rPr lang="pl-PL" sz="2400" dirty="0">
                  <a:solidFill>
                    <a:schemeClr val="bg1"/>
                  </a:solidFill>
                </a:rPr>
                <a:t>17</a:t>
              </a:r>
            </a:p>
          </p:txBody>
        </p:sp>
      </p:grpSp>
      <p:sp>
        <p:nvSpPr>
          <p:cNvPr id="27" name="pole tekstowe 26">
            <a:extLst>
              <a:ext uri="{FF2B5EF4-FFF2-40B4-BE49-F238E27FC236}">
                <a16:creationId xmlns:a16="http://schemas.microsoft.com/office/drawing/2014/main" id="{21F12F97-DB5E-0B8E-83DE-8E49984DE4EF}"/>
              </a:ext>
            </a:extLst>
          </p:cNvPr>
          <p:cNvSpPr txBox="1"/>
          <p:nvPr/>
        </p:nvSpPr>
        <p:spPr>
          <a:xfrm>
            <a:off x="3069126" y="1712613"/>
            <a:ext cx="6724038" cy="3361626"/>
          </a:xfrm>
          <a:prstGeom prst="rect">
            <a:avLst/>
          </a:prstGeom>
          <a:noFill/>
        </p:spPr>
        <p:txBody>
          <a:bodyPr wrap="square" rtlCol="0">
            <a:spAutoFit/>
          </a:bodyPr>
          <a:lstStyle/>
          <a:p>
            <a:pPr algn="just">
              <a:lnSpc>
                <a:spcPct val="150000"/>
              </a:lnSpc>
            </a:pPr>
            <a:r>
              <a:rPr lang="pl-PL" dirty="0">
                <a:solidFill>
                  <a:schemeClr val="accent1">
                    <a:lumMod val="50000"/>
                  </a:schemeClr>
                </a:solidFill>
                <a:latin typeface="Lato" panose="020F0502020204030203" pitchFamily="34" charset="0"/>
                <a:ea typeface="Lato" panose="020F0502020204030203" pitchFamily="34" charset="0"/>
                <a:cs typeface="Lato" panose="020F0502020204030203" pitchFamily="34" charset="0"/>
              </a:rPr>
              <a:t>Po wykonaniu pełnego zakresu badań, należy sporządzić odpowiedni protokół, natomiast elektronarzędzie można dopuścić do eksploatacji, jeżeli wszystkie wykonane próby i badania dadzą wyniki pozytywne.</a:t>
            </a:r>
          </a:p>
          <a:p>
            <a:pPr algn="just">
              <a:lnSpc>
                <a:spcPct val="150000"/>
              </a:lnSpc>
            </a:pPr>
            <a:r>
              <a:rPr lang="pl-PL" dirty="0">
                <a:solidFill>
                  <a:schemeClr val="accent1">
                    <a:lumMod val="50000"/>
                  </a:schemeClr>
                </a:solidFill>
                <a:latin typeface="Lato" panose="020F0502020204030203" pitchFamily="34" charset="0"/>
                <a:ea typeface="Lato" panose="020F0502020204030203" pitchFamily="34" charset="0"/>
                <a:cs typeface="Lato" panose="020F0502020204030203" pitchFamily="34" charset="0"/>
              </a:rPr>
              <a:t>W przeciwnym razie, elektronarzędzie należy oddać do odpowiedniego serwisu w celu naprawy.</a:t>
            </a:r>
          </a:p>
          <a:p>
            <a:pPr algn="just">
              <a:lnSpc>
                <a:spcPct val="150000"/>
              </a:lnSpc>
            </a:pPr>
            <a:r>
              <a:rPr lang="pl-PL" dirty="0">
                <a:solidFill>
                  <a:schemeClr val="accent1">
                    <a:lumMod val="50000"/>
                  </a:schemeClr>
                </a:solidFill>
                <a:latin typeface="Lato" panose="020F0502020204030203" pitchFamily="34" charset="0"/>
                <a:ea typeface="Lato" panose="020F0502020204030203" pitchFamily="34" charset="0"/>
                <a:cs typeface="Lato" panose="020F0502020204030203" pitchFamily="34" charset="0"/>
              </a:rPr>
              <a:t>Po wykonaniu naprawy, należy ponownie przeprowadzić badania oraz sporządzić odpowiedni protokół.</a:t>
            </a:r>
          </a:p>
        </p:txBody>
      </p:sp>
    </p:spTree>
    <p:extLst>
      <p:ext uri="{BB962C8B-B14F-4D97-AF65-F5344CB8AC3E}">
        <p14:creationId xmlns:p14="http://schemas.microsoft.com/office/powerpoint/2010/main" val="218982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upa 6">
            <a:extLst>
              <a:ext uri="{FF2B5EF4-FFF2-40B4-BE49-F238E27FC236}">
                <a16:creationId xmlns:a16="http://schemas.microsoft.com/office/drawing/2014/main" id="{D3EA349A-E922-0F47-9698-658CC51FF667}"/>
              </a:ext>
            </a:extLst>
          </p:cNvPr>
          <p:cNvGrpSpPr/>
          <p:nvPr/>
        </p:nvGrpSpPr>
        <p:grpSpPr>
          <a:xfrm>
            <a:off x="0" y="409037"/>
            <a:ext cx="3093457" cy="142043"/>
            <a:chOff x="3653572" y="438181"/>
            <a:chExt cx="3093457" cy="142043"/>
          </a:xfrm>
        </p:grpSpPr>
        <p:cxnSp>
          <p:nvCxnSpPr>
            <p:cNvPr id="8" name="Łącznik prosty 7">
              <a:extLst>
                <a:ext uri="{FF2B5EF4-FFF2-40B4-BE49-F238E27FC236}">
                  <a16:creationId xmlns:a16="http://schemas.microsoft.com/office/drawing/2014/main" id="{B6DD5E2B-32C8-AE41-ABDC-887C9A6BCC69}"/>
                </a:ext>
              </a:extLst>
            </p:cNvPr>
            <p:cNvCxnSpPr>
              <a:cxnSpLocks/>
            </p:cNvCxnSpPr>
            <p:nvPr/>
          </p:nvCxnSpPr>
          <p:spPr>
            <a:xfrm flipV="1">
              <a:off x="3653572" y="506027"/>
              <a:ext cx="3093457" cy="3175"/>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cxnSp>
          <p:nvCxnSpPr>
            <p:cNvPr id="9" name="Łącznik prosty 8">
              <a:extLst>
                <a:ext uri="{FF2B5EF4-FFF2-40B4-BE49-F238E27FC236}">
                  <a16:creationId xmlns:a16="http://schemas.microsoft.com/office/drawing/2014/main" id="{95B4A8F9-1ABB-2D42-B28E-C47E2CAC302D}"/>
                </a:ext>
              </a:extLst>
            </p:cNvPr>
            <p:cNvCxnSpPr/>
            <p:nvPr/>
          </p:nvCxnSpPr>
          <p:spPr>
            <a:xfrm>
              <a:off x="6747029" y="438181"/>
              <a:ext cx="0" cy="142043"/>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grpSp>
      <p:grpSp>
        <p:nvGrpSpPr>
          <p:cNvPr id="11" name="Grupa 10">
            <a:extLst>
              <a:ext uri="{FF2B5EF4-FFF2-40B4-BE49-F238E27FC236}">
                <a16:creationId xmlns:a16="http://schemas.microsoft.com/office/drawing/2014/main" id="{835CA860-2B38-884A-9DE1-4F08841CD6B2}"/>
              </a:ext>
            </a:extLst>
          </p:cNvPr>
          <p:cNvGrpSpPr/>
          <p:nvPr/>
        </p:nvGrpSpPr>
        <p:grpSpPr>
          <a:xfrm rot="10800000">
            <a:off x="5679928" y="6288055"/>
            <a:ext cx="6512072" cy="142043"/>
            <a:chOff x="234957" y="435006"/>
            <a:chExt cx="6512072" cy="142043"/>
          </a:xfrm>
        </p:grpSpPr>
        <p:cxnSp>
          <p:nvCxnSpPr>
            <p:cNvPr id="12" name="Łącznik prosty 11">
              <a:extLst>
                <a:ext uri="{FF2B5EF4-FFF2-40B4-BE49-F238E27FC236}">
                  <a16:creationId xmlns:a16="http://schemas.microsoft.com/office/drawing/2014/main" id="{379EDD51-92B9-2E43-A4A4-09B12143FC98}"/>
                </a:ext>
              </a:extLst>
            </p:cNvPr>
            <p:cNvCxnSpPr>
              <a:cxnSpLocks/>
            </p:cNvCxnSpPr>
            <p:nvPr/>
          </p:nvCxnSpPr>
          <p:spPr>
            <a:xfrm rot="10800000" flipH="1" flipV="1">
              <a:off x="234957" y="483987"/>
              <a:ext cx="6512071" cy="22040"/>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cxnSp>
          <p:nvCxnSpPr>
            <p:cNvPr id="13" name="Łącznik prosty 12">
              <a:extLst>
                <a:ext uri="{FF2B5EF4-FFF2-40B4-BE49-F238E27FC236}">
                  <a16:creationId xmlns:a16="http://schemas.microsoft.com/office/drawing/2014/main" id="{869912BE-180A-C84D-AF06-15DD8F871ADB}"/>
                </a:ext>
              </a:extLst>
            </p:cNvPr>
            <p:cNvCxnSpPr/>
            <p:nvPr/>
          </p:nvCxnSpPr>
          <p:spPr>
            <a:xfrm>
              <a:off x="6747029" y="435006"/>
              <a:ext cx="0" cy="142043"/>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grpSp>
      <p:sp>
        <p:nvSpPr>
          <p:cNvPr id="14" name="pole tekstowe 13">
            <a:extLst>
              <a:ext uri="{FF2B5EF4-FFF2-40B4-BE49-F238E27FC236}">
                <a16:creationId xmlns:a16="http://schemas.microsoft.com/office/drawing/2014/main" id="{68CAAE60-1F55-C94D-9758-17145BCD2237}"/>
              </a:ext>
            </a:extLst>
          </p:cNvPr>
          <p:cNvSpPr txBox="1"/>
          <p:nvPr/>
        </p:nvSpPr>
        <p:spPr>
          <a:xfrm>
            <a:off x="430090" y="6128245"/>
            <a:ext cx="520563" cy="461665"/>
          </a:xfrm>
          <a:prstGeom prst="rect">
            <a:avLst/>
          </a:prstGeom>
          <a:noFill/>
        </p:spPr>
        <p:txBody>
          <a:bodyPr wrap="square" rtlCol="0">
            <a:spAutoFit/>
          </a:bodyPr>
          <a:lstStyle/>
          <a:p>
            <a:r>
              <a:rPr lang="pl-PL" sz="2400" dirty="0">
                <a:solidFill>
                  <a:schemeClr val="bg1"/>
                </a:solidFill>
              </a:rPr>
              <a:t>03</a:t>
            </a:r>
          </a:p>
        </p:txBody>
      </p:sp>
      <p:grpSp>
        <p:nvGrpSpPr>
          <p:cNvPr id="2" name="Grupa 1">
            <a:extLst>
              <a:ext uri="{FF2B5EF4-FFF2-40B4-BE49-F238E27FC236}">
                <a16:creationId xmlns:a16="http://schemas.microsoft.com/office/drawing/2014/main" id="{41F586F7-037A-A742-9637-3AAA8F59FDD0}"/>
              </a:ext>
            </a:extLst>
          </p:cNvPr>
          <p:cNvGrpSpPr/>
          <p:nvPr/>
        </p:nvGrpSpPr>
        <p:grpSpPr>
          <a:xfrm>
            <a:off x="912879" y="1252784"/>
            <a:ext cx="10198004" cy="3017849"/>
            <a:chOff x="911612" y="1009102"/>
            <a:chExt cx="10198004" cy="3017849"/>
          </a:xfrm>
        </p:grpSpPr>
        <p:sp>
          <p:nvSpPr>
            <p:cNvPr id="10" name="pole tekstowe 9">
              <a:extLst>
                <a:ext uri="{FF2B5EF4-FFF2-40B4-BE49-F238E27FC236}">
                  <a16:creationId xmlns:a16="http://schemas.microsoft.com/office/drawing/2014/main" id="{5D3A8089-1B7D-3E4E-94CC-79B9ADA6F8EC}"/>
                </a:ext>
              </a:extLst>
            </p:cNvPr>
            <p:cNvSpPr txBox="1"/>
            <p:nvPr/>
          </p:nvSpPr>
          <p:spPr>
            <a:xfrm>
              <a:off x="1009462" y="1009102"/>
              <a:ext cx="5543549" cy="723275"/>
            </a:xfrm>
            <a:prstGeom prst="rect">
              <a:avLst/>
            </a:prstGeom>
            <a:noFill/>
          </p:spPr>
          <p:txBody>
            <a:bodyPr wrap="square" rtlCol="0">
              <a:spAutoFit/>
            </a:bodyPr>
            <a:lstStyle/>
            <a:p>
              <a:r>
                <a:rPr lang="pl-PL" sz="4100" b="1" dirty="0">
                  <a:solidFill>
                    <a:srgbClr val="263779"/>
                  </a:solidFill>
                  <a:latin typeface="Lato Black" panose="020F0502020204030203" pitchFamily="34" charset="0"/>
                  <a:ea typeface="Lato Black" panose="020F0502020204030203" pitchFamily="34" charset="0"/>
                  <a:cs typeface="Lato Black" panose="020F0502020204030203" pitchFamily="34" charset="0"/>
                </a:rPr>
                <a:t>Podsumowanie.</a:t>
              </a:r>
            </a:p>
          </p:txBody>
        </p:sp>
        <p:sp>
          <p:nvSpPr>
            <p:cNvPr id="17" name="pole tekstowe 16">
              <a:extLst>
                <a:ext uri="{FF2B5EF4-FFF2-40B4-BE49-F238E27FC236}">
                  <a16:creationId xmlns:a16="http://schemas.microsoft.com/office/drawing/2014/main" id="{021924C2-E91A-C44D-A899-DE079754372F}"/>
                </a:ext>
              </a:extLst>
            </p:cNvPr>
            <p:cNvSpPr txBox="1"/>
            <p:nvPr/>
          </p:nvSpPr>
          <p:spPr>
            <a:xfrm>
              <a:off x="911612" y="2959992"/>
              <a:ext cx="10198004" cy="1066959"/>
            </a:xfrm>
            <a:prstGeom prst="rect">
              <a:avLst/>
            </a:prstGeom>
            <a:noFill/>
          </p:spPr>
          <p:txBody>
            <a:bodyPr wrap="square" rtlCol="0">
              <a:spAutoFit/>
            </a:bodyPr>
            <a:lstStyle/>
            <a:p>
              <a:pPr algn="just">
                <a:lnSpc>
                  <a:spcPts val="1860"/>
                </a:lnSpc>
              </a:pPr>
              <a:r>
                <a:rPr lang="pl-PL" sz="1500" dirty="0">
                  <a:solidFill>
                    <a:srgbClr val="263779"/>
                  </a:solidFill>
                  <a:latin typeface="Lato" panose="020F0502020204030203" pitchFamily="34" charset="0"/>
                  <a:ea typeface="Lato" panose="020F0502020204030203" pitchFamily="34" charset="0"/>
                  <a:cs typeface="Lato" panose="020F0502020204030203" pitchFamily="34" charset="0"/>
                </a:rPr>
                <a:t>Terminowe i prawidłowo wykonanie pomiarów elektronarzędzi, pozwalają na ocenę ich jakości oraz sprawdzenie stanu technicznego. Umożliwiają wykrywanie ukrytych wad, które mogą prowadzić do uszkodzenia urządzeń bądź co gorsza porażenia osób, które na co dzień użytkują dany sprzęt.</a:t>
              </a:r>
            </a:p>
            <a:p>
              <a:pPr algn="just">
                <a:lnSpc>
                  <a:spcPts val="1860"/>
                </a:lnSpc>
              </a:pPr>
              <a:endParaRPr lang="pl-PL" dirty="0">
                <a:solidFill>
                  <a:srgbClr val="263779"/>
                </a:solidFill>
              </a:endParaRPr>
            </a:p>
          </p:txBody>
        </p:sp>
      </p:grpSp>
      <p:grpSp>
        <p:nvGrpSpPr>
          <p:cNvPr id="15" name="Grupa 14">
            <a:extLst>
              <a:ext uri="{FF2B5EF4-FFF2-40B4-BE49-F238E27FC236}">
                <a16:creationId xmlns:a16="http://schemas.microsoft.com/office/drawing/2014/main" id="{67F972B8-A010-8848-A004-750EF5A0CC87}"/>
              </a:ext>
            </a:extLst>
          </p:cNvPr>
          <p:cNvGrpSpPr/>
          <p:nvPr/>
        </p:nvGrpSpPr>
        <p:grpSpPr>
          <a:xfrm>
            <a:off x="218546" y="6081867"/>
            <a:ext cx="790916" cy="776133"/>
            <a:chOff x="11084833" y="0"/>
            <a:chExt cx="790916" cy="776133"/>
          </a:xfrm>
        </p:grpSpPr>
        <p:sp>
          <p:nvSpPr>
            <p:cNvPr id="16" name="Prostokąt 15">
              <a:extLst>
                <a:ext uri="{FF2B5EF4-FFF2-40B4-BE49-F238E27FC236}">
                  <a16:creationId xmlns:a16="http://schemas.microsoft.com/office/drawing/2014/main" id="{42A92E1D-1D00-D046-B593-D97D4EE75EC8}"/>
                </a:ext>
              </a:extLst>
            </p:cNvPr>
            <p:cNvSpPr/>
            <p:nvPr/>
          </p:nvSpPr>
          <p:spPr>
            <a:xfrm>
              <a:off x="11084833" y="0"/>
              <a:ext cx="790916" cy="776133"/>
            </a:xfrm>
            <a:prstGeom prst="rect">
              <a:avLst/>
            </a:prstGeom>
            <a:solidFill>
              <a:srgbClr val="C014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8" name="pole tekstowe 17">
              <a:extLst>
                <a:ext uri="{FF2B5EF4-FFF2-40B4-BE49-F238E27FC236}">
                  <a16:creationId xmlns:a16="http://schemas.microsoft.com/office/drawing/2014/main" id="{9A6B33CA-8DE2-2D4B-9289-E71CFB3E25C8}"/>
                </a:ext>
              </a:extLst>
            </p:cNvPr>
            <p:cNvSpPr txBox="1"/>
            <p:nvPr/>
          </p:nvSpPr>
          <p:spPr>
            <a:xfrm>
              <a:off x="11252378" y="157233"/>
              <a:ext cx="520563" cy="461665"/>
            </a:xfrm>
            <a:prstGeom prst="rect">
              <a:avLst/>
            </a:prstGeom>
            <a:noFill/>
          </p:spPr>
          <p:txBody>
            <a:bodyPr wrap="square" rtlCol="0">
              <a:spAutoFit/>
            </a:bodyPr>
            <a:lstStyle/>
            <a:p>
              <a:r>
                <a:rPr lang="pl-PL" sz="2400" dirty="0">
                  <a:solidFill>
                    <a:schemeClr val="bg1"/>
                  </a:solidFill>
                </a:rPr>
                <a:t>18</a:t>
              </a:r>
            </a:p>
          </p:txBody>
        </p:sp>
      </p:grpSp>
    </p:spTree>
    <p:extLst>
      <p:ext uri="{BB962C8B-B14F-4D97-AF65-F5344CB8AC3E}">
        <p14:creationId xmlns:p14="http://schemas.microsoft.com/office/powerpoint/2010/main" val="40461088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0EF60A-3C22-D1CF-38FB-9CC798C70739}"/>
            </a:ext>
          </a:extLst>
        </p:cNvPr>
        <p:cNvGrpSpPr/>
        <p:nvPr/>
      </p:nvGrpSpPr>
      <p:grpSpPr>
        <a:xfrm>
          <a:off x="0" y="0"/>
          <a:ext cx="0" cy="0"/>
          <a:chOff x="0" y="0"/>
          <a:chExt cx="0" cy="0"/>
        </a:xfrm>
      </p:grpSpPr>
      <p:grpSp>
        <p:nvGrpSpPr>
          <p:cNvPr id="6" name="Grupa 5">
            <a:extLst>
              <a:ext uri="{FF2B5EF4-FFF2-40B4-BE49-F238E27FC236}">
                <a16:creationId xmlns:a16="http://schemas.microsoft.com/office/drawing/2014/main" id="{304D9E9C-1636-EC1D-6C94-99F3FD49E415}"/>
              </a:ext>
            </a:extLst>
          </p:cNvPr>
          <p:cNvGrpSpPr/>
          <p:nvPr/>
        </p:nvGrpSpPr>
        <p:grpSpPr>
          <a:xfrm>
            <a:off x="0" y="419558"/>
            <a:ext cx="6751057" cy="142043"/>
            <a:chOff x="-4028" y="438181"/>
            <a:chExt cx="6751057" cy="142043"/>
          </a:xfrm>
        </p:grpSpPr>
        <p:cxnSp>
          <p:nvCxnSpPr>
            <p:cNvPr id="7" name="Łącznik prosty 6">
              <a:extLst>
                <a:ext uri="{FF2B5EF4-FFF2-40B4-BE49-F238E27FC236}">
                  <a16:creationId xmlns:a16="http://schemas.microsoft.com/office/drawing/2014/main" id="{56A4E76C-83E0-8FFC-0645-AA47A0F05D6B}"/>
                </a:ext>
              </a:extLst>
            </p:cNvPr>
            <p:cNvCxnSpPr>
              <a:cxnSpLocks/>
            </p:cNvCxnSpPr>
            <p:nvPr/>
          </p:nvCxnSpPr>
          <p:spPr>
            <a:xfrm>
              <a:off x="-4028" y="506027"/>
              <a:ext cx="6751057" cy="0"/>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cxnSp>
          <p:nvCxnSpPr>
            <p:cNvPr id="8" name="Łącznik prosty 7">
              <a:extLst>
                <a:ext uri="{FF2B5EF4-FFF2-40B4-BE49-F238E27FC236}">
                  <a16:creationId xmlns:a16="http://schemas.microsoft.com/office/drawing/2014/main" id="{6EFFE12F-4E94-6564-0987-05E174E27151}"/>
                </a:ext>
              </a:extLst>
            </p:cNvPr>
            <p:cNvCxnSpPr/>
            <p:nvPr/>
          </p:nvCxnSpPr>
          <p:spPr>
            <a:xfrm>
              <a:off x="6747029" y="438181"/>
              <a:ext cx="0" cy="142043"/>
            </a:xfrm>
            <a:prstGeom prst="line">
              <a:avLst/>
            </a:prstGeom>
            <a:ln w="19050">
              <a:solidFill>
                <a:srgbClr val="606060"/>
              </a:solidFill>
            </a:ln>
          </p:spPr>
          <p:style>
            <a:lnRef idx="1">
              <a:schemeClr val="dk1"/>
            </a:lnRef>
            <a:fillRef idx="0">
              <a:schemeClr val="dk1"/>
            </a:fillRef>
            <a:effectRef idx="0">
              <a:schemeClr val="dk1"/>
            </a:effectRef>
            <a:fontRef idx="minor">
              <a:schemeClr val="tx1"/>
            </a:fontRef>
          </p:style>
        </p:cxnSp>
      </p:grpSp>
      <p:sp>
        <p:nvSpPr>
          <p:cNvPr id="12" name="pole tekstowe 11">
            <a:extLst>
              <a:ext uri="{FF2B5EF4-FFF2-40B4-BE49-F238E27FC236}">
                <a16:creationId xmlns:a16="http://schemas.microsoft.com/office/drawing/2014/main" id="{684336BF-3425-628F-2FDE-A9ED6352A994}"/>
              </a:ext>
            </a:extLst>
          </p:cNvPr>
          <p:cNvSpPr txBox="1"/>
          <p:nvPr/>
        </p:nvSpPr>
        <p:spPr>
          <a:xfrm>
            <a:off x="1026088" y="813252"/>
            <a:ext cx="9937659" cy="1354217"/>
          </a:xfrm>
          <a:prstGeom prst="rect">
            <a:avLst/>
          </a:prstGeom>
          <a:noFill/>
        </p:spPr>
        <p:txBody>
          <a:bodyPr wrap="square" rtlCol="0">
            <a:spAutoFit/>
          </a:bodyPr>
          <a:lstStyle/>
          <a:p>
            <a:r>
              <a:rPr lang="pl-PL" sz="4100" b="1" dirty="0">
                <a:solidFill>
                  <a:srgbClr val="263779"/>
                </a:solidFill>
                <a:latin typeface="Lato Black" panose="020F0502020204030203" pitchFamily="34" charset="0"/>
                <a:ea typeface="Lato Black" panose="020F0502020204030203" pitchFamily="34" charset="0"/>
                <a:cs typeface="Lato Black" panose="020F0502020204030203" pitchFamily="34" charset="0"/>
              </a:rPr>
              <a:t>Czym jest badanie bezpieczeństwa urządzeń elektrycznych?</a:t>
            </a:r>
          </a:p>
        </p:txBody>
      </p:sp>
      <p:grpSp>
        <p:nvGrpSpPr>
          <p:cNvPr id="13" name="Grupa 12">
            <a:extLst>
              <a:ext uri="{FF2B5EF4-FFF2-40B4-BE49-F238E27FC236}">
                <a16:creationId xmlns:a16="http://schemas.microsoft.com/office/drawing/2014/main" id="{C18530CB-F4BA-70A4-DE7B-1F83256B0CF5}"/>
              </a:ext>
            </a:extLst>
          </p:cNvPr>
          <p:cNvGrpSpPr/>
          <p:nvPr/>
        </p:nvGrpSpPr>
        <p:grpSpPr>
          <a:xfrm rot="10800000">
            <a:off x="6760582" y="6296399"/>
            <a:ext cx="5431418" cy="142043"/>
            <a:chOff x="1315611" y="435006"/>
            <a:chExt cx="5431418" cy="142043"/>
          </a:xfrm>
        </p:grpSpPr>
        <p:cxnSp>
          <p:nvCxnSpPr>
            <p:cNvPr id="14" name="Łącznik prosty 13">
              <a:extLst>
                <a:ext uri="{FF2B5EF4-FFF2-40B4-BE49-F238E27FC236}">
                  <a16:creationId xmlns:a16="http://schemas.microsoft.com/office/drawing/2014/main" id="{DEEAE7DF-874F-5EAE-8E7F-18C786AE8657}"/>
                </a:ext>
              </a:extLst>
            </p:cNvPr>
            <p:cNvCxnSpPr>
              <a:cxnSpLocks/>
            </p:cNvCxnSpPr>
            <p:nvPr/>
          </p:nvCxnSpPr>
          <p:spPr>
            <a:xfrm rot="10800000" flipH="1">
              <a:off x="1315611" y="506027"/>
              <a:ext cx="5431417" cy="0"/>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cxnSp>
          <p:nvCxnSpPr>
            <p:cNvPr id="15" name="Łącznik prosty 14">
              <a:extLst>
                <a:ext uri="{FF2B5EF4-FFF2-40B4-BE49-F238E27FC236}">
                  <a16:creationId xmlns:a16="http://schemas.microsoft.com/office/drawing/2014/main" id="{59C17ACA-1A61-785A-84EA-A7DC513C2047}"/>
                </a:ext>
              </a:extLst>
            </p:cNvPr>
            <p:cNvCxnSpPr/>
            <p:nvPr/>
          </p:nvCxnSpPr>
          <p:spPr>
            <a:xfrm>
              <a:off x="6747029" y="435006"/>
              <a:ext cx="0" cy="142043"/>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grpSp>
      <p:pic>
        <p:nvPicPr>
          <p:cNvPr id="18" name="Obraz 17">
            <a:extLst>
              <a:ext uri="{FF2B5EF4-FFF2-40B4-BE49-F238E27FC236}">
                <a16:creationId xmlns:a16="http://schemas.microsoft.com/office/drawing/2014/main" id="{FC669DEA-DDDD-A35F-71DE-C5EEBAFB310E}"/>
              </a:ext>
            </a:extLst>
          </p:cNvPr>
          <p:cNvPicPr>
            <a:picLocks noChangeAspect="1"/>
          </p:cNvPicPr>
          <p:nvPr/>
        </p:nvPicPr>
        <p:blipFill>
          <a:blip r:embed="rId2"/>
          <a:stretch>
            <a:fillRect/>
          </a:stretch>
        </p:blipFill>
        <p:spPr>
          <a:xfrm>
            <a:off x="5440802" y="2525473"/>
            <a:ext cx="384021" cy="384021"/>
          </a:xfrm>
          <a:prstGeom prst="rect">
            <a:avLst/>
          </a:prstGeom>
        </p:spPr>
      </p:pic>
      <p:sp>
        <p:nvSpPr>
          <p:cNvPr id="23" name="pole tekstowe 22">
            <a:extLst>
              <a:ext uri="{FF2B5EF4-FFF2-40B4-BE49-F238E27FC236}">
                <a16:creationId xmlns:a16="http://schemas.microsoft.com/office/drawing/2014/main" id="{F2723E59-7459-2FF3-4545-FE9A7BFDE7B0}"/>
              </a:ext>
            </a:extLst>
          </p:cNvPr>
          <p:cNvSpPr txBox="1"/>
          <p:nvPr/>
        </p:nvSpPr>
        <p:spPr>
          <a:xfrm>
            <a:off x="5900696" y="2487547"/>
            <a:ext cx="5431417" cy="1872307"/>
          </a:xfrm>
          <a:prstGeom prst="rect">
            <a:avLst/>
          </a:prstGeom>
          <a:noFill/>
        </p:spPr>
        <p:txBody>
          <a:bodyPr wrap="square" rtlCol="0">
            <a:spAutoFit/>
          </a:bodyPr>
          <a:lstStyle/>
          <a:p>
            <a:pPr algn="just">
              <a:lnSpc>
                <a:spcPts val="1960"/>
              </a:lnSpc>
            </a:pPr>
            <a:r>
              <a:rPr lang="pl-PL" sz="1500" dirty="0">
                <a:solidFill>
                  <a:srgbClr val="263779"/>
                </a:solidFill>
                <a:latin typeface="Lato" panose="020F0502020204030203" pitchFamily="34" charset="0"/>
                <a:ea typeface="Lato" panose="020F0502020204030203" pitchFamily="34" charset="0"/>
                <a:cs typeface="Lato" panose="020F0502020204030203" pitchFamily="34" charset="0"/>
              </a:rPr>
              <a:t>Badanie bezpieczeństwa urządzeń elektrycznych to zestaw czynności kontrolnych i pomiarowych, mających na celu ocenę stanu technicznego urządzenia lub instalacji elektrycznej, aby upewnić się, że działa ono prawidłowo i jest bezpieczne dla użytkowników oraz zgodnie z normami. Badania te obejmują między innymi oględziny wizualne, pomiary rezystancji izolacji, ciągłości przewodów ochronnych, pomiary prądów upływu.</a:t>
            </a:r>
            <a:endParaRPr lang="pl-PL" dirty="0"/>
          </a:p>
        </p:txBody>
      </p:sp>
      <p:grpSp>
        <p:nvGrpSpPr>
          <p:cNvPr id="2" name="Grupa 1">
            <a:extLst>
              <a:ext uri="{FF2B5EF4-FFF2-40B4-BE49-F238E27FC236}">
                <a16:creationId xmlns:a16="http://schemas.microsoft.com/office/drawing/2014/main" id="{B622F8F1-0D66-03F2-EAA6-A8B72B62A885}"/>
              </a:ext>
            </a:extLst>
          </p:cNvPr>
          <p:cNvGrpSpPr/>
          <p:nvPr/>
        </p:nvGrpSpPr>
        <p:grpSpPr>
          <a:xfrm>
            <a:off x="11084833" y="0"/>
            <a:ext cx="790916" cy="776133"/>
            <a:chOff x="11084833" y="0"/>
            <a:chExt cx="790916" cy="776133"/>
          </a:xfrm>
        </p:grpSpPr>
        <p:sp>
          <p:nvSpPr>
            <p:cNvPr id="11" name="Prostokąt 10">
              <a:extLst>
                <a:ext uri="{FF2B5EF4-FFF2-40B4-BE49-F238E27FC236}">
                  <a16:creationId xmlns:a16="http://schemas.microsoft.com/office/drawing/2014/main" id="{8B8C1D3D-D08E-08F0-405A-386623BB5F9F}"/>
                </a:ext>
              </a:extLst>
            </p:cNvPr>
            <p:cNvSpPr/>
            <p:nvPr/>
          </p:nvSpPr>
          <p:spPr>
            <a:xfrm>
              <a:off x="11084833" y="0"/>
              <a:ext cx="790916" cy="776133"/>
            </a:xfrm>
            <a:prstGeom prst="rect">
              <a:avLst/>
            </a:prstGeom>
            <a:solidFill>
              <a:srgbClr val="C014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5" name="pole tekstowe 24">
              <a:extLst>
                <a:ext uri="{FF2B5EF4-FFF2-40B4-BE49-F238E27FC236}">
                  <a16:creationId xmlns:a16="http://schemas.microsoft.com/office/drawing/2014/main" id="{FCDF9174-E119-2A7C-2C8B-801C237A888F}"/>
                </a:ext>
              </a:extLst>
            </p:cNvPr>
            <p:cNvSpPr txBox="1"/>
            <p:nvPr/>
          </p:nvSpPr>
          <p:spPr>
            <a:xfrm>
              <a:off x="11252378" y="157233"/>
              <a:ext cx="520563" cy="461665"/>
            </a:xfrm>
            <a:prstGeom prst="rect">
              <a:avLst/>
            </a:prstGeom>
            <a:noFill/>
          </p:spPr>
          <p:txBody>
            <a:bodyPr wrap="square" rtlCol="0">
              <a:spAutoFit/>
            </a:bodyPr>
            <a:lstStyle/>
            <a:p>
              <a:r>
                <a:rPr lang="pl-PL" sz="2400" dirty="0">
                  <a:solidFill>
                    <a:schemeClr val="bg1"/>
                  </a:solidFill>
                </a:rPr>
                <a:t>01</a:t>
              </a:r>
            </a:p>
          </p:txBody>
        </p:sp>
      </p:grpSp>
      <p:pic>
        <p:nvPicPr>
          <p:cNvPr id="3" name="Obraz 2">
            <a:extLst>
              <a:ext uri="{FF2B5EF4-FFF2-40B4-BE49-F238E27FC236}">
                <a16:creationId xmlns:a16="http://schemas.microsoft.com/office/drawing/2014/main" id="{D1F3C54E-0C62-FAAB-6BA3-0CAB6121FEEA}"/>
              </a:ext>
            </a:extLst>
          </p:cNvPr>
          <p:cNvPicPr>
            <a:picLocks noChangeAspect="1"/>
          </p:cNvPicPr>
          <p:nvPr/>
        </p:nvPicPr>
        <p:blipFill>
          <a:blip r:embed="rId3"/>
          <a:stretch>
            <a:fillRect/>
          </a:stretch>
        </p:blipFill>
        <p:spPr>
          <a:xfrm>
            <a:off x="1026088" y="2347382"/>
            <a:ext cx="2942408" cy="3530890"/>
          </a:xfrm>
          <a:prstGeom prst="rect">
            <a:avLst/>
          </a:prstGeom>
        </p:spPr>
      </p:pic>
    </p:spTree>
    <p:extLst>
      <p:ext uri="{BB962C8B-B14F-4D97-AF65-F5344CB8AC3E}">
        <p14:creationId xmlns:p14="http://schemas.microsoft.com/office/powerpoint/2010/main" val="37258000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342E15-5DB7-33BB-9168-9BD347A82F88}"/>
            </a:ext>
          </a:extLst>
        </p:cNvPr>
        <p:cNvGrpSpPr/>
        <p:nvPr/>
      </p:nvGrpSpPr>
      <p:grpSpPr>
        <a:xfrm>
          <a:off x="0" y="0"/>
          <a:ext cx="0" cy="0"/>
          <a:chOff x="0" y="0"/>
          <a:chExt cx="0" cy="0"/>
        </a:xfrm>
      </p:grpSpPr>
      <p:grpSp>
        <p:nvGrpSpPr>
          <p:cNvPr id="22" name="Grupa 21">
            <a:extLst>
              <a:ext uri="{FF2B5EF4-FFF2-40B4-BE49-F238E27FC236}">
                <a16:creationId xmlns:a16="http://schemas.microsoft.com/office/drawing/2014/main" id="{BE135D9A-C735-9461-2FDB-0BFD7233DC08}"/>
              </a:ext>
            </a:extLst>
          </p:cNvPr>
          <p:cNvGrpSpPr/>
          <p:nvPr/>
        </p:nvGrpSpPr>
        <p:grpSpPr>
          <a:xfrm>
            <a:off x="4660692" y="456266"/>
            <a:ext cx="1252016" cy="142043"/>
            <a:chOff x="4660692" y="456266"/>
            <a:chExt cx="1252016" cy="142043"/>
          </a:xfrm>
        </p:grpSpPr>
        <p:cxnSp>
          <p:nvCxnSpPr>
            <p:cNvPr id="19" name="Łącznik prosty 18">
              <a:extLst>
                <a:ext uri="{FF2B5EF4-FFF2-40B4-BE49-F238E27FC236}">
                  <a16:creationId xmlns:a16="http://schemas.microsoft.com/office/drawing/2014/main" id="{D6F9008B-52CC-158D-6AF3-C265000D9DC0}"/>
                </a:ext>
              </a:extLst>
            </p:cNvPr>
            <p:cNvCxnSpPr>
              <a:cxnSpLocks/>
            </p:cNvCxnSpPr>
            <p:nvPr/>
          </p:nvCxnSpPr>
          <p:spPr>
            <a:xfrm flipV="1">
              <a:off x="4660692" y="519343"/>
              <a:ext cx="1252016" cy="7944"/>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cxnSp>
          <p:nvCxnSpPr>
            <p:cNvPr id="21" name="Łącznik prosty 20">
              <a:extLst>
                <a:ext uri="{FF2B5EF4-FFF2-40B4-BE49-F238E27FC236}">
                  <a16:creationId xmlns:a16="http://schemas.microsoft.com/office/drawing/2014/main" id="{2AF7B897-F534-E7D0-AA26-CCAA970E374F}"/>
                </a:ext>
              </a:extLst>
            </p:cNvPr>
            <p:cNvCxnSpPr/>
            <p:nvPr/>
          </p:nvCxnSpPr>
          <p:spPr>
            <a:xfrm>
              <a:off x="5912708" y="456266"/>
              <a:ext cx="0" cy="142043"/>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grpSp>
      <p:grpSp>
        <p:nvGrpSpPr>
          <p:cNvPr id="38" name="Grupa 37">
            <a:extLst>
              <a:ext uri="{FF2B5EF4-FFF2-40B4-BE49-F238E27FC236}">
                <a16:creationId xmlns:a16="http://schemas.microsoft.com/office/drawing/2014/main" id="{7DA6F9FF-CCAD-C062-46D2-FCAF4D13B8F1}"/>
              </a:ext>
            </a:extLst>
          </p:cNvPr>
          <p:cNvGrpSpPr/>
          <p:nvPr/>
        </p:nvGrpSpPr>
        <p:grpSpPr>
          <a:xfrm>
            <a:off x="9658905" y="506027"/>
            <a:ext cx="1904260" cy="6004480"/>
            <a:chOff x="9658905" y="506027"/>
            <a:chExt cx="1904260" cy="6004480"/>
          </a:xfrm>
        </p:grpSpPr>
        <p:cxnSp>
          <p:nvCxnSpPr>
            <p:cNvPr id="24" name="Łącznik prosty 23">
              <a:extLst>
                <a:ext uri="{FF2B5EF4-FFF2-40B4-BE49-F238E27FC236}">
                  <a16:creationId xmlns:a16="http://schemas.microsoft.com/office/drawing/2014/main" id="{79E3A4DB-CEB6-1E4C-F096-8306992E986F}"/>
                </a:ext>
              </a:extLst>
            </p:cNvPr>
            <p:cNvCxnSpPr/>
            <p:nvPr/>
          </p:nvCxnSpPr>
          <p:spPr>
            <a:xfrm>
              <a:off x="9658905" y="6431872"/>
              <a:ext cx="1899821" cy="0"/>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cxnSp>
          <p:nvCxnSpPr>
            <p:cNvPr id="26" name="Łącznik prosty 25">
              <a:extLst>
                <a:ext uri="{FF2B5EF4-FFF2-40B4-BE49-F238E27FC236}">
                  <a16:creationId xmlns:a16="http://schemas.microsoft.com/office/drawing/2014/main" id="{A77B305B-0203-F957-C122-DD659C685822}"/>
                </a:ext>
              </a:extLst>
            </p:cNvPr>
            <p:cNvCxnSpPr>
              <a:cxnSpLocks/>
            </p:cNvCxnSpPr>
            <p:nvPr/>
          </p:nvCxnSpPr>
          <p:spPr>
            <a:xfrm>
              <a:off x="11563165" y="506027"/>
              <a:ext cx="0" cy="5925845"/>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cxnSp>
          <p:nvCxnSpPr>
            <p:cNvPr id="32" name="Łącznik prosty 31">
              <a:extLst>
                <a:ext uri="{FF2B5EF4-FFF2-40B4-BE49-F238E27FC236}">
                  <a16:creationId xmlns:a16="http://schemas.microsoft.com/office/drawing/2014/main" id="{45BDB891-471F-D999-C698-BD9A9EE9AC2A}"/>
                </a:ext>
              </a:extLst>
            </p:cNvPr>
            <p:cNvCxnSpPr/>
            <p:nvPr/>
          </p:nvCxnSpPr>
          <p:spPr>
            <a:xfrm>
              <a:off x="10861829" y="519343"/>
              <a:ext cx="696897" cy="0"/>
            </a:xfrm>
            <a:prstGeom prst="line">
              <a:avLst/>
            </a:prstGeom>
            <a:ln w="19050">
              <a:solidFill>
                <a:srgbClr val="263779"/>
              </a:solidFill>
            </a:ln>
          </p:spPr>
          <p:style>
            <a:lnRef idx="1">
              <a:schemeClr val="accent1"/>
            </a:lnRef>
            <a:fillRef idx="0">
              <a:schemeClr val="accent1"/>
            </a:fillRef>
            <a:effectRef idx="0">
              <a:schemeClr val="accent1"/>
            </a:effectRef>
            <a:fontRef idx="minor">
              <a:schemeClr val="tx1"/>
            </a:fontRef>
          </p:style>
        </p:cxnSp>
        <p:cxnSp>
          <p:nvCxnSpPr>
            <p:cNvPr id="34" name="Łącznik prosty 33">
              <a:extLst>
                <a:ext uri="{FF2B5EF4-FFF2-40B4-BE49-F238E27FC236}">
                  <a16:creationId xmlns:a16="http://schemas.microsoft.com/office/drawing/2014/main" id="{6B85A46E-E3B6-79C2-5F1E-64FA2A5BA19A}"/>
                </a:ext>
              </a:extLst>
            </p:cNvPr>
            <p:cNvCxnSpPr/>
            <p:nvPr/>
          </p:nvCxnSpPr>
          <p:spPr>
            <a:xfrm>
              <a:off x="9663344" y="6355148"/>
              <a:ext cx="0" cy="155359"/>
            </a:xfrm>
            <a:prstGeom prst="line">
              <a:avLst/>
            </a:prstGeom>
            <a:ln w="19050">
              <a:solidFill>
                <a:srgbClr val="263779"/>
              </a:solidFill>
            </a:ln>
          </p:spPr>
          <p:style>
            <a:lnRef idx="1">
              <a:schemeClr val="accent1"/>
            </a:lnRef>
            <a:fillRef idx="0">
              <a:schemeClr val="accent1"/>
            </a:fillRef>
            <a:effectRef idx="0">
              <a:schemeClr val="accent1"/>
            </a:effectRef>
            <a:fontRef idx="minor">
              <a:schemeClr val="tx1"/>
            </a:fontRef>
          </p:style>
        </p:cxnSp>
      </p:grpSp>
      <p:pic>
        <p:nvPicPr>
          <p:cNvPr id="3" name="Obraz 2">
            <a:extLst>
              <a:ext uri="{FF2B5EF4-FFF2-40B4-BE49-F238E27FC236}">
                <a16:creationId xmlns:a16="http://schemas.microsoft.com/office/drawing/2014/main" id="{3F752934-6177-D8A0-EE08-6AE4E40CA6D9}"/>
              </a:ext>
            </a:extLst>
          </p:cNvPr>
          <p:cNvPicPr>
            <a:picLocks noChangeAspect="1"/>
          </p:cNvPicPr>
          <p:nvPr/>
        </p:nvPicPr>
        <p:blipFill>
          <a:blip r:embed="rId2"/>
          <a:stretch>
            <a:fillRect/>
          </a:stretch>
        </p:blipFill>
        <p:spPr>
          <a:xfrm>
            <a:off x="6285312" y="265504"/>
            <a:ext cx="4217402" cy="523566"/>
          </a:xfrm>
          <a:prstGeom prst="rect">
            <a:avLst/>
          </a:prstGeom>
        </p:spPr>
      </p:pic>
      <p:sp>
        <p:nvSpPr>
          <p:cNvPr id="5" name="pole tekstowe 4">
            <a:extLst>
              <a:ext uri="{FF2B5EF4-FFF2-40B4-BE49-F238E27FC236}">
                <a16:creationId xmlns:a16="http://schemas.microsoft.com/office/drawing/2014/main" id="{DD4E641E-FABE-CC20-A7DA-1B96A7C23876}"/>
              </a:ext>
            </a:extLst>
          </p:cNvPr>
          <p:cNvSpPr txBox="1"/>
          <p:nvPr/>
        </p:nvSpPr>
        <p:spPr>
          <a:xfrm>
            <a:off x="5123506" y="2390695"/>
            <a:ext cx="4681397" cy="723275"/>
          </a:xfrm>
          <a:prstGeom prst="rect">
            <a:avLst/>
          </a:prstGeom>
          <a:noFill/>
        </p:spPr>
        <p:txBody>
          <a:bodyPr wrap="square" rtlCol="0">
            <a:spAutoFit/>
          </a:bodyPr>
          <a:lstStyle/>
          <a:p>
            <a:r>
              <a:rPr lang="pl-PL" sz="4100" b="1" dirty="0">
                <a:solidFill>
                  <a:srgbClr val="C01422"/>
                </a:solidFill>
                <a:latin typeface="Lato Black" panose="020F0502020204030203" pitchFamily="34" charset="0"/>
                <a:ea typeface="Lato Black" panose="020F0502020204030203" pitchFamily="34" charset="0"/>
                <a:cs typeface="Lato Black" panose="020F0502020204030203" pitchFamily="34" charset="0"/>
              </a:rPr>
              <a:t>Pytania?</a:t>
            </a:r>
          </a:p>
        </p:txBody>
      </p:sp>
      <p:pic>
        <p:nvPicPr>
          <p:cNvPr id="1026" name="Picture 2" descr="Znak zapytania Darmowe zdjęcie - Public Domain Pictures">
            <a:extLst>
              <a:ext uri="{FF2B5EF4-FFF2-40B4-BE49-F238E27FC236}">
                <a16:creationId xmlns:a16="http://schemas.microsoft.com/office/drawing/2014/main" id="{62815C5D-35DF-2632-1D71-8BC852D71D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3339" y="3468949"/>
            <a:ext cx="2619375" cy="1743075"/>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4" descr="Znak zapytania Darmowe zdjęcie - Public Domain Pictures">
            <a:extLst>
              <a:ext uri="{FF2B5EF4-FFF2-40B4-BE49-F238E27FC236}">
                <a16:creationId xmlns:a16="http://schemas.microsoft.com/office/drawing/2014/main" id="{D7A92EFF-72F8-D2C2-4B8D-F5A60501F3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41357" y="900773"/>
            <a:ext cx="2476420" cy="164794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Znak zapytania Darmowe zdjęcie - Public Domain Pictures">
            <a:extLst>
              <a:ext uri="{FF2B5EF4-FFF2-40B4-BE49-F238E27FC236}">
                <a16:creationId xmlns:a16="http://schemas.microsoft.com/office/drawing/2014/main" id="{70D2A4AA-097C-DBC6-801A-DDC63AA276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4498" y="4268058"/>
            <a:ext cx="2476420" cy="1647945"/>
          </a:xfrm>
          <a:prstGeom prst="rect">
            <a:avLst/>
          </a:prstGeom>
          <a:noFill/>
          <a:extLst>
            <a:ext uri="{909E8E84-426E-40DD-AFC4-6F175D3DCCD1}">
              <a14:hiddenFill xmlns:a14="http://schemas.microsoft.com/office/drawing/2010/main">
                <a:solidFill>
                  <a:srgbClr val="FFFFFF"/>
                </a:solidFill>
              </a14:hiddenFill>
            </a:ext>
          </a:extLst>
        </p:spPr>
      </p:pic>
      <p:pic>
        <p:nvPicPr>
          <p:cNvPr id="4" name="Obraz 3">
            <a:extLst>
              <a:ext uri="{FF2B5EF4-FFF2-40B4-BE49-F238E27FC236}">
                <a16:creationId xmlns:a16="http://schemas.microsoft.com/office/drawing/2014/main" id="{FEA0D1CF-D41A-00EA-9E76-F75B37AE3D57}"/>
              </a:ext>
            </a:extLst>
          </p:cNvPr>
          <p:cNvPicPr>
            <a:picLocks noChangeAspect="1"/>
          </p:cNvPicPr>
          <p:nvPr/>
        </p:nvPicPr>
        <p:blipFill>
          <a:blip r:embed="rId4"/>
          <a:stretch>
            <a:fillRect/>
          </a:stretch>
        </p:blipFill>
        <p:spPr>
          <a:xfrm>
            <a:off x="1029688" y="970845"/>
            <a:ext cx="2143125" cy="2143125"/>
          </a:xfrm>
          <a:prstGeom prst="rect">
            <a:avLst/>
          </a:prstGeom>
        </p:spPr>
      </p:pic>
      <p:pic>
        <p:nvPicPr>
          <p:cNvPr id="9" name="Obraz 8">
            <a:extLst>
              <a:ext uri="{FF2B5EF4-FFF2-40B4-BE49-F238E27FC236}">
                <a16:creationId xmlns:a16="http://schemas.microsoft.com/office/drawing/2014/main" id="{59C18656-1226-51FB-D040-D9945AC492B0}"/>
              </a:ext>
            </a:extLst>
          </p:cNvPr>
          <p:cNvPicPr>
            <a:picLocks noChangeAspect="1"/>
          </p:cNvPicPr>
          <p:nvPr/>
        </p:nvPicPr>
        <p:blipFill>
          <a:blip r:embed="rId5"/>
          <a:stretch>
            <a:fillRect/>
          </a:stretch>
        </p:blipFill>
        <p:spPr>
          <a:xfrm>
            <a:off x="1915477" y="3744030"/>
            <a:ext cx="2143125" cy="2143125"/>
          </a:xfrm>
          <a:prstGeom prst="rect">
            <a:avLst/>
          </a:prstGeom>
        </p:spPr>
      </p:pic>
    </p:spTree>
    <p:extLst>
      <p:ext uri="{BB962C8B-B14F-4D97-AF65-F5344CB8AC3E}">
        <p14:creationId xmlns:p14="http://schemas.microsoft.com/office/powerpoint/2010/main" val="38370357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9A45C3-ABAF-0793-F92F-C9A8E2D53CCE}"/>
            </a:ext>
          </a:extLst>
        </p:cNvPr>
        <p:cNvGrpSpPr/>
        <p:nvPr/>
      </p:nvGrpSpPr>
      <p:grpSpPr>
        <a:xfrm>
          <a:off x="0" y="0"/>
          <a:ext cx="0" cy="0"/>
          <a:chOff x="0" y="0"/>
          <a:chExt cx="0" cy="0"/>
        </a:xfrm>
      </p:grpSpPr>
      <p:grpSp>
        <p:nvGrpSpPr>
          <p:cNvPr id="22" name="Grupa 21">
            <a:extLst>
              <a:ext uri="{FF2B5EF4-FFF2-40B4-BE49-F238E27FC236}">
                <a16:creationId xmlns:a16="http://schemas.microsoft.com/office/drawing/2014/main" id="{1DC3D840-19D5-F27A-40B8-8C2B39D932DF}"/>
              </a:ext>
            </a:extLst>
          </p:cNvPr>
          <p:cNvGrpSpPr/>
          <p:nvPr/>
        </p:nvGrpSpPr>
        <p:grpSpPr>
          <a:xfrm>
            <a:off x="4660692" y="456266"/>
            <a:ext cx="1252016" cy="142043"/>
            <a:chOff x="4660692" y="456266"/>
            <a:chExt cx="1252016" cy="142043"/>
          </a:xfrm>
        </p:grpSpPr>
        <p:cxnSp>
          <p:nvCxnSpPr>
            <p:cNvPr id="19" name="Łącznik prosty 18">
              <a:extLst>
                <a:ext uri="{FF2B5EF4-FFF2-40B4-BE49-F238E27FC236}">
                  <a16:creationId xmlns:a16="http://schemas.microsoft.com/office/drawing/2014/main" id="{06E0813B-8DB9-709A-96D9-1B5246787DF2}"/>
                </a:ext>
              </a:extLst>
            </p:cNvPr>
            <p:cNvCxnSpPr>
              <a:cxnSpLocks/>
            </p:cNvCxnSpPr>
            <p:nvPr/>
          </p:nvCxnSpPr>
          <p:spPr>
            <a:xfrm flipV="1">
              <a:off x="4660692" y="519343"/>
              <a:ext cx="1252016" cy="7944"/>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cxnSp>
          <p:nvCxnSpPr>
            <p:cNvPr id="21" name="Łącznik prosty 20">
              <a:extLst>
                <a:ext uri="{FF2B5EF4-FFF2-40B4-BE49-F238E27FC236}">
                  <a16:creationId xmlns:a16="http://schemas.microsoft.com/office/drawing/2014/main" id="{08A8F123-EA5A-8AE6-8675-DCFD802E1081}"/>
                </a:ext>
              </a:extLst>
            </p:cNvPr>
            <p:cNvCxnSpPr/>
            <p:nvPr/>
          </p:nvCxnSpPr>
          <p:spPr>
            <a:xfrm>
              <a:off x="5912708" y="456266"/>
              <a:ext cx="0" cy="142043"/>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grpSp>
      <p:sp>
        <p:nvSpPr>
          <p:cNvPr id="14" name="pole tekstowe 13">
            <a:extLst>
              <a:ext uri="{FF2B5EF4-FFF2-40B4-BE49-F238E27FC236}">
                <a16:creationId xmlns:a16="http://schemas.microsoft.com/office/drawing/2014/main" id="{5C963902-EB6B-ABC2-D0B4-8D016F17D365}"/>
              </a:ext>
            </a:extLst>
          </p:cNvPr>
          <p:cNvSpPr txBox="1"/>
          <p:nvPr/>
        </p:nvSpPr>
        <p:spPr>
          <a:xfrm>
            <a:off x="3994358" y="2952010"/>
            <a:ext cx="5543549" cy="723275"/>
          </a:xfrm>
          <a:prstGeom prst="rect">
            <a:avLst/>
          </a:prstGeom>
          <a:noFill/>
        </p:spPr>
        <p:txBody>
          <a:bodyPr wrap="square" rtlCol="0">
            <a:spAutoFit/>
          </a:bodyPr>
          <a:lstStyle/>
          <a:p>
            <a:r>
              <a:rPr lang="pl-PL" sz="4100" b="1" dirty="0">
                <a:solidFill>
                  <a:srgbClr val="C01422"/>
                </a:solidFill>
                <a:latin typeface="Lato Black" panose="020F0502020204030203" pitchFamily="34" charset="0"/>
                <a:ea typeface="Lato Black" panose="020F0502020204030203" pitchFamily="34" charset="0"/>
                <a:cs typeface="Lato Black" panose="020F0502020204030203" pitchFamily="34" charset="0"/>
              </a:rPr>
              <a:t>Dziękuję za uwagę.</a:t>
            </a:r>
          </a:p>
        </p:txBody>
      </p:sp>
      <p:grpSp>
        <p:nvGrpSpPr>
          <p:cNvPr id="38" name="Grupa 37">
            <a:extLst>
              <a:ext uri="{FF2B5EF4-FFF2-40B4-BE49-F238E27FC236}">
                <a16:creationId xmlns:a16="http://schemas.microsoft.com/office/drawing/2014/main" id="{3445FABD-66C4-16B6-F33B-4E7998E667B9}"/>
              </a:ext>
            </a:extLst>
          </p:cNvPr>
          <p:cNvGrpSpPr/>
          <p:nvPr/>
        </p:nvGrpSpPr>
        <p:grpSpPr>
          <a:xfrm>
            <a:off x="9658905" y="506027"/>
            <a:ext cx="1904260" cy="6004480"/>
            <a:chOff x="9658905" y="506027"/>
            <a:chExt cx="1904260" cy="6004480"/>
          </a:xfrm>
        </p:grpSpPr>
        <p:cxnSp>
          <p:nvCxnSpPr>
            <p:cNvPr id="24" name="Łącznik prosty 23">
              <a:extLst>
                <a:ext uri="{FF2B5EF4-FFF2-40B4-BE49-F238E27FC236}">
                  <a16:creationId xmlns:a16="http://schemas.microsoft.com/office/drawing/2014/main" id="{C1A077B5-DCAD-20E3-5D19-8F09BAD6E565}"/>
                </a:ext>
              </a:extLst>
            </p:cNvPr>
            <p:cNvCxnSpPr/>
            <p:nvPr/>
          </p:nvCxnSpPr>
          <p:spPr>
            <a:xfrm>
              <a:off x="9658905" y="6431872"/>
              <a:ext cx="1899821" cy="0"/>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cxnSp>
          <p:nvCxnSpPr>
            <p:cNvPr id="26" name="Łącznik prosty 25">
              <a:extLst>
                <a:ext uri="{FF2B5EF4-FFF2-40B4-BE49-F238E27FC236}">
                  <a16:creationId xmlns:a16="http://schemas.microsoft.com/office/drawing/2014/main" id="{69A2A675-5B7C-8B27-807C-3E65AC162F94}"/>
                </a:ext>
              </a:extLst>
            </p:cNvPr>
            <p:cNvCxnSpPr>
              <a:cxnSpLocks/>
            </p:cNvCxnSpPr>
            <p:nvPr/>
          </p:nvCxnSpPr>
          <p:spPr>
            <a:xfrm>
              <a:off x="11563165" y="506027"/>
              <a:ext cx="0" cy="5925845"/>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cxnSp>
          <p:nvCxnSpPr>
            <p:cNvPr id="32" name="Łącznik prosty 31">
              <a:extLst>
                <a:ext uri="{FF2B5EF4-FFF2-40B4-BE49-F238E27FC236}">
                  <a16:creationId xmlns:a16="http://schemas.microsoft.com/office/drawing/2014/main" id="{D28052F8-20C7-4219-463F-8B72D72F1A67}"/>
                </a:ext>
              </a:extLst>
            </p:cNvPr>
            <p:cNvCxnSpPr/>
            <p:nvPr/>
          </p:nvCxnSpPr>
          <p:spPr>
            <a:xfrm>
              <a:off x="10861829" y="519343"/>
              <a:ext cx="696897" cy="0"/>
            </a:xfrm>
            <a:prstGeom prst="line">
              <a:avLst/>
            </a:prstGeom>
            <a:ln w="19050">
              <a:solidFill>
                <a:srgbClr val="263779"/>
              </a:solidFill>
            </a:ln>
          </p:spPr>
          <p:style>
            <a:lnRef idx="1">
              <a:schemeClr val="accent1"/>
            </a:lnRef>
            <a:fillRef idx="0">
              <a:schemeClr val="accent1"/>
            </a:fillRef>
            <a:effectRef idx="0">
              <a:schemeClr val="accent1"/>
            </a:effectRef>
            <a:fontRef idx="minor">
              <a:schemeClr val="tx1"/>
            </a:fontRef>
          </p:style>
        </p:cxnSp>
        <p:cxnSp>
          <p:nvCxnSpPr>
            <p:cNvPr id="34" name="Łącznik prosty 33">
              <a:extLst>
                <a:ext uri="{FF2B5EF4-FFF2-40B4-BE49-F238E27FC236}">
                  <a16:creationId xmlns:a16="http://schemas.microsoft.com/office/drawing/2014/main" id="{2060C2E1-E91B-38CE-9D16-D0FA94E66609}"/>
                </a:ext>
              </a:extLst>
            </p:cNvPr>
            <p:cNvCxnSpPr/>
            <p:nvPr/>
          </p:nvCxnSpPr>
          <p:spPr>
            <a:xfrm>
              <a:off x="9663344" y="6355148"/>
              <a:ext cx="0" cy="155359"/>
            </a:xfrm>
            <a:prstGeom prst="line">
              <a:avLst/>
            </a:prstGeom>
            <a:ln w="19050">
              <a:solidFill>
                <a:srgbClr val="263779"/>
              </a:solidFill>
            </a:ln>
          </p:spPr>
          <p:style>
            <a:lnRef idx="1">
              <a:schemeClr val="accent1"/>
            </a:lnRef>
            <a:fillRef idx="0">
              <a:schemeClr val="accent1"/>
            </a:fillRef>
            <a:effectRef idx="0">
              <a:schemeClr val="accent1"/>
            </a:effectRef>
            <a:fontRef idx="minor">
              <a:schemeClr val="tx1"/>
            </a:fontRef>
          </p:style>
        </p:cxnSp>
      </p:grpSp>
      <p:pic>
        <p:nvPicPr>
          <p:cNvPr id="3" name="Obraz 2">
            <a:extLst>
              <a:ext uri="{FF2B5EF4-FFF2-40B4-BE49-F238E27FC236}">
                <a16:creationId xmlns:a16="http://schemas.microsoft.com/office/drawing/2014/main" id="{B9DB76FE-8AFB-EB6F-078B-79237B82EEDE}"/>
              </a:ext>
            </a:extLst>
          </p:cNvPr>
          <p:cNvPicPr>
            <a:picLocks noChangeAspect="1"/>
          </p:cNvPicPr>
          <p:nvPr/>
        </p:nvPicPr>
        <p:blipFill>
          <a:blip r:embed="rId2"/>
          <a:stretch>
            <a:fillRect/>
          </a:stretch>
        </p:blipFill>
        <p:spPr>
          <a:xfrm>
            <a:off x="6285312" y="265504"/>
            <a:ext cx="4217402" cy="523566"/>
          </a:xfrm>
          <a:prstGeom prst="rect">
            <a:avLst/>
          </a:prstGeom>
        </p:spPr>
      </p:pic>
    </p:spTree>
    <p:extLst>
      <p:ext uri="{BB962C8B-B14F-4D97-AF65-F5344CB8AC3E}">
        <p14:creationId xmlns:p14="http://schemas.microsoft.com/office/powerpoint/2010/main" val="37628326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9A9AC2-688A-AA60-3939-F4EB59E83EDF}"/>
            </a:ext>
          </a:extLst>
        </p:cNvPr>
        <p:cNvGrpSpPr/>
        <p:nvPr/>
      </p:nvGrpSpPr>
      <p:grpSpPr>
        <a:xfrm>
          <a:off x="0" y="0"/>
          <a:ext cx="0" cy="0"/>
          <a:chOff x="0" y="0"/>
          <a:chExt cx="0" cy="0"/>
        </a:xfrm>
      </p:grpSpPr>
      <p:grpSp>
        <p:nvGrpSpPr>
          <p:cNvPr id="6" name="Grupa 5">
            <a:extLst>
              <a:ext uri="{FF2B5EF4-FFF2-40B4-BE49-F238E27FC236}">
                <a16:creationId xmlns:a16="http://schemas.microsoft.com/office/drawing/2014/main" id="{87FB0A10-6F4D-E282-282C-246C43F8BC62}"/>
              </a:ext>
            </a:extLst>
          </p:cNvPr>
          <p:cNvGrpSpPr/>
          <p:nvPr/>
        </p:nvGrpSpPr>
        <p:grpSpPr>
          <a:xfrm>
            <a:off x="0" y="419558"/>
            <a:ext cx="6751057" cy="142043"/>
            <a:chOff x="-4028" y="438181"/>
            <a:chExt cx="6751057" cy="142043"/>
          </a:xfrm>
        </p:grpSpPr>
        <p:cxnSp>
          <p:nvCxnSpPr>
            <p:cNvPr id="7" name="Łącznik prosty 6">
              <a:extLst>
                <a:ext uri="{FF2B5EF4-FFF2-40B4-BE49-F238E27FC236}">
                  <a16:creationId xmlns:a16="http://schemas.microsoft.com/office/drawing/2014/main" id="{9BF892D3-C38E-440D-9460-03FF9A40EED0}"/>
                </a:ext>
              </a:extLst>
            </p:cNvPr>
            <p:cNvCxnSpPr>
              <a:cxnSpLocks/>
            </p:cNvCxnSpPr>
            <p:nvPr/>
          </p:nvCxnSpPr>
          <p:spPr>
            <a:xfrm>
              <a:off x="-4028" y="506027"/>
              <a:ext cx="6751057" cy="0"/>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cxnSp>
          <p:nvCxnSpPr>
            <p:cNvPr id="8" name="Łącznik prosty 7">
              <a:extLst>
                <a:ext uri="{FF2B5EF4-FFF2-40B4-BE49-F238E27FC236}">
                  <a16:creationId xmlns:a16="http://schemas.microsoft.com/office/drawing/2014/main" id="{4AD491E8-2EB3-CCD9-35DF-FFEA0E872C84}"/>
                </a:ext>
              </a:extLst>
            </p:cNvPr>
            <p:cNvCxnSpPr/>
            <p:nvPr/>
          </p:nvCxnSpPr>
          <p:spPr>
            <a:xfrm>
              <a:off x="6747029" y="438181"/>
              <a:ext cx="0" cy="142043"/>
            </a:xfrm>
            <a:prstGeom prst="line">
              <a:avLst/>
            </a:prstGeom>
            <a:ln w="19050">
              <a:solidFill>
                <a:srgbClr val="606060"/>
              </a:solidFill>
            </a:ln>
          </p:spPr>
          <p:style>
            <a:lnRef idx="1">
              <a:schemeClr val="dk1"/>
            </a:lnRef>
            <a:fillRef idx="0">
              <a:schemeClr val="dk1"/>
            </a:fillRef>
            <a:effectRef idx="0">
              <a:schemeClr val="dk1"/>
            </a:effectRef>
            <a:fontRef idx="minor">
              <a:schemeClr val="tx1"/>
            </a:fontRef>
          </p:style>
        </p:cxnSp>
      </p:grpSp>
      <p:sp>
        <p:nvSpPr>
          <p:cNvPr id="12" name="pole tekstowe 11">
            <a:extLst>
              <a:ext uri="{FF2B5EF4-FFF2-40B4-BE49-F238E27FC236}">
                <a16:creationId xmlns:a16="http://schemas.microsoft.com/office/drawing/2014/main" id="{EB3D8044-B5EF-0024-81CA-A8013FA12F61}"/>
              </a:ext>
            </a:extLst>
          </p:cNvPr>
          <p:cNvSpPr txBox="1"/>
          <p:nvPr/>
        </p:nvSpPr>
        <p:spPr>
          <a:xfrm>
            <a:off x="860083" y="813252"/>
            <a:ext cx="10502016" cy="692497"/>
          </a:xfrm>
          <a:prstGeom prst="rect">
            <a:avLst/>
          </a:prstGeom>
          <a:noFill/>
        </p:spPr>
        <p:txBody>
          <a:bodyPr wrap="square" rtlCol="0">
            <a:spAutoFit/>
          </a:bodyPr>
          <a:lstStyle/>
          <a:p>
            <a:r>
              <a:rPr lang="pl-PL" sz="3900" b="1" dirty="0">
                <a:solidFill>
                  <a:srgbClr val="263779"/>
                </a:solidFill>
                <a:latin typeface="Lato Black" panose="020F0502020204030203" pitchFamily="34" charset="0"/>
                <a:ea typeface="Lato Black" panose="020F0502020204030203" pitchFamily="34" charset="0"/>
                <a:cs typeface="Lato Black" panose="020F0502020204030203" pitchFamily="34" charset="0"/>
              </a:rPr>
              <a:t>Obowiązujące normy i przepisy:</a:t>
            </a:r>
          </a:p>
        </p:txBody>
      </p:sp>
      <p:grpSp>
        <p:nvGrpSpPr>
          <p:cNvPr id="13" name="Grupa 12">
            <a:extLst>
              <a:ext uri="{FF2B5EF4-FFF2-40B4-BE49-F238E27FC236}">
                <a16:creationId xmlns:a16="http://schemas.microsoft.com/office/drawing/2014/main" id="{C4DCFDAF-90CF-35C5-672D-6D70CC9FD71D}"/>
              </a:ext>
            </a:extLst>
          </p:cNvPr>
          <p:cNvGrpSpPr/>
          <p:nvPr/>
        </p:nvGrpSpPr>
        <p:grpSpPr>
          <a:xfrm rot="10800000">
            <a:off x="6760582" y="6296399"/>
            <a:ext cx="5431418" cy="142043"/>
            <a:chOff x="1315611" y="435006"/>
            <a:chExt cx="5431418" cy="142043"/>
          </a:xfrm>
        </p:grpSpPr>
        <p:cxnSp>
          <p:nvCxnSpPr>
            <p:cNvPr id="14" name="Łącznik prosty 13">
              <a:extLst>
                <a:ext uri="{FF2B5EF4-FFF2-40B4-BE49-F238E27FC236}">
                  <a16:creationId xmlns:a16="http://schemas.microsoft.com/office/drawing/2014/main" id="{CE8A94FC-75E2-4E5A-A0B9-7E862789C2B9}"/>
                </a:ext>
              </a:extLst>
            </p:cNvPr>
            <p:cNvCxnSpPr>
              <a:cxnSpLocks/>
            </p:cNvCxnSpPr>
            <p:nvPr/>
          </p:nvCxnSpPr>
          <p:spPr>
            <a:xfrm rot="10800000" flipH="1">
              <a:off x="1315611" y="506027"/>
              <a:ext cx="5431417" cy="0"/>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cxnSp>
          <p:nvCxnSpPr>
            <p:cNvPr id="15" name="Łącznik prosty 14">
              <a:extLst>
                <a:ext uri="{FF2B5EF4-FFF2-40B4-BE49-F238E27FC236}">
                  <a16:creationId xmlns:a16="http://schemas.microsoft.com/office/drawing/2014/main" id="{2AC861CA-1030-7B5D-2DBD-5BFAF3CCDAA6}"/>
                </a:ext>
              </a:extLst>
            </p:cNvPr>
            <p:cNvCxnSpPr/>
            <p:nvPr/>
          </p:nvCxnSpPr>
          <p:spPr>
            <a:xfrm>
              <a:off x="6747029" y="435006"/>
              <a:ext cx="0" cy="142043"/>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grpSp>
      <p:pic>
        <p:nvPicPr>
          <p:cNvPr id="18" name="Obraz 17">
            <a:extLst>
              <a:ext uri="{FF2B5EF4-FFF2-40B4-BE49-F238E27FC236}">
                <a16:creationId xmlns:a16="http://schemas.microsoft.com/office/drawing/2014/main" id="{7C32C8BA-9AF5-99A6-ACB8-219332599E65}"/>
              </a:ext>
            </a:extLst>
          </p:cNvPr>
          <p:cNvPicPr>
            <a:picLocks noChangeAspect="1"/>
          </p:cNvPicPr>
          <p:nvPr/>
        </p:nvPicPr>
        <p:blipFill>
          <a:blip r:embed="rId2"/>
          <a:stretch>
            <a:fillRect/>
          </a:stretch>
        </p:blipFill>
        <p:spPr>
          <a:xfrm>
            <a:off x="4830637" y="1617197"/>
            <a:ext cx="384021" cy="384021"/>
          </a:xfrm>
          <a:prstGeom prst="rect">
            <a:avLst/>
          </a:prstGeom>
        </p:spPr>
      </p:pic>
      <p:sp>
        <p:nvSpPr>
          <p:cNvPr id="23" name="pole tekstowe 22">
            <a:extLst>
              <a:ext uri="{FF2B5EF4-FFF2-40B4-BE49-F238E27FC236}">
                <a16:creationId xmlns:a16="http://schemas.microsoft.com/office/drawing/2014/main" id="{AC8F04F9-FB8A-BFE3-B7A2-FD6B787EA9DB}"/>
              </a:ext>
            </a:extLst>
          </p:cNvPr>
          <p:cNvSpPr txBox="1"/>
          <p:nvPr/>
        </p:nvSpPr>
        <p:spPr>
          <a:xfrm>
            <a:off x="5475774" y="1602316"/>
            <a:ext cx="6038045" cy="582147"/>
          </a:xfrm>
          <a:prstGeom prst="rect">
            <a:avLst/>
          </a:prstGeom>
          <a:noFill/>
        </p:spPr>
        <p:txBody>
          <a:bodyPr wrap="square" rtlCol="0">
            <a:spAutoFit/>
          </a:bodyPr>
          <a:lstStyle/>
          <a:p>
            <a:pPr algn="just">
              <a:lnSpc>
                <a:spcPts val="1960"/>
              </a:lnSpc>
            </a:pPr>
            <a:r>
              <a:rPr lang="pl-PL" sz="1600" b="1" dirty="0">
                <a:solidFill>
                  <a:srgbClr val="263779"/>
                </a:solidFill>
                <a:latin typeface="Lato" panose="020F0502020204030203" pitchFamily="34" charset="0"/>
                <a:ea typeface="Lato" panose="020F0502020204030203" pitchFamily="34" charset="0"/>
                <a:cs typeface="Lato" panose="020F0502020204030203" pitchFamily="34" charset="0"/>
              </a:rPr>
              <a:t>Kodeks Pracy</a:t>
            </a:r>
          </a:p>
          <a:p>
            <a:pPr algn="just">
              <a:lnSpc>
                <a:spcPts val="1960"/>
              </a:lnSpc>
            </a:pPr>
            <a:r>
              <a:rPr lang="pl-PL" sz="1600" b="1" dirty="0">
                <a:solidFill>
                  <a:srgbClr val="263779"/>
                </a:solidFill>
                <a:latin typeface="Lato" panose="020F0502020204030203" pitchFamily="34" charset="0"/>
                <a:ea typeface="Lato" panose="020F0502020204030203" pitchFamily="34" charset="0"/>
                <a:cs typeface="Lato" panose="020F0502020204030203" pitchFamily="34" charset="0"/>
              </a:rPr>
              <a:t>Rozdział IV. Maszyny i inne urządzenia techniczne:</a:t>
            </a:r>
          </a:p>
        </p:txBody>
      </p:sp>
      <p:grpSp>
        <p:nvGrpSpPr>
          <p:cNvPr id="2" name="Grupa 1">
            <a:extLst>
              <a:ext uri="{FF2B5EF4-FFF2-40B4-BE49-F238E27FC236}">
                <a16:creationId xmlns:a16="http://schemas.microsoft.com/office/drawing/2014/main" id="{7910EA3B-5A86-E11C-6EFF-574FF81E3E04}"/>
              </a:ext>
            </a:extLst>
          </p:cNvPr>
          <p:cNvGrpSpPr/>
          <p:nvPr/>
        </p:nvGrpSpPr>
        <p:grpSpPr>
          <a:xfrm>
            <a:off x="11084833" y="0"/>
            <a:ext cx="790916" cy="776133"/>
            <a:chOff x="11084833" y="0"/>
            <a:chExt cx="790916" cy="776133"/>
          </a:xfrm>
        </p:grpSpPr>
        <p:sp>
          <p:nvSpPr>
            <p:cNvPr id="11" name="Prostokąt 10">
              <a:extLst>
                <a:ext uri="{FF2B5EF4-FFF2-40B4-BE49-F238E27FC236}">
                  <a16:creationId xmlns:a16="http://schemas.microsoft.com/office/drawing/2014/main" id="{E163316C-C04E-7150-4844-6542CCBA2C3F}"/>
                </a:ext>
              </a:extLst>
            </p:cNvPr>
            <p:cNvSpPr/>
            <p:nvPr/>
          </p:nvSpPr>
          <p:spPr>
            <a:xfrm>
              <a:off x="11084833" y="0"/>
              <a:ext cx="790916" cy="776133"/>
            </a:xfrm>
            <a:prstGeom prst="rect">
              <a:avLst/>
            </a:prstGeom>
            <a:solidFill>
              <a:srgbClr val="C014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5" name="pole tekstowe 24">
              <a:extLst>
                <a:ext uri="{FF2B5EF4-FFF2-40B4-BE49-F238E27FC236}">
                  <a16:creationId xmlns:a16="http://schemas.microsoft.com/office/drawing/2014/main" id="{C29695CA-4625-6BC3-6CE4-9079D21314DE}"/>
                </a:ext>
              </a:extLst>
            </p:cNvPr>
            <p:cNvSpPr txBox="1"/>
            <p:nvPr/>
          </p:nvSpPr>
          <p:spPr>
            <a:xfrm>
              <a:off x="11252378" y="157233"/>
              <a:ext cx="520563" cy="461665"/>
            </a:xfrm>
            <a:prstGeom prst="rect">
              <a:avLst/>
            </a:prstGeom>
            <a:noFill/>
          </p:spPr>
          <p:txBody>
            <a:bodyPr wrap="square" rtlCol="0">
              <a:spAutoFit/>
            </a:bodyPr>
            <a:lstStyle/>
            <a:p>
              <a:r>
                <a:rPr lang="pl-PL" sz="2400" dirty="0">
                  <a:solidFill>
                    <a:schemeClr val="bg1"/>
                  </a:solidFill>
                </a:rPr>
                <a:t>02</a:t>
              </a:r>
            </a:p>
          </p:txBody>
        </p:sp>
      </p:grpSp>
      <p:sp>
        <p:nvSpPr>
          <p:cNvPr id="9" name="pole tekstowe 8">
            <a:extLst>
              <a:ext uri="{FF2B5EF4-FFF2-40B4-BE49-F238E27FC236}">
                <a16:creationId xmlns:a16="http://schemas.microsoft.com/office/drawing/2014/main" id="{4DBEC7B7-DB23-F562-8AC6-BE1CAA0DE238}"/>
              </a:ext>
            </a:extLst>
          </p:cNvPr>
          <p:cNvSpPr txBox="1"/>
          <p:nvPr/>
        </p:nvSpPr>
        <p:spPr>
          <a:xfrm>
            <a:off x="4824392" y="2351429"/>
            <a:ext cx="6649654" cy="3693319"/>
          </a:xfrm>
          <a:prstGeom prst="rect">
            <a:avLst/>
          </a:prstGeom>
          <a:noFill/>
        </p:spPr>
        <p:txBody>
          <a:bodyPr wrap="square" rtlCol="0">
            <a:spAutoFit/>
          </a:bodyPr>
          <a:lstStyle/>
          <a:p>
            <a:pPr algn="just"/>
            <a:r>
              <a:rPr lang="pl-PL" b="1" dirty="0">
                <a:solidFill>
                  <a:srgbClr val="263779"/>
                </a:solidFill>
                <a:latin typeface="Lato" panose="020F0502020204030203" pitchFamily="34" charset="0"/>
                <a:ea typeface="Lato" panose="020F0502020204030203" pitchFamily="34" charset="0"/>
                <a:cs typeface="Lato" panose="020F0502020204030203" pitchFamily="34" charset="0"/>
              </a:rPr>
              <a:t>Art.215</a:t>
            </a:r>
          </a:p>
          <a:p>
            <a:pPr algn="just"/>
            <a:r>
              <a:rPr lang="pl-PL" dirty="0">
                <a:solidFill>
                  <a:srgbClr val="263779"/>
                </a:solidFill>
                <a:latin typeface="Lato" panose="020F0502020204030203" pitchFamily="34" charset="0"/>
                <a:ea typeface="Lato" panose="020F0502020204030203" pitchFamily="34" charset="0"/>
                <a:cs typeface="Lato" panose="020F0502020204030203" pitchFamily="34" charset="0"/>
              </a:rPr>
              <a:t>Pracodawca jest obowiązany zapewnić, aby stosowane maszyny i inne urządzenia techniczne:</a:t>
            </a:r>
          </a:p>
          <a:p>
            <a:pPr algn="just"/>
            <a:endParaRPr lang="pl-PL" dirty="0"/>
          </a:p>
          <a:p>
            <a:pPr marL="342900" indent="-342900" algn="just">
              <a:buAutoNum type="arabicPeriod"/>
            </a:pPr>
            <a:r>
              <a:rPr lang="pl-PL" dirty="0">
                <a:solidFill>
                  <a:srgbClr val="263779"/>
                </a:solidFill>
                <a:latin typeface="Lato" panose="020F0502020204030203" pitchFamily="34" charset="0"/>
                <a:ea typeface="Lato" panose="020F0502020204030203" pitchFamily="34" charset="0"/>
                <a:cs typeface="Lato" panose="020F0502020204030203" pitchFamily="34" charset="0"/>
              </a:rPr>
              <a:t>Zapewniały bezpieczne i higieniczne warunki pracy, w szczególności zabezpieczały, pracownika przed urazami, działaniem niebezpiecznych substancji chemicznych, porażeniem prądem elektrycznym, nadmiernym hałasem, działaniem drgań mechanicznych i promieniowania oraz szkodliwym i niebezpiecznym działaniem innych czynników środowiska pracy.</a:t>
            </a:r>
          </a:p>
          <a:p>
            <a:pPr marL="342900" indent="-342900" algn="just">
              <a:buAutoNum type="arabicPeriod"/>
            </a:pPr>
            <a:endParaRPr lang="pl-PL" dirty="0">
              <a:solidFill>
                <a:srgbClr val="263779"/>
              </a:solidFill>
              <a:latin typeface="Lato" panose="020F0502020204030203" pitchFamily="34" charset="0"/>
              <a:ea typeface="Lato" panose="020F0502020204030203" pitchFamily="34" charset="0"/>
              <a:cs typeface="Lato" panose="020F0502020204030203" pitchFamily="34" charset="0"/>
            </a:endParaRPr>
          </a:p>
          <a:p>
            <a:pPr marL="342900" indent="-342900" algn="just">
              <a:buAutoNum type="arabicPeriod"/>
            </a:pPr>
            <a:r>
              <a:rPr lang="pl-PL" dirty="0">
                <a:solidFill>
                  <a:srgbClr val="263779"/>
                </a:solidFill>
                <a:latin typeface="Lato" panose="020F0502020204030203" pitchFamily="34" charset="0"/>
                <a:ea typeface="Lato" panose="020F0502020204030203" pitchFamily="34" charset="0"/>
                <a:cs typeface="Lato" panose="020F0502020204030203" pitchFamily="34" charset="0"/>
              </a:rPr>
              <a:t>Uwzględniały zasady ergonomii.</a:t>
            </a:r>
          </a:p>
        </p:txBody>
      </p:sp>
      <p:pic>
        <p:nvPicPr>
          <p:cNvPr id="4" name="Obraz 3">
            <a:extLst>
              <a:ext uri="{FF2B5EF4-FFF2-40B4-BE49-F238E27FC236}">
                <a16:creationId xmlns:a16="http://schemas.microsoft.com/office/drawing/2014/main" id="{B6FB8E5B-1337-0CB1-E794-7E4AE1B85998}"/>
              </a:ext>
            </a:extLst>
          </p:cNvPr>
          <p:cNvPicPr>
            <a:picLocks noChangeAspect="1"/>
          </p:cNvPicPr>
          <p:nvPr/>
        </p:nvPicPr>
        <p:blipFill>
          <a:blip r:embed="rId3"/>
          <a:stretch>
            <a:fillRect/>
          </a:stretch>
        </p:blipFill>
        <p:spPr>
          <a:xfrm>
            <a:off x="450913" y="2337161"/>
            <a:ext cx="3727895" cy="2832293"/>
          </a:xfrm>
          <a:prstGeom prst="rect">
            <a:avLst/>
          </a:prstGeom>
        </p:spPr>
      </p:pic>
    </p:spTree>
    <p:extLst>
      <p:ext uri="{BB962C8B-B14F-4D97-AF65-F5344CB8AC3E}">
        <p14:creationId xmlns:p14="http://schemas.microsoft.com/office/powerpoint/2010/main" val="27406963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FFCD5B-B6C2-4B57-0175-3BD92DA13F3B}"/>
            </a:ext>
          </a:extLst>
        </p:cNvPr>
        <p:cNvGrpSpPr/>
        <p:nvPr/>
      </p:nvGrpSpPr>
      <p:grpSpPr>
        <a:xfrm>
          <a:off x="0" y="0"/>
          <a:ext cx="0" cy="0"/>
          <a:chOff x="0" y="0"/>
          <a:chExt cx="0" cy="0"/>
        </a:xfrm>
      </p:grpSpPr>
      <p:grpSp>
        <p:nvGrpSpPr>
          <p:cNvPr id="6" name="Grupa 5">
            <a:extLst>
              <a:ext uri="{FF2B5EF4-FFF2-40B4-BE49-F238E27FC236}">
                <a16:creationId xmlns:a16="http://schemas.microsoft.com/office/drawing/2014/main" id="{3CB57A9D-8107-D430-7351-BB55CB832DD9}"/>
              </a:ext>
            </a:extLst>
          </p:cNvPr>
          <p:cNvGrpSpPr/>
          <p:nvPr/>
        </p:nvGrpSpPr>
        <p:grpSpPr>
          <a:xfrm>
            <a:off x="0" y="419558"/>
            <a:ext cx="6751057" cy="142043"/>
            <a:chOff x="-4028" y="438181"/>
            <a:chExt cx="6751057" cy="142043"/>
          </a:xfrm>
        </p:grpSpPr>
        <p:cxnSp>
          <p:nvCxnSpPr>
            <p:cNvPr id="7" name="Łącznik prosty 6">
              <a:extLst>
                <a:ext uri="{FF2B5EF4-FFF2-40B4-BE49-F238E27FC236}">
                  <a16:creationId xmlns:a16="http://schemas.microsoft.com/office/drawing/2014/main" id="{1FD91A88-1259-1F6A-E06F-7D1D62417D03}"/>
                </a:ext>
              </a:extLst>
            </p:cNvPr>
            <p:cNvCxnSpPr>
              <a:cxnSpLocks/>
            </p:cNvCxnSpPr>
            <p:nvPr/>
          </p:nvCxnSpPr>
          <p:spPr>
            <a:xfrm>
              <a:off x="-4028" y="506027"/>
              <a:ext cx="6751057" cy="0"/>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cxnSp>
          <p:nvCxnSpPr>
            <p:cNvPr id="8" name="Łącznik prosty 7">
              <a:extLst>
                <a:ext uri="{FF2B5EF4-FFF2-40B4-BE49-F238E27FC236}">
                  <a16:creationId xmlns:a16="http://schemas.microsoft.com/office/drawing/2014/main" id="{E4C1B197-6F8C-8B65-42D5-D09591F68D40}"/>
                </a:ext>
              </a:extLst>
            </p:cNvPr>
            <p:cNvCxnSpPr/>
            <p:nvPr/>
          </p:nvCxnSpPr>
          <p:spPr>
            <a:xfrm>
              <a:off x="6747029" y="438181"/>
              <a:ext cx="0" cy="142043"/>
            </a:xfrm>
            <a:prstGeom prst="line">
              <a:avLst/>
            </a:prstGeom>
            <a:ln w="19050">
              <a:solidFill>
                <a:srgbClr val="606060"/>
              </a:solidFill>
            </a:ln>
          </p:spPr>
          <p:style>
            <a:lnRef idx="1">
              <a:schemeClr val="dk1"/>
            </a:lnRef>
            <a:fillRef idx="0">
              <a:schemeClr val="dk1"/>
            </a:fillRef>
            <a:effectRef idx="0">
              <a:schemeClr val="dk1"/>
            </a:effectRef>
            <a:fontRef idx="minor">
              <a:schemeClr val="tx1"/>
            </a:fontRef>
          </p:style>
        </p:cxnSp>
      </p:grpSp>
      <p:sp>
        <p:nvSpPr>
          <p:cNvPr id="12" name="pole tekstowe 11">
            <a:extLst>
              <a:ext uri="{FF2B5EF4-FFF2-40B4-BE49-F238E27FC236}">
                <a16:creationId xmlns:a16="http://schemas.microsoft.com/office/drawing/2014/main" id="{A1B8011A-80AD-8E66-288F-C875BBA51AAA}"/>
              </a:ext>
            </a:extLst>
          </p:cNvPr>
          <p:cNvSpPr txBox="1"/>
          <p:nvPr/>
        </p:nvSpPr>
        <p:spPr>
          <a:xfrm>
            <a:off x="860083" y="813252"/>
            <a:ext cx="10502016" cy="692497"/>
          </a:xfrm>
          <a:prstGeom prst="rect">
            <a:avLst/>
          </a:prstGeom>
          <a:noFill/>
        </p:spPr>
        <p:txBody>
          <a:bodyPr wrap="square" rtlCol="0">
            <a:spAutoFit/>
          </a:bodyPr>
          <a:lstStyle/>
          <a:p>
            <a:r>
              <a:rPr lang="pl-PL" sz="3900" b="1" dirty="0">
                <a:solidFill>
                  <a:srgbClr val="263779"/>
                </a:solidFill>
                <a:latin typeface="Lato Black" panose="020F0502020204030203" pitchFamily="34" charset="0"/>
                <a:ea typeface="Lato Black" panose="020F0502020204030203" pitchFamily="34" charset="0"/>
                <a:cs typeface="Lato Black" panose="020F0502020204030203" pitchFamily="34" charset="0"/>
              </a:rPr>
              <a:t>Obowiązujące normy i przepisy:</a:t>
            </a:r>
          </a:p>
        </p:txBody>
      </p:sp>
      <p:grpSp>
        <p:nvGrpSpPr>
          <p:cNvPr id="13" name="Grupa 12">
            <a:extLst>
              <a:ext uri="{FF2B5EF4-FFF2-40B4-BE49-F238E27FC236}">
                <a16:creationId xmlns:a16="http://schemas.microsoft.com/office/drawing/2014/main" id="{DBD582F6-159E-DE53-043B-19FFD5A2A38D}"/>
              </a:ext>
            </a:extLst>
          </p:cNvPr>
          <p:cNvGrpSpPr/>
          <p:nvPr/>
        </p:nvGrpSpPr>
        <p:grpSpPr>
          <a:xfrm rot="10800000">
            <a:off x="6760582" y="6296399"/>
            <a:ext cx="5431418" cy="142043"/>
            <a:chOff x="1315611" y="435006"/>
            <a:chExt cx="5431418" cy="142043"/>
          </a:xfrm>
        </p:grpSpPr>
        <p:cxnSp>
          <p:nvCxnSpPr>
            <p:cNvPr id="14" name="Łącznik prosty 13">
              <a:extLst>
                <a:ext uri="{FF2B5EF4-FFF2-40B4-BE49-F238E27FC236}">
                  <a16:creationId xmlns:a16="http://schemas.microsoft.com/office/drawing/2014/main" id="{30509D25-7761-9F64-F138-6DDA17F16EA2}"/>
                </a:ext>
              </a:extLst>
            </p:cNvPr>
            <p:cNvCxnSpPr>
              <a:cxnSpLocks/>
            </p:cNvCxnSpPr>
            <p:nvPr/>
          </p:nvCxnSpPr>
          <p:spPr>
            <a:xfrm rot="10800000" flipH="1">
              <a:off x="1315611" y="506027"/>
              <a:ext cx="5431417" cy="0"/>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cxnSp>
          <p:nvCxnSpPr>
            <p:cNvPr id="15" name="Łącznik prosty 14">
              <a:extLst>
                <a:ext uri="{FF2B5EF4-FFF2-40B4-BE49-F238E27FC236}">
                  <a16:creationId xmlns:a16="http://schemas.microsoft.com/office/drawing/2014/main" id="{D963FB65-DFBD-788C-EE12-153478A1BC2E}"/>
                </a:ext>
              </a:extLst>
            </p:cNvPr>
            <p:cNvCxnSpPr/>
            <p:nvPr/>
          </p:nvCxnSpPr>
          <p:spPr>
            <a:xfrm>
              <a:off x="6747029" y="435006"/>
              <a:ext cx="0" cy="142043"/>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grpSp>
      <p:sp>
        <p:nvSpPr>
          <p:cNvPr id="23" name="pole tekstowe 22">
            <a:extLst>
              <a:ext uri="{FF2B5EF4-FFF2-40B4-BE49-F238E27FC236}">
                <a16:creationId xmlns:a16="http://schemas.microsoft.com/office/drawing/2014/main" id="{1D4495FF-5B80-06C6-69B5-67E0061102FE}"/>
              </a:ext>
            </a:extLst>
          </p:cNvPr>
          <p:cNvSpPr txBox="1"/>
          <p:nvPr/>
        </p:nvSpPr>
        <p:spPr>
          <a:xfrm>
            <a:off x="5514177" y="1755015"/>
            <a:ext cx="6038045" cy="2641749"/>
          </a:xfrm>
          <a:prstGeom prst="rect">
            <a:avLst/>
          </a:prstGeom>
          <a:noFill/>
        </p:spPr>
        <p:txBody>
          <a:bodyPr wrap="square" rtlCol="0">
            <a:spAutoFit/>
          </a:bodyPr>
          <a:lstStyle/>
          <a:p>
            <a:pPr algn="just">
              <a:lnSpc>
                <a:spcPts val="1960"/>
              </a:lnSpc>
            </a:pPr>
            <a:r>
              <a:rPr lang="pl-PL" sz="1500" b="1" dirty="0">
                <a:solidFill>
                  <a:srgbClr val="263779"/>
                </a:solidFill>
                <a:latin typeface="Lato" panose="020F0502020204030203" pitchFamily="34" charset="0"/>
                <a:ea typeface="Lato" panose="020F0502020204030203" pitchFamily="34" charset="0"/>
                <a:cs typeface="Lato" panose="020F0502020204030203" pitchFamily="34" charset="0"/>
              </a:rPr>
              <a:t>Art. 216.</a:t>
            </a:r>
          </a:p>
          <a:p>
            <a:pPr algn="ctr">
              <a:lnSpc>
                <a:spcPts val="1960"/>
              </a:lnSpc>
            </a:pPr>
            <a:r>
              <a:rPr lang="pl-PL" sz="1500" b="1" dirty="0">
                <a:solidFill>
                  <a:srgbClr val="263779"/>
                </a:solidFill>
                <a:latin typeface="Lato" panose="020F0502020204030203" pitchFamily="34" charset="0"/>
                <a:ea typeface="Lato" panose="020F0502020204030203" pitchFamily="34" charset="0"/>
                <a:cs typeface="Lato" panose="020F0502020204030203" pitchFamily="34" charset="0"/>
              </a:rPr>
              <a:t>§ 1.</a:t>
            </a:r>
          </a:p>
          <a:p>
            <a:pPr algn="just">
              <a:lnSpc>
                <a:spcPts val="1960"/>
              </a:lnSpc>
            </a:pPr>
            <a:r>
              <a:rPr lang="pl-PL" sz="1500" dirty="0">
                <a:solidFill>
                  <a:srgbClr val="263779"/>
                </a:solidFill>
                <a:latin typeface="Lato" panose="020F0502020204030203" pitchFamily="34" charset="0"/>
                <a:ea typeface="Lato" panose="020F0502020204030203" pitchFamily="34" charset="0"/>
                <a:cs typeface="Lato" panose="020F0502020204030203" pitchFamily="34" charset="0"/>
              </a:rPr>
              <a:t>Pracodawca wyposaża w odpowiednie zabezpieczenia maszyny i inne urządzenia techniczne, które nie spełniają wymagań określonych w art. 215.</a:t>
            </a:r>
          </a:p>
          <a:p>
            <a:pPr algn="ctr">
              <a:lnSpc>
                <a:spcPts val="1960"/>
              </a:lnSpc>
            </a:pPr>
            <a:r>
              <a:rPr lang="pl-PL" sz="1500" b="1" dirty="0">
                <a:solidFill>
                  <a:srgbClr val="263779"/>
                </a:solidFill>
                <a:latin typeface="Lato" panose="020F0502020204030203" pitchFamily="34" charset="0"/>
                <a:ea typeface="Lato" panose="020F0502020204030203" pitchFamily="34" charset="0"/>
                <a:cs typeface="Lato" panose="020F0502020204030203" pitchFamily="34" charset="0"/>
              </a:rPr>
              <a:t>§ 2.</a:t>
            </a:r>
          </a:p>
          <a:p>
            <a:pPr algn="just">
              <a:lnSpc>
                <a:spcPts val="1960"/>
              </a:lnSpc>
            </a:pPr>
            <a:r>
              <a:rPr lang="pl-PL" sz="1500" dirty="0">
                <a:solidFill>
                  <a:srgbClr val="263779"/>
                </a:solidFill>
                <a:latin typeface="Lato" panose="020F0502020204030203" pitchFamily="34" charset="0"/>
                <a:ea typeface="Lato" panose="020F0502020204030203" pitchFamily="34" charset="0"/>
                <a:cs typeface="Lato" panose="020F0502020204030203" pitchFamily="34" charset="0"/>
              </a:rPr>
              <a:t>W przypadku gdy konstrukcja zabezpieczenia jest uzależniona od warunków lokalnych, wyposażenie maszyny lub innego urządzenia technicznego w odpowiednie zabezpieczenia należy do obowiązków pracodawcy.</a:t>
            </a:r>
            <a:endParaRPr lang="pl-PL" dirty="0"/>
          </a:p>
        </p:txBody>
      </p:sp>
      <p:grpSp>
        <p:nvGrpSpPr>
          <p:cNvPr id="2" name="Grupa 1">
            <a:extLst>
              <a:ext uri="{FF2B5EF4-FFF2-40B4-BE49-F238E27FC236}">
                <a16:creationId xmlns:a16="http://schemas.microsoft.com/office/drawing/2014/main" id="{669497CA-61A1-105E-7B00-FA51B3376832}"/>
              </a:ext>
            </a:extLst>
          </p:cNvPr>
          <p:cNvGrpSpPr/>
          <p:nvPr/>
        </p:nvGrpSpPr>
        <p:grpSpPr>
          <a:xfrm>
            <a:off x="11084833" y="0"/>
            <a:ext cx="790916" cy="776133"/>
            <a:chOff x="11084833" y="0"/>
            <a:chExt cx="790916" cy="776133"/>
          </a:xfrm>
        </p:grpSpPr>
        <p:sp>
          <p:nvSpPr>
            <p:cNvPr id="11" name="Prostokąt 10">
              <a:extLst>
                <a:ext uri="{FF2B5EF4-FFF2-40B4-BE49-F238E27FC236}">
                  <a16:creationId xmlns:a16="http://schemas.microsoft.com/office/drawing/2014/main" id="{EDCEEA06-DB19-3CD8-7E12-5855322D4AC7}"/>
                </a:ext>
              </a:extLst>
            </p:cNvPr>
            <p:cNvSpPr/>
            <p:nvPr/>
          </p:nvSpPr>
          <p:spPr>
            <a:xfrm>
              <a:off x="11084833" y="0"/>
              <a:ext cx="790916" cy="776133"/>
            </a:xfrm>
            <a:prstGeom prst="rect">
              <a:avLst/>
            </a:prstGeom>
            <a:solidFill>
              <a:srgbClr val="C014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5" name="pole tekstowe 24">
              <a:extLst>
                <a:ext uri="{FF2B5EF4-FFF2-40B4-BE49-F238E27FC236}">
                  <a16:creationId xmlns:a16="http://schemas.microsoft.com/office/drawing/2014/main" id="{116882BE-DD29-6869-DB5E-20B74E0612D1}"/>
                </a:ext>
              </a:extLst>
            </p:cNvPr>
            <p:cNvSpPr txBox="1"/>
            <p:nvPr/>
          </p:nvSpPr>
          <p:spPr>
            <a:xfrm>
              <a:off x="11252378" y="157233"/>
              <a:ext cx="520563" cy="461665"/>
            </a:xfrm>
            <a:prstGeom prst="rect">
              <a:avLst/>
            </a:prstGeom>
            <a:noFill/>
          </p:spPr>
          <p:txBody>
            <a:bodyPr wrap="square" rtlCol="0">
              <a:spAutoFit/>
            </a:bodyPr>
            <a:lstStyle/>
            <a:p>
              <a:r>
                <a:rPr lang="pl-PL" sz="2400" dirty="0">
                  <a:solidFill>
                    <a:schemeClr val="bg1"/>
                  </a:solidFill>
                </a:rPr>
                <a:t>03</a:t>
              </a:r>
            </a:p>
          </p:txBody>
        </p:sp>
      </p:grpSp>
      <p:sp>
        <p:nvSpPr>
          <p:cNvPr id="9" name="pole tekstowe 8">
            <a:extLst>
              <a:ext uri="{FF2B5EF4-FFF2-40B4-BE49-F238E27FC236}">
                <a16:creationId xmlns:a16="http://schemas.microsoft.com/office/drawing/2014/main" id="{D25FDD09-63C4-E90D-49CE-F79D8DB2E5D5}"/>
              </a:ext>
            </a:extLst>
          </p:cNvPr>
          <p:cNvSpPr txBox="1"/>
          <p:nvPr/>
        </p:nvSpPr>
        <p:spPr>
          <a:xfrm>
            <a:off x="5470395" y="4646030"/>
            <a:ext cx="6038045" cy="1246495"/>
          </a:xfrm>
          <a:prstGeom prst="rect">
            <a:avLst/>
          </a:prstGeom>
          <a:noFill/>
        </p:spPr>
        <p:txBody>
          <a:bodyPr wrap="square" rtlCol="0">
            <a:spAutoFit/>
          </a:bodyPr>
          <a:lstStyle/>
          <a:p>
            <a:pPr algn="just"/>
            <a:r>
              <a:rPr lang="pl-PL" sz="1500" b="1" dirty="0">
                <a:solidFill>
                  <a:srgbClr val="263779"/>
                </a:solidFill>
                <a:latin typeface="Lato" panose="020F0502020204030203" pitchFamily="34" charset="0"/>
                <a:ea typeface="Lato" panose="020F0502020204030203" pitchFamily="34" charset="0"/>
                <a:cs typeface="Lato" panose="020F0502020204030203" pitchFamily="34" charset="0"/>
              </a:rPr>
              <a:t>Art. 217.</a:t>
            </a:r>
          </a:p>
          <a:p>
            <a:pPr algn="just"/>
            <a:endParaRPr lang="pl-PL" sz="1500" b="1" dirty="0">
              <a:solidFill>
                <a:srgbClr val="263779"/>
              </a:solidFill>
              <a:latin typeface="Lato" panose="020F0502020204030203" pitchFamily="34" charset="0"/>
              <a:ea typeface="Lato" panose="020F0502020204030203" pitchFamily="34" charset="0"/>
              <a:cs typeface="Lato" panose="020F0502020204030203" pitchFamily="34" charset="0"/>
            </a:endParaRPr>
          </a:p>
          <a:p>
            <a:pPr algn="just"/>
            <a:r>
              <a:rPr lang="pl-PL" sz="1500" dirty="0">
                <a:solidFill>
                  <a:srgbClr val="263779"/>
                </a:solidFill>
                <a:latin typeface="Lato" panose="020F0502020204030203" pitchFamily="34" charset="0"/>
                <a:ea typeface="Lato" panose="020F0502020204030203" pitchFamily="34" charset="0"/>
                <a:cs typeface="Lato" panose="020F0502020204030203" pitchFamily="34" charset="0"/>
              </a:rPr>
              <a:t>Niedopuszczalne jest wyposażanie stanowisk pracy w maszyny i inne urządzenia techniczne, które nie spełniają wymagań dotyczących oceny zgodności określonych w odrębnych przepisach.</a:t>
            </a:r>
            <a:endParaRPr lang="pl-PL" dirty="0"/>
          </a:p>
        </p:txBody>
      </p:sp>
      <p:pic>
        <p:nvPicPr>
          <p:cNvPr id="3" name="Obraz 2">
            <a:extLst>
              <a:ext uri="{FF2B5EF4-FFF2-40B4-BE49-F238E27FC236}">
                <a16:creationId xmlns:a16="http://schemas.microsoft.com/office/drawing/2014/main" id="{508E85A6-B9EC-B99C-539E-37ACFF11A772}"/>
              </a:ext>
            </a:extLst>
          </p:cNvPr>
          <p:cNvPicPr>
            <a:picLocks noChangeAspect="1"/>
          </p:cNvPicPr>
          <p:nvPr/>
        </p:nvPicPr>
        <p:blipFill>
          <a:blip r:embed="rId2"/>
          <a:stretch>
            <a:fillRect/>
          </a:stretch>
        </p:blipFill>
        <p:spPr>
          <a:xfrm>
            <a:off x="860083" y="1899094"/>
            <a:ext cx="3626353" cy="3029522"/>
          </a:xfrm>
          <a:prstGeom prst="rect">
            <a:avLst/>
          </a:prstGeom>
        </p:spPr>
      </p:pic>
    </p:spTree>
    <p:extLst>
      <p:ext uri="{BB962C8B-B14F-4D97-AF65-F5344CB8AC3E}">
        <p14:creationId xmlns:p14="http://schemas.microsoft.com/office/powerpoint/2010/main" val="38764969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upa 5">
            <a:extLst>
              <a:ext uri="{FF2B5EF4-FFF2-40B4-BE49-F238E27FC236}">
                <a16:creationId xmlns:a16="http://schemas.microsoft.com/office/drawing/2014/main" id="{DAEB70DD-BA4A-964E-8F42-690D07912A92}"/>
              </a:ext>
            </a:extLst>
          </p:cNvPr>
          <p:cNvGrpSpPr/>
          <p:nvPr/>
        </p:nvGrpSpPr>
        <p:grpSpPr>
          <a:xfrm>
            <a:off x="0" y="419558"/>
            <a:ext cx="6751057" cy="142043"/>
            <a:chOff x="-4028" y="438181"/>
            <a:chExt cx="6751057" cy="142043"/>
          </a:xfrm>
        </p:grpSpPr>
        <p:cxnSp>
          <p:nvCxnSpPr>
            <p:cNvPr id="7" name="Łącznik prosty 6">
              <a:extLst>
                <a:ext uri="{FF2B5EF4-FFF2-40B4-BE49-F238E27FC236}">
                  <a16:creationId xmlns:a16="http://schemas.microsoft.com/office/drawing/2014/main" id="{E65BCCC5-7FCF-764A-99DB-2FB7B697FD49}"/>
                </a:ext>
              </a:extLst>
            </p:cNvPr>
            <p:cNvCxnSpPr>
              <a:cxnSpLocks/>
            </p:cNvCxnSpPr>
            <p:nvPr/>
          </p:nvCxnSpPr>
          <p:spPr>
            <a:xfrm>
              <a:off x="-4028" y="506027"/>
              <a:ext cx="6751057" cy="0"/>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cxnSp>
          <p:nvCxnSpPr>
            <p:cNvPr id="8" name="Łącznik prosty 7">
              <a:extLst>
                <a:ext uri="{FF2B5EF4-FFF2-40B4-BE49-F238E27FC236}">
                  <a16:creationId xmlns:a16="http://schemas.microsoft.com/office/drawing/2014/main" id="{554FDA15-E859-4146-B7D8-431C83338D68}"/>
                </a:ext>
              </a:extLst>
            </p:cNvPr>
            <p:cNvCxnSpPr/>
            <p:nvPr/>
          </p:nvCxnSpPr>
          <p:spPr>
            <a:xfrm>
              <a:off x="6747029" y="438181"/>
              <a:ext cx="0" cy="142043"/>
            </a:xfrm>
            <a:prstGeom prst="line">
              <a:avLst/>
            </a:prstGeom>
            <a:ln w="19050">
              <a:solidFill>
                <a:srgbClr val="606060"/>
              </a:solidFill>
            </a:ln>
          </p:spPr>
          <p:style>
            <a:lnRef idx="1">
              <a:schemeClr val="dk1"/>
            </a:lnRef>
            <a:fillRef idx="0">
              <a:schemeClr val="dk1"/>
            </a:fillRef>
            <a:effectRef idx="0">
              <a:schemeClr val="dk1"/>
            </a:effectRef>
            <a:fontRef idx="minor">
              <a:schemeClr val="tx1"/>
            </a:fontRef>
          </p:style>
        </p:cxnSp>
      </p:grpSp>
      <p:sp>
        <p:nvSpPr>
          <p:cNvPr id="12" name="pole tekstowe 11">
            <a:extLst>
              <a:ext uri="{FF2B5EF4-FFF2-40B4-BE49-F238E27FC236}">
                <a16:creationId xmlns:a16="http://schemas.microsoft.com/office/drawing/2014/main" id="{6AC80836-2B9F-1A45-9731-4862FF0B3451}"/>
              </a:ext>
            </a:extLst>
          </p:cNvPr>
          <p:cNvSpPr txBox="1"/>
          <p:nvPr/>
        </p:nvSpPr>
        <p:spPr>
          <a:xfrm>
            <a:off x="1026088" y="1005840"/>
            <a:ext cx="10226290" cy="769441"/>
          </a:xfrm>
          <a:prstGeom prst="rect">
            <a:avLst/>
          </a:prstGeom>
          <a:noFill/>
        </p:spPr>
        <p:txBody>
          <a:bodyPr wrap="square" rtlCol="0">
            <a:spAutoFit/>
          </a:bodyPr>
          <a:lstStyle/>
          <a:p>
            <a:r>
              <a:rPr lang="pl-PL" sz="4400" b="1" dirty="0">
                <a:solidFill>
                  <a:srgbClr val="263779"/>
                </a:solidFill>
                <a:latin typeface="Lato Black" panose="020F0502020204030203" pitchFamily="34" charset="0"/>
                <a:ea typeface="Lato Black" panose="020F0502020204030203" pitchFamily="34" charset="0"/>
                <a:cs typeface="Lato Black" panose="020F0502020204030203" pitchFamily="34" charset="0"/>
              </a:rPr>
              <a:t>Obowiązujące normy i przepisy:</a:t>
            </a:r>
          </a:p>
        </p:txBody>
      </p:sp>
      <p:grpSp>
        <p:nvGrpSpPr>
          <p:cNvPr id="13" name="Grupa 12">
            <a:extLst>
              <a:ext uri="{FF2B5EF4-FFF2-40B4-BE49-F238E27FC236}">
                <a16:creationId xmlns:a16="http://schemas.microsoft.com/office/drawing/2014/main" id="{E7789111-DF7F-0F49-B73D-1A6C466ACB75}"/>
              </a:ext>
            </a:extLst>
          </p:cNvPr>
          <p:cNvGrpSpPr/>
          <p:nvPr/>
        </p:nvGrpSpPr>
        <p:grpSpPr>
          <a:xfrm rot="10800000">
            <a:off x="6760582" y="6296399"/>
            <a:ext cx="5431418" cy="142043"/>
            <a:chOff x="1315611" y="435006"/>
            <a:chExt cx="5431418" cy="142043"/>
          </a:xfrm>
        </p:grpSpPr>
        <p:cxnSp>
          <p:nvCxnSpPr>
            <p:cNvPr id="14" name="Łącznik prosty 13">
              <a:extLst>
                <a:ext uri="{FF2B5EF4-FFF2-40B4-BE49-F238E27FC236}">
                  <a16:creationId xmlns:a16="http://schemas.microsoft.com/office/drawing/2014/main" id="{260FAAA6-829E-2E44-93F0-8D431459085B}"/>
                </a:ext>
              </a:extLst>
            </p:cNvPr>
            <p:cNvCxnSpPr>
              <a:cxnSpLocks/>
            </p:cNvCxnSpPr>
            <p:nvPr/>
          </p:nvCxnSpPr>
          <p:spPr>
            <a:xfrm rot="10800000" flipH="1">
              <a:off x="1315611" y="506027"/>
              <a:ext cx="5431417" cy="0"/>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cxnSp>
          <p:nvCxnSpPr>
            <p:cNvPr id="15" name="Łącznik prosty 14">
              <a:extLst>
                <a:ext uri="{FF2B5EF4-FFF2-40B4-BE49-F238E27FC236}">
                  <a16:creationId xmlns:a16="http://schemas.microsoft.com/office/drawing/2014/main" id="{C7241C8E-4555-CF41-A198-3A75402892F1}"/>
                </a:ext>
              </a:extLst>
            </p:cNvPr>
            <p:cNvCxnSpPr/>
            <p:nvPr/>
          </p:nvCxnSpPr>
          <p:spPr>
            <a:xfrm>
              <a:off x="6747029" y="435006"/>
              <a:ext cx="0" cy="142043"/>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grpSp>
      <p:sp>
        <p:nvSpPr>
          <p:cNvPr id="23" name="pole tekstowe 22">
            <a:extLst>
              <a:ext uri="{FF2B5EF4-FFF2-40B4-BE49-F238E27FC236}">
                <a16:creationId xmlns:a16="http://schemas.microsoft.com/office/drawing/2014/main" id="{DFF0E50F-128D-A447-A1C2-954E192A9023}"/>
              </a:ext>
            </a:extLst>
          </p:cNvPr>
          <p:cNvSpPr txBox="1"/>
          <p:nvPr/>
        </p:nvSpPr>
        <p:spPr>
          <a:xfrm>
            <a:off x="6096000" y="2269979"/>
            <a:ext cx="5156378" cy="1102866"/>
          </a:xfrm>
          <a:prstGeom prst="rect">
            <a:avLst/>
          </a:prstGeom>
          <a:noFill/>
        </p:spPr>
        <p:txBody>
          <a:bodyPr wrap="square" rtlCol="0">
            <a:spAutoFit/>
          </a:bodyPr>
          <a:lstStyle/>
          <a:p>
            <a:pPr algn="just">
              <a:lnSpc>
                <a:spcPts val="1960"/>
              </a:lnSpc>
            </a:pPr>
            <a:r>
              <a:rPr lang="pl-PL" sz="1500" b="1" dirty="0">
                <a:solidFill>
                  <a:srgbClr val="263779"/>
                </a:solidFill>
                <a:latin typeface="Lato" panose="020F0502020204030203" pitchFamily="34" charset="0"/>
                <a:ea typeface="Lato" panose="020F0502020204030203" pitchFamily="34" charset="0"/>
                <a:cs typeface="Lato" panose="020F0502020204030203" pitchFamily="34" charset="0"/>
              </a:rPr>
              <a:t>PN-88/E-08400/10:1988</a:t>
            </a:r>
          </a:p>
          <a:p>
            <a:pPr algn="just">
              <a:lnSpc>
                <a:spcPts val="1960"/>
              </a:lnSpc>
            </a:pPr>
            <a:r>
              <a:rPr lang="pl-PL" sz="1500" dirty="0">
                <a:solidFill>
                  <a:srgbClr val="263779"/>
                </a:solidFill>
                <a:latin typeface="Lato" panose="020F0502020204030203" pitchFamily="34" charset="0"/>
                <a:ea typeface="Lato" panose="020F0502020204030203" pitchFamily="34" charset="0"/>
                <a:cs typeface="Lato" panose="020F0502020204030203" pitchFamily="34" charset="0"/>
              </a:rPr>
              <a:t>(Narzędzia ręczne o napędzie elektrycznym. Bezpieczeństwo użytkowania)</a:t>
            </a:r>
          </a:p>
          <a:p>
            <a:pPr algn="just">
              <a:lnSpc>
                <a:spcPts val="1960"/>
              </a:lnSpc>
            </a:pPr>
            <a:r>
              <a:rPr lang="pl-PL" sz="1500" dirty="0">
                <a:solidFill>
                  <a:srgbClr val="263779"/>
                </a:solidFill>
                <a:latin typeface="Lato" panose="020F0502020204030203" pitchFamily="34" charset="0"/>
                <a:ea typeface="Lato" panose="020F0502020204030203" pitchFamily="34" charset="0"/>
                <a:cs typeface="Lato" panose="020F0502020204030203" pitchFamily="34" charset="0"/>
              </a:rPr>
              <a:t> – Wycofana bez zastąpienia</a:t>
            </a:r>
            <a:endParaRPr lang="pl-PL" dirty="0"/>
          </a:p>
        </p:txBody>
      </p:sp>
      <p:grpSp>
        <p:nvGrpSpPr>
          <p:cNvPr id="2" name="Grupa 1">
            <a:extLst>
              <a:ext uri="{FF2B5EF4-FFF2-40B4-BE49-F238E27FC236}">
                <a16:creationId xmlns:a16="http://schemas.microsoft.com/office/drawing/2014/main" id="{53BC802B-76AE-C743-A7A8-39505597C785}"/>
              </a:ext>
            </a:extLst>
          </p:cNvPr>
          <p:cNvGrpSpPr/>
          <p:nvPr/>
        </p:nvGrpSpPr>
        <p:grpSpPr>
          <a:xfrm>
            <a:off x="11084833" y="0"/>
            <a:ext cx="790916" cy="776133"/>
            <a:chOff x="11084833" y="0"/>
            <a:chExt cx="790916" cy="776133"/>
          </a:xfrm>
        </p:grpSpPr>
        <p:sp>
          <p:nvSpPr>
            <p:cNvPr id="11" name="Prostokąt 10">
              <a:extLst>
                <a:ext uri="{FF2B5EF4-FFF2-40B4-BE49-F238E27FC236}">
                  <a16:creationId xmlns:a16="http://schemas.microsoft.com/office/drawing/2014/main" id="{DB96A3F5-528E-084E-B9D9-8935FDD92FB2}"/>
                </a:ext>
              </a:extLst>
            </p:cNvPr>
            <p:cNvSpPr/>
            <p:nvPr/>
          </p:nvSpPr>
          <p:spPr>
            <a:xfrm>
              <a:off x="11084833" y="0"/>
              <a:ext cx="790916" cy="776133"/>
            </a:xfrm>
            <a:prstGeom prst="rect">
              <a:avLst/>
            </a:prstGeom>
            <a:solidFill>
              <a:srgbClr val="C014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5" name="pole tekstowe 24">
              <a:extLst>
                <a:ext uri="{FF2B5EF4-FFF2-40B4-BE49-F238E27FC236}">
                  <a16:creationId xmlns:a16="http://schemas.microsoft.com/office/drawing/2014/main" id="{225978D2-48B0-FC42-97CC-CF55267B0CCC}"/>
                </a:ext>
              </a:extLst>
            </p:cNvPr>
            <p:cNvSpPr txBox="1"/>
            <p:nvPr/>
          </p:nvSpPr>
          <p:spPr>
            <a:xfrm>
              <a:off x="11252378" y="157233"/>
              <a:ext cx="520563" cy="461665"/>
            </a:xfrm>
            <a:prstGeom prst="rect">
              <a:avLst/>
            </a:prstGeom>
            <a:noFill/>
          </p:spPr>
          <p:txBody>
            <a:bodyPr wrap="square" rtlCol="0">
              <a:spAutoFit/>
            </a:bodyPr>
            <a:lstStyle/>
            <a:p>
              <a:r>
                <a:rPr lang="pl-PL" sz="2400" dirty="0">
                  <a:solidFill>
                    <a:schemeClr val="bg1"/>
                  </a:solidFill>
                </a:rPr>
                <a:t>04</a:t>
              </a:r>
            </a:p>
          </p:txBody>
        </p:sp>
      </p:grpSp>
      <p:sp>
        <p:nvSpPr>
          <p:cNvPr id="10" name="pole tekstowe 9">
            <a:extLst>
              <a:ext uri="{FF2B5EF4-FFF2-40B4-BE49-F238E27FC236}">
                <a16:creationId xmlns:a16="http://schemas.microsoft.com/office/drawing/2014/main" id="{8E36BF51-A5BC-A6A4-8512-75064F81B1E5}"/>
              </a:ext>
            </a:extLst>
          </p:cNvPr>
          <p:cNvSpPr txBox="1"/>
          <p:nvPr/>
        </p:nvSpPr>
        <p:spPr>
          <a:xfrm>
            <a:off x="6096000" y="3390489"/>
            <a:ext cx="5156376" cy="1246495"/>
          </a:xfrm>
          <a:prstGeom prst="rect">
            <a:avLst/>
          </a:prstGeom>
          <a:noFill/>
        </p:spPr>
        <p:txBody>
          <a:bodyPr wrap="square" rtlCol="0">
            <a:spAutoFit/>
          </a:bodyPr>
          <a:lstStyle/>
          <a:p>
            <a:pPr algn="just"/>
            <a:r>
              <a:rPr lang="pl-PL" sz="1500" b="1" dirty="0">
                <a:solidFill>
                  <a:srgbClr val="263779"/>
                </a:solidFill>
                <a:latin typeface="Lato" panose="020F0502020204030203" pitchFamily="34" charset="0"/>
                <a:ea typeface="Lato" panose="020F0502020204030203" pitchFamily="34" charset="0"/>
                <a:cs typeface="Lato" panose="020F0502020204030203" pitchFamily="34" charset="0"/>
              </a:rPr>
              <a:t>PN-EN/60745-1:2003.</a:t>
            </a:r>
          </a:p>
          <a:p>
            <a:pPr algn="just"/>
            <a:r>
              <a:rPr lang="pl-PL" sz="1500" b="1" dirty="0">
                <a:solidFill>
                  <a:srgbClr val="263779"/>
                </a:solidFill>
                <a:latin typeface="Lato" panose="020F0502020204030203" pitchFamily="34" charset="0"/>
                <a:ea typeface="Lato" panose="020F0502020204030203" pitchFamily="34" charset="0"/>
                <a:cs typeface="Lato" panose="020F0502020204030203" pitchFamily="34" charset="0"/>
              </a:rPr>
              <a:t> </a:t>
            </a:r>
            <a:r>
              <a:rPr lang="pl-PL" sz="1500" dirty="0">
                <a:solidFill>
                  <a:srgbClr val="263779"/>
                </a:solidFill>
                <a:latin typeface="Lato" panose="020F0502020204030203" pitchFamily="34" charset="0"/>
                <a:ea typeface="Lato" panose="020F0502020204030203" pitchFamily="34" charset="0"/>
                <a:cs typeface="Lato" panose="020F0502020204030203" pitchFamily="34" charset="0"/>
              </a:rPr>
              <a:t>Bezpieczeństwo użytkowania narzędzi ręcznych o napędzie elektrycznym. Część 1. Wymagania ogólne,</a:t>
            </a:r>
          </a:p>
          <a:p>
            <a:pPr algn="just"/>
            <a:r>
              <a:rPr lang="pl-PL" sz="1500" dirty="0">
                <a:solidFill>
                  <a:srgbClr val="263779"/>
                </a:solidFill>
                <a:latin typeface="Lato" panose="020F0502020204030203" pitchFamily="34" charset="0"/>
                <a:ea typeface="Lato" panose="020F0502020204030203" pitchFamily="34" charset="0"/>
                <a:cs typeface="Lato" panose="020F0502020204030203" pitchFamily="34" charset="0"/>
              </a:rPr>
              <a:t>Brak wytycznych dotyczących przeglądów eksploatacyjnych</a:t>
            </a:r>
          </a:p>
        </p:txBody>
      </p:sp>
      <p:sp>
        <p:nvSpPr>
          <p:cNvPr id="16" name="pole tekstowe 15">
            <a:extLst>
              <a:ext uri="{FF2B5EF4-FFF2-40B4-BE49-F238E27FC236}">
                <a16:creationId xmlns:a16="http://schemas.microsoft.com/office/drawing/2014/main" id="{BEE005FB-2447-D30E-662D-D4418312B170}"/>
              </a:ext>
            </a:extLst>
          </p:cNvPr>
          <p:cNvSpPr txBox="1"/>
          <p:nvPr/>
        </p:nvSpPr>
        <p:spPr>
          <a:xfrm>
            <a:off x="6096000" y="4677901"/>
            <a:ext cx="5156374" cy="784830"/>
          </a:xfrm>
          <a:prstGeom prst="rect">
            <a:avLst/>
          </a:prstGeom>
          <a:noFill/>
        </p:spPr>
        <p:txBody>
          <a:bodyPr wrap="square" rtlCol="0">
            <a:spAutoFit/>
          </a:bodyPr>
          <a:lstStyle/>
          <a:p>
            <a:pPr algn="just"/>
            <a:r>
              <a:rPr lang="de-DE" sz="1500" b="1" dirty="0">
                <a:solidFill>
                  <a:srgbClr val="263779"/>
                </a:solidFill>
                <a:latin typeface="Lato" panose="020F0502020204030203" pitchFamily="34" charset="0"/>
                <a:ea typeface="Lato" panose="020F0502020204030203" pitchFamily="34" charset="0"/>
                <a:cs typeface="Lato" panose="020F0502020204030203" pitchFamily="34" charset="0"/>
              </a:rPr>
              <a:t>DIN VDE 0701-0702: 2008-06 </a:t>
            </a:r>
            <a:endParaRPr lang="pl-PL" sz="1500" b="1" dirty="0">
              <a:solidFill>
                <a:srgbClr val="263779"/>
              </a:solidFill>
              <a:latin typeface="Lato" panose="020F0502020204030203" pitchFamily="34" charset="0"/>
              <a:ea typeface="Lato" panose="020F0502020204030203" pitchFamily="34" charset="0"/>
              <a:cs typeface="Lato" panose="020F0502020204030203" pitchFamily="34" charset="0"/>
            </a:endParaRPr>
          </a:p>
          <a:p>
            <a:pPr algn="just"/>
            <a:r>
              <a:rPr lang="de-DE" sz="1500" dirty="0">
                <a:solidFill>
                  <a:srgbClr val="263779"/>
                </a:solidFill>
                <a:latin typeface="Lato" panose="020F0502020204030203" pitchFamily="34" charset="0"/>
                <a:ea typeface="Lato" panose="020F0502020204030203" pitchFamily="34" charset="0"/>
                <a:cs typeface="Lato" panose="020F0502020204030203" pitchFamily="34" charset="0"/>
              </a:rPr>
              <a:t>Prüfung nach Instandsetzung, Änderung elektrischer Geräte – Wiederholungsprüfung elektrischer Geräte</a:t>
            </a:r>
            <a:endParaRPr lang="pl-PL" sz="1500" dirty="0">
              <a:solidFill>
                <a:srgbClr val="263779"/>
              </a:solidFill>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7872411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FDFA06-FFC0-09C0-7EA2-0C932FA429C5}"/>
            </a:ext>
          </a:extLst>
        </p:cNvPr>
        <p:cNvGrpSpPr/>
        <p:nvPr/>
      </p:nvGrpSpPr>
      <p:grpSpPr>
        <a:xfrm>
          <a:off x="0" y="0"/>
          <a:ext cx="0" cy="0"/>
          <a:chOff x="0" y="0"/>
          <a:chExt cx="0" cy="0"/>
        </a:xfrm>
      </p:grpSpPr>
      <p:grpSp>
        <p:nvGrpSpPr>
          <p:cNvPr id="6" name="Grupa 5">
            <a:extLst>
              <a:ext uri="{FF2B5EF4-FFF2-40B4-BE49-F238E27FC236}">
                <a16:creationId xmlns:a16="http://schemas.microsoft.com/office/drawing/2014/main" id="{4DEDEE29-588F-C77C-081A-1DD7C200F075}"/>
              </a:ext>
            </a:extLst>
          </p:cNvPr>
          <p:cNvGrpSpPr/>
          <p:nvPr/>
        </p:nvGrpSpPr>
        <p:grpSpPr>
          <a:xfrm>
            <a:off x="0" y="419558"/>
            <a:ext cx="6751057" cy="142043"/>
            <a:chOff x="-4028" y="438181"/>
            <a:chExt cx="6751057" cy="142043"/>
          </a:xfrm>
        </p:grpSpPr>
        <p:cxnSp>
          <p:nvCxnSpPr>
            <p:cNvPr id="7" name="Łącznik prosty 6">
              <a:extLst>
                <a:ext uri="{FF2B5EF4-FFF2-40B4-BE49-F238E27FC236}">
                  <a16:creationId xmlns:a16="http://schemas.microsoft.com/office/drawing/2014/main" id="{ACCF3B3A-E588-778E-6348-3F23E3899C60}"/>
                </a:ext>
              </a:extLst>
            </p:cNvPr>
            <p:cNvCxnSpPr>
              <a:cxnSpLocks/>
            </p:cNvCxnSpPr>
            <p:nvPr/>
          </p:nvCxnSpPr>
          <p:spPr>
            <a:xfrm>
              <a:off x="-4028" y="506027"/>
              <a:ext cx="6751057" cy="0"/>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cxnSp>
          <p:nvCxnSpPr>
            <p:cNvPr id="8" name="Łącznik prosty 7">
              <a:extLst>
                <a:ext uri="{FF2B5EF4-FFF2-40B4-BE49-F238E27FC236}">
                  <a16:creationId xmlns:a16="http://schemas.microsoft.com/office/drawing/2014/main" id="{3C8CA670-D1AA-6C9C-8AAF-78900C508A88}"/>
                </a:ext>
              </a:extLst>
            </p:cNvPr>
            <p:cNvCxnSpPr/>
            <p:nvPr/>
          </p:nvCxnSpPr>
          <p:spPr>
            <a:xfrm>
              <a:off x="6747029" y="438181"/>
              <a:ext cx="0" cy="142043"/>
            </a:xfrm>
            <a:prstGeom prst="line">
              <a:avLst/>
            </a:prstGeom>
            <a:ln w="19050">
              <a:solidFill>
                <a:srgbClr val="606060"/>
              </a:solidFill>
            </a:ln>
          </p:spPr>
          <p:style>
            <a:lnRef idx="1">
              <a:schemeClr val="dk1"/>
            </a:lnRef>
            <a:fillRef idx="0">
              <a:schemeClr val="dk1"/>
            </a:fillRef>
            <a:effectRef idx="0">
              <a:schemeClr val="dk1"/>
            </a:effectRef>
            <a:fontRef idx="minor">
              <a:schemeClr val="tx1"/>
            </a:fontRef>
          </p:style>
        </p:cxnSp>
      </p:grpSp>
      <p:sp>
        <p:nvSpPr>
          <p:cNvPr id="12" name="pole tekstowe 11">
            <a:extLst>
              <a:ext uri="{FF2B5EF4-FFF2-40B4-BE49-F238E27FC236}">
                <a16:creationId xmlns:a16="http://schemas.microsoft.com/office/drawing/2014/main" id="{F475DECA-FE44-2D42-03FD-AA6CCE159D78}"/>
              </a:ext>
            </a:extLst>
          </p:cNvPr>
          <p:cNvSpPr txBox="1"/>
          <p:nvPr/>
        </p:nvSpPr>
        <p:spPr>
          <a:xfrm>
            <a:off x="654896" y="693274"/>
            <a:ext cx="8923670" cy="738664"/>
          </a:xfrm>
          <a:prstGeom prst="rect">
            <a:avLst/>
          </a:prstGeom>
          <a:noFill/>
        </p:spPr>
        <p:txBody>
          <a:bodyPr wrap="square" rtlCol="0">
            <a:spAutoFit/>
          </a:bodyPr>
          <a:lstStyle/>
          <a:p>
            <a:r>
              <a:rPr lang="pl-PL" sz="4200" b="1" dirty="0">
                <a:solidFill>
                  <a:srgbClr val="263779"/>
                </a:solidFill>
                <a:latin typeface="Lato Black" panose="020F0502020204030203" pitchFamily="34" charset="0"/>
                <a:ea typeface="Lato Black" panose="020F0502020204030203" pitchFamily="34" charset="0"/>
                <a:cs typeface="Lato Black" panose="020F0502020204030203" pitchFamily="34" charset="0"/>
              </a:rPr>
              <a:t>Obowiązujące normy i przepisy:</a:t>
            </a:r>
          </a:p>
        </p:txBody>
      </p:sp>
      <p:grpSp>
        <p:nvGrpSpPr>
          <p:cNvPr id="13" name="Grupa 12">
            <a:extLst>
              <a:ext uri="{FF2B5EF4-FFF2-40B4-BE49-F238E27FC236}">
                <a16:creationId xmlns:a16="http://schemas.microsoft.com/office/drawing/2014/main" id="{4637F6EB-2B26-578D-9B81-275EEE5E315A}"/>
              </a:ext>
            </a:extLst>
          </p:cNvPr>
          <p:cNvGrpSpPr/>
          <p:nvPr/>
        </p:nvGrpSpPr>
        <p:grpSpPr>
          <a:xfrm rot="10800000">
            <a:off x="6760582" y="6296399"/>
            <a:ext cx="5431418" cy="142043"/>
            <a:chOff x="1315611" y="435006"/>
            <a:chExt cx="5431418" cy="142043"/>
          </a:xfrm>
        </p:grpSpPr>
        <p:cxnSp>
          <p:nvCxnSpPr>
            <p:cNvPr id="14" name="Łącznik prosty 13">
              <a:extLst>
                <a:ext uri="{FF2B5EF4-FFF2-40B4-BE49-F238E27FC236}">
                  <a16:creationId xmlns:a16="http://schemas.microsoft.com/office/drawing/2014/main" id="{B9373795-4048-70EB-CE0E-9F2BD45DF732}"/>
                </a:ext>
              </a:extLst>
            </p:cNvPr>
            <p:cNvCxnSpPr>
              <a:cxnSpLocks/>
            </p:cNvCxnSpPr>
            <p:nvPr/>
          </p:nvCxnSpPr>
          <p:spPr>
            <a:xfrm rot="10800000" flipH="1">
              <a:off x="1315611" y="506027"/>
              <a:ext cx="5431417" cy="0"/>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cxnSp>
          <p:nvCxnSpPr>
            <p:cNvPr id="15" name="Łącznik prosty 14">
              <a:extLst>
                <a:ext uri="{FF2B5EF4-FFF2-40B4-BE49-F238E27FC236}">
                  <a16:creationId xmlns:a16="http://schemas.microsoft.com/office/drawing/2014/main" id="{1671FA13-E124-2755-F43A-10D32920B5B5}"/>
                </a:ext>
              </a:extLst>
            </p:cNvPr>
            <p:cNvCxnSpPr/>
            <p:nvPr/>
          </p:nvCxnSpPr>
          <p:spPr>
            <a:xfrm>
              <a:off x="6747029" y="435006"/>
              <a:ext cx="0" cy="142043"/>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grpSp>
      <p:sp>
        <p:nvSpPr>
          <p:cNvPr id="23" name="pole tekstowe 22">
            <a:extLst>
              <a:ext uri="{FF2B5EF4-FFF2-40B4-BE49-F238E27FC236}">
                <a16:creationId xmlns:a16="http://schemas.microsoft.com/office/drawing/2014/main" id="{E00CDB09-9232-AD16-93F8-52AB2245F271}"/>
              </a:ext>
            </a:extLst>
          </p:cNvPr>
          <p:cNvSpPr txBox="1"/>
          <p:nvPr/>
        </p:nvSpPr>
        <p:spPr>
          <a:xfrm>
            <a:off x="4303786" y="1552437"/>
            <a:ext cx="7103575" cy="4685835"/>
          </a:xfrm>
          <a:prstGeom prst="rect">
            <a:avLst/>
          </a:prstGeom>
          <a:noFill/>
        </p:spPr>
        <p:txBody>
          <a:bodyPr wrap="square" rtlCol="0">
            <a:spAutoFit/>
          </a:bodyPr>
          <a:lstStyle/>
          <a:p>
            <a:pPr algn="just">
              <a:lnSpc>
                <a:spcPts val="1960"/>
              </a:lnSpc>
            </a:pPr>
            <a:r>
              <a:rPr lang="pl-PL" sz="1500" b="1" dirty="0">
                <a:solidFill>
                  <a:srgbClr val="263779"/>
                </a:solidFill>
                <a:latin typeface="Lato" panose="020F0502020204030203" pitchFamily="34" charset="0"/>
                <a:ea typeface="Lato" panose="020F0502020204030203" pitchFamily="34" charset="0"/>
                <a:cs typeface="Lato" panose="020F0502020204030203" pitchFamily="34" charset="0"/>
              </a:rPr>
              <a:t>PN-EN 61029-1:2009/AC:2010 </a:t>
            </a:r>
            <a:r>
              <a:rPr lang="pl-PL" sz="1500" dirty="0">
                <a:solidFill>
                  <a:srgbClr val="263779"/>
                </a:solidFill>
                <a:latin typeface="Lato" panose="020F0502020204030203" pitchFamily="34" charset="0"/>
                <a:ea typeface="Lato" panose="020F0502020204030203" pitchFamily="34" charset="0"/>
                <a:cs typeface="Lato" panose="020F0502020204030203" pitchFamily="34" charset="0"/>
              </a:rPr>
              <a:t>Bezpieczeństwo użytkowania narzędzi przenośnych o napędzie elektrycznym -- Część 1: Wymagania ogólne</a:t>
            </a:r>
          </a:p>
          <a:p>
            <a:pPr algn="just">
              <a:lnSpc>
                <a:spcPts val="1960"/>
              </a:lnSpc>
            </a:pPr>
            <a:endParaRPr lang="pl-PL" sz="1500" dirty="0">
              <a:solidFill>
                <a:srgbClr val="263779"/>
              </a:solidFill>
              <a:latin typeface="Lato" panose="020F0502020204030203" pitchFamily="34" charset="0"/>
              <a:ea typeface="Lato" panose="020F0502020204030203" pitchFamily="34" charset="0"/>
              <a:cs typeface="Lato" panose="020F0502020204030203" pitchFamily="34" charset="0"/>
            </a:endParaRPr>
          </a:p>
          <a:p>
            <a:pPr algn="just">
              <a:lnSpc>
                <a:spcPts val="1960"/>
              </a:lnSpc>
            </a:pPr>
            <a:r>
              <a:rPr lang="pl-PL" sz="1500" b="1" dirty="0">
                <a:solidFill>
                  <a:srgbClr val="263779"/>
                </a:solidFill>
                <a:latin typeface="Lato" panose="020F0502020204030203" pitchFamily="34" charset="0"/>
                <a:ea typeface="Lato" panose="020F0502020204030203" pitchFamily="34" charset="0"/>
                <a:cs typeface="Lato" panose="020F0502020204030203" pitchFamily="34" charset="0"/>
              </a:rPr>
              <a:t>PN-EN 60335-1:2004/A13:2009 </a:t>
            </a:r>
            <a:r>
              <a:rPr lang="pl-PL" sz="1500" dirty="0">
                <a:solidFill>
                  <a:srgbClr val="263779"/>
                </a:solidFill>
                <a:latin typeface="Lato" panose="020F0502020204030203" pitchFamily="34" charset="0"/>
                <a:ea typeface="Lato" panose="020F0502020204030203" pitchFamily="34" charset="0"/>
                <a:cs typeface="Lato" panose="020F0502020204030203" pitchFamily="34" charset="0"/>
              </a:rPr>
              <a:t>Elektryczny sprzęt do użytku domowego i podobnego -- Bezpieczeństwo użytkowania -- Część 1: Wymagania ogólne</a:t>
            </a:r>
          </a:p>
          <a:p>
            <a:pPr algn="just">
              <a:lnSpc>
                <a:spcPts val="1960"/>
              </a:lnSpc>
            </a:pPr>
            <a:endParaRPr lang="pl-PL" sz="1500" dirty="0">
              <a:solidFill>
                <a:srgbClr val="263779"/>
              </a:solidFill>
              <a:latin typeface="Lato" panose="020F0502020204030203" pitchFamily="34" charset="0"/>
              <a:ea typeface="Lato" panose="020F0502020204030203" pitchFamily="34" charset="0"/>
              <a:cs typeface="Lato" panose="020F0502020204030203" pitchFamily="34" charset="0"/>
            </a:endParaRPr>
          </a:p>
          <a:p>
            <a:pPr algn="just">
              <a:lnSpc>
                <a:spcPts val="1960"/>
              </a:lnSpc>
            </a:pPr>
            <a:r>
              <a:rPr lang="pl-PL" sz="1500" b="1" dirty="0">
                <a:solidFill>
                  <a:srgbClr val="263779"/>
                </a:solidFill>
                <a:latin typeface="Lato" panose="020F0502020204030203" pitchFamily="34" charset="0"/>
                <a:ea typeface="Lato" panose="020F0502020204030203" pitchFamily="34" charset="0"/>
                <a:cs typeface="Lato" panose="020F0502020204030203" pitchFamily="34" charset="0"/>
              </a:rPr>
              <a:t>PN-EN 60950-1:2007/A1:2011 </a:t>
            </a:r>
            <a:r>
              <a:rPr lang="pl-PL" sz="1500" dirty="0">
                <a:solidFill>
                  <a:srgbClr val="263779"/>
                </a:solidFill>
                <a:latin typeface="Lato" panose="020F0502020204030203" pitchFamily="34" charset="0"/>
                <a:ea typeface="Lato" panose="020F0502020204030203" pitchFamily="34" charset="0"/>
                <a:cs typeface="Lato" panose="020F0502020204030203" pitchFamily="34" charset="0"/>
              </a:rPr>
              <a:t>Urządzenia techniki informatycznej -- Bezpieczeństwo -- Część 1: Wymagania podstawowe</a:t>
            </a:r>
          </a:p>
          <a:p>
            <a:pPr algn="just">
              <a:lnSpc>
                <a:spcPts val="1960"/>
              </a:lnSpc>
            </a:pPr>
            <a:endParaRPr lang="pl-PL" sz="1500" dirty="0">
              <a:solidFill>
                <a:srgbClr val="263779"/>
              </a:solidFill>
              <a:latin typeface="Lato" panose="020F0502020204030203" pitchFamily="34" charset="0"/>
              <a:ea typeface="Lato" panose="020F0502020204030203" pitchFamily="34" charset="0"/>
              <a:cs typeface="Lato" panose="020F0502020204030203" pitchFamily="34" charset="0"/>
            </a:endParaRPr>
          </a:p>
          <a:p>
            <a:pPr algn="just">
              <a:lnSpc>
                <a:spcPts val="1960"/>
              </a:lnSpc>
            </a:pPr>
            <a:r>
              <a:rPr lang="pl-PL" sz="1500" b="1" dirty="0">
                <a:solidFill>
                  <a:srgbClr val="263779"/>
                </a:solidFill>
                <a:latin typeface="Lato" panose="020F0502020204030203" pitchFamily="34" charset="0"/>
                <a:ea typeface="Lato" panose="020F0502020204030203" pitchFamily="34" charset="0"/>
                <a:cs typeface="Lato" panose="020F0502020204030203" pitchFamily="34" charset="0"/>
              </a:rPr>
              <a:t>PN-EN 60974-4:2009 </a:t>
            </a:r>
            <a:r>
              <a:rPr lang="pl-PL" sz="1500" dirty="0">
                <a:solidFill>
                  <a:srgbClr val="263779"/>
                </a:solidFill>
                <a:latin typeface="Lato" panose="020F0502020204030203" pitchFamily="34" charset="0"/>
                <a:ea typeface="Lato" panose="020F0502020204030203" pitchFamily="34" charset="0"/>
                <a:cs typeface="Lato" panose="020F0502020204030203" pitchFamily="34" charset="0"/>
              </a:rPr>
              <a:t>Sprzęt do spawania łukowego -- Część 4: Kontrola i badanie w eksploatacji</a:t>
            </a:r>
          </a:p>
          <a:p>
            <a:pPr algn="just">
              <a:lnSpc>
                <a:spcPts val="1960"/>
              </a:lnSpc>
            </a:pPr>
            <a:endParaRPr lang="pl-PL" sz="1500" dirty="0">
              <a:solidFill>
                <a:srgbClr val="263779"/>
              </a:solidFill>
              <a:latin typeface="Lato" panose="020F0502020204030203" pitchFamily="34" charset="0"/>
              <a:ea typeface="Lato" panose="020F0502020204030203" pitchFamily="34" charset="0"/>
              <a:cs typeface="Lato" panose="020F0502020204030203" pitchFamily="34" charset="0"/>
            </a:endParaRPr>
          </a:p>
          <a:p>
            <a:pPr algn="just">
              <a:lnSpc>
                <a:spcPts val="1960"/>
              </a:lnSpc>
            </a:pPr>
            <a:r>
              <a:rPr lang="pl-PL" sz="1500" b="1" dirty="0">
                <a:solidFill>
                  <a:srgbClr val="263779"/>
                </a:solidFill>
                <a:latin typeface="Lato" panose="020F0502020204030203" pitchFamily="34" charset="0"/>
                <a:ea typeface="Lato" panose="020F0502020204030203" pitchFamily="34" charset="0"/>
                <a:cs typeface="Lato" panose="020F0502020204030203" pitchFamily="34" charset="0"/>
              </a:rPr>
              <a:t>PN-EN 60990:2002 </a:t>
            </a:r>
            <a:r>
              <a:rPr lang="pl-PL" sz="1500" dirty="0">
                <a:solidFill>
                  <a:srgbClr val="263779"/>
                </a:solidFill>
                <a:latin typeface="Lato" panose="020F0502020204030203" pitchFamily="34" charset="0"/>
                <a:ea typeface="Lato" panose="020F0502020204030203" pitchFamily="34" charset="0"/>
                <a:cs typeface="Lato" panose="020F0502020204030203" pitchFamily="34" charset="0"/>
              </a:rPr>
              <a:t>Metody pomiaru prądu dotykowego i prądu w przewodzie ochronnym</a:t>
            </a:r>
          </a:p>
          <a:p>
            <a:pPr algn="just">
              <a:lnSpc>
                <a:spcPts val="1960"/>
              </a:lnSpc>
            </a:pPr>
            <a:endParaRPr lang="pl-PL" sz="1500" b="1" dirty="0">
              <a:solidFill>
                <a:srgbClr val="263779"/>
              </a:solidFill>
              <a:latin typeface="Lato" panose="020F0502020204030203" pitchFamily="34" charset="0"/>
              <a:ea typeface="Lato" panose="020F0502020204030203" pitchFamily="34" charset="0"/>
              <a:cs typeface="Lato" panose="020F0502020204030203" pitchFamily="34" charset="0"/>
            </a:endParaRPr>
          </a:p>
          <a:p>
            <a:pPr algn="just">
              <a:lnSpc>
                <a:spcPts val="1960"/>
              </a:lnSpc>
            </a:pPr>
            <a:r>
              <a:rPr lang="pl-PL" sz="1500" b="1" dirty="0">
                <a:solidFill>
                  <a:srgbClr val="263779"/>
                </a:solidFill>
                <a:latin typeface="Lato" panose="020F0502020204030203" pitchFamily="34" charset="0"/>
                <a:ea typeface="Lato" panose="020F0502020204030203" pitchFamily="34" charset="0"/>
                <a:cs typeface="Lato" panose="020F0502020204030203" pitchFamily="34" charset="0"/>
              </a:rPr>
              <a:t>VDE 0701-0702 </a:t>
            </a:r>
            <a:r>
              <a:rPr lang="pl-PL" sz="1500" dirty="0" err="1">
                <a:solidFill>
                  <a:srgbClr val="263779"/>
                </a:solidFill>
                <a:latin typeface="Lato" panose="020F0502020204030203" pitchFamily="34" charset="0"/>
                <a:ea typeface="Lato" panose="020F0502020204030203" pitchFamily="34" charset="0"/>
                <a:cs typeface="Lato" panose="020F0502020204030203" pitchFamily="34" charset="0"/>
              </a:rPr>
              <a:t>Prüfung</a:t>
            </a:r>
            <a:r>
              <a:rPr lang="pl-PL" sz="1500" dirty="0">
                <a:solidFill>
                  <a:srgbClr val="263779"/>
                </a:solidFill>
                <a:latin typeface="Lato" panose="020F0502020204030203" pitchFamily="34" charset="0"/>
                <a:ea typeface="Lato" panose="020F0502020204030203" pitchFamily="34" charset="0"/>
                <a:cs typeface="Lato" panose="020F0502020204030203" pitchFamily="34" charset="0"/>
              </a:rPr>
              <a:t> </a:t>
            </a:r>
            <a:r>
              <a:rPr lang="pl-PL" sz="1500" dirty="0" err="1">
                <a:solidFill>
                  <a:srgbClr val="263779"/>
                </a:solidFill>
                <a:latin typeface="Lato" panose="020F0502020204030203" pitchFamily="34" charset="0"/>
                <a:ea typeface="Lato" panose="020F0502020204030203" pitchFamily="34" charset="0"/>
                <a:cs typeface="Lato" panose="020F0502020204030203" pitchFamily="34" charset="0"/>
              </a:rPr>
              <a:t>nach</a:t>
            </a:r>
            <a:r>
              <a:rPr lang="pl-PL" sz="1500" dirty="0">
                <a:solidFill>
                  <a:srgbClr val="263779"/>
                </a:solidFill>
                <a:latin typeface="Lato" panose="020F0502020204030203" pitchFamily="34" charset="0"/>
                <a:ea typeface="Lato" panose="020F0502020204030203" pitchFamily="34" charset="0"/>
                <a:cs typeface="Lato" panose="020F0502020204030203" pitchFamily="34" charset="0"/>
              </a:rPr>
              <a:t> </a:t>
            </a:r>
            <a:r>
              <a:rPr lang="pl-PL" sz="1500" dirty="0" err="1">
                <a:solidFill>
                  <a:srgbClr val="263779"/>
                </a:solidFill>
                <a:latin typeface="Lato" panose="020F0502020204030203" pitchFamily="34" charset="0"/>
                <a:ea typeface="Lato" panose="020F0502020204030203" pitchFamily="34" charset="0"/>
                <a:cs typeface="Lato" panose="020F0502020204030203" pitchFamily="34" charset="0"/>
              </a:rPr>
              <a:t>Instandsetzung</a:t>
            </a:r>
            <a:r>
              <a:rPr lang="pl-PL" sz="1500" dirty="0">
                <a:solidFill>
                  <a:srgbClr val="263779"/>
                </a:solidFill>
                <a:latin typeface="Lato" panose="020F0502020204030203" pitchFamily="34" charset="0"/>
                <a:ea typeface="Lato" panose="020F0502020204030203" pitchFamily="34" charset="0"/>
                <a:cs typeface="Lato" panose="020F0502020204030203" pitchFamily="34" charset="0"/>
              </a:rPr>
              <a:t>, </a:t>
            </a:r>
            <a:r>
              <a:rPr lang="pl-PL" sz="1500" dirty="0" err="1">
                <a:solidFill>
                  <a:srgbClr val="263779"/>
                </a:solidFill>
                <a:latin typeface="Lato" panose="020F0502020204030203" pitchFamily="34" charset="0"/>
                <a:ea typeface="Lato" panose="020F0502020204030203" pitchFamily="34" charset="0"/>
                <a:cs typeface="Lato" panose="020F0502020204030203" pitchFamily="34" charset="0"/>
              </a:rPr>
              <a:t>Änderung</a:t>
            </a:r>
            <a:r>
              <a:rPr lang="pl-PL" sz="1500" dirty="0">
                <a:solidFill>
                  <a:srgbClr val="263779"/>
                </a:solidFill>
                <a:latin typeface="Lato" panose="020F0502020204030203" pitchFamily="34" charset="0"/>
                <a:ea typeface="Lato" panose="020F0502020204030203" pitchFamily="34" charset="0"/>
                <a:cs typeface="Lato" panose="020F0502020204030203" pitchFamily="34" charset="0"/>
              </a:rPr>
              <a:t> </a:t>
            </a:r>
            <a:r>
              <a:rPr lang="pl-PL" sz="1500" dirty="0" err="1">
                <a:solidFill>
                  <a:srgbClr val="263779"/>
                </a:solidFill>
                <a:latin typeface="Lato" panose="020F0502020204030203" pitchFamily="34" charset="0"/>
                <a:ea typeface="Lato" panose="020F0502020204030203" pitchFamily="34" charset="0"/>
                <a:cs typeface="Lato" panose="020F0502020204030203" pitchFamily="34" charset="0"/>
              </a:rPr>
              <a:t>elektrischer</a:t>
            </a:r>
            <a:r>
              <a:rPr lang="pl-PL" sz="1500" dirty="0">
                <a:solidFill>
                  <a:srgbClr val="263779"/>
                </a:solidFill>
                <a:latin typeface="Lato" panose="020F0502020204030203" pitchFamily="34" charset="0"/>
                <a:ea typeface="Lato" panose="020F0502020204030203" pitchFamily="34" charset="0"/>
                <a:cs typeface="Lato" panose="020F0502020204030203" pitchFamily="34" charset="0"/>
              </a:rPr>
              <a:t> </a:t>
            </a:r>
            <a:r>
              <a:rPr lang="pl-PL" sz="1500" dirty="0" err="1">
                <a:solidFill>
                  <a:srgbClr val="263779"/>
                </a:solidFill>
                <a:latin typeface="Lato" panose="020F0502020204030203" pitchFamily="34" charset="0"/>
                <a:ea typeface="Lato" panose="020F0502020204030203" pitchFamily="34" charset="0"/>
                <a:cs typeface="Lato" panose="020F0502020204030203" pitchFamily="34" charset="0"/>
              </a:rPr>
              <a:t>Geräte</a:t>
            </a:r>
            <a:r>
              <a:rPr lang="pl-PL" sz="1500" dirty="0">
                <a:solidFill>
                  <a:srgbClr val="263779"/>
                </a:solidFill>
                <a:latin typeface="Lato" panose="020F0502020204030203" pitchFamily="34" charset="0"/>
                <a:ea typeface="Lato" panose="020F0502020204030203" pitchFamily="34" charset="0"/>
                <a:cs typeface="Lato" panose="020F0502020204030203" pitchFamily="34" charset="0"/>
              </a:rPr>
              <a:t>. </a:t>
            </a:r>
            <a:r>
              <a:rPr lang="pl-PL" sz="1500" dirty="0" err="1">
                <a:solidFill>
                  <a:srgbClr val="263779"/>
                </a:solidFill>
                <a:latin typeface="Lato" panose="020F0502020204030203" pitchFamily="34" charset="0"/>
                <a:ea typeface="Lato" panose="020F0502020204030203" pitchFamily="34" charset="0"/>
                <a:cs typeface="Lato" panose="020F0502020204030203" pitchFamily="34" charset="0"/>
              </a:rPr>
              <a:t>Wiederholungsprüfung</a:t>
            </a:r>
            <a:r>
              <a:rPr lang="pl-PL" sz="1500" dirty="0">
                <a:solidFill>
                  <a:srgbClr val="263779"/>
                </a:solidFill>
                <a:latin typeface="Lato" panose="020F0502020204030203" pitchFamily="34" charset="0"/>
                <a:ea typeface="Lato" panose="020F0502020204030203" pitchFamily="34" charset="0"/>
                <a:cs typeface="Lato" panose="020F0502020204030203" pitchFamily="34" charset="0"/>
              </a:rPr>
              <a:t> </a:t>
            </a:r>
            <a:r>
              <a:rPr lang="pl-PL" sz="1500" dirty="0" err="1">
                <a:solidFill>
                  <a:srgbClr val="263779"/>
                </a:solidFill>
                <a:latin typeface="Lato" panose="020F0502020204030203" pitchFamily="34" charset="0"/>
                <a:ea typeface="Lato" panose="020F0502020204030203" pitchFamily="34" charset="0"/>
                <a:cs typeface="Lato" panose="020F0502020204030203" pitchFamily="34" charset="0"/>
              </a:rPr>
              <a:t>elektrischer</a:t>
            </a:r>
            <a:r>
              <a:rPr lang="pl-PL" sz="1500" dirty="0">
                <a:solidFill>
                  <a:srgbClr val="263779"/>
                </a:solidFill>
                <a:latin typeface="Lato" panose="020F0502020204030203" pitchFamily="34" charset="0"/>
                <a:ea typeface="Lato" panose="020F0502020204030203" pitchFamily="34" charset="0"/>
                <a:cs typeface="Lato" panose="020F0502020204030203" pitchFamily="34" charset="0"/>
              </a:rPr>
              <a:t> </a:t>
            </a:r>
            <a:r>
              <a:rPr lang="pl-PL" sz="1500" dirty="0" err="1">
                <a:solidFill>
                  <a:srgbClr val="263779"/>
                </a:solidFill>
                <a:latin typeface="Lato" panose="020F0502020204030203" pitchFamily="34" charset="0"/>
                <a:ea typeface="Lato" panose="020F0502020204030203" pitchFamily="34" charset="0"/>
                <a:cs typeface="Lato" panose="020F0502020204030203" pitchFamily="34" charset="0"/>
              </a:rPr>
              <a:t>Geräte</a:t>
            </a:r>
            <a:r>
              <a:rPr lang="pl-PL" sz="1500" dirty="0">
                <a:solidFill>
                  <a:srgbClr val="263779"/>
                </a:solidFill>
                <a:latin typeface="Lato" panose="020F0502020204030203" pitchFamily="34" charset="0"/>
                <a:ea typeface="Lato" panose="020F0502020204030203" pitchFamily="34" charset="0"/>
                <a:cs typeface="Lato" panose="020F0502020204030203" pitchFamily="34" charset="0"/>
              </a:rPr>
              <a:t>. </a:t>
            </a:r>
            <a:r>
              <a:rPr lang="pl-PL" sz="1500" dirty="0" err="1">
                <a:solidFill>
                  <a:srgbClr val="263779"/>
                </a:solidFill>
                <a:latin typeface="Lato" panose="020F0502020204030203" pitchFamily="34" charset="0"/>
                <a:ea typeface="Lato" panose="020F0502020204030203" pitchFamily="34" charset="0"/>
                <a:cs typeface="Lato" panose="020F0502020204030203" pitchFamily="34" charset="0"/>
              </a:rPr>
              <a:t>Allgemeine</a:t>
            </a:r>
            <a:r>
              <a:rPr lang="pl-PL" sz="1500" dirty="0">
                <a:solidFill>
                  <a:srgbClr val="263779"/>
                </a:solidFill>
                <a:latin typeface="Lato" panose="020F0502020204030203" pitchFamily="34" charset="0"/>
                <a:ea typeface="Lato" panose="020F0502020204030203" pitchFamily="34" charset="0"/>
                <a:cs typeface="Lato" panose="020F0502020204030203" pitchFamily="34" charset="0"/>
              </a:rPr>
              <a:t> </a:t>
            </a:r>
            <a:r>
              <a:rPr lang="pl-PL" sz="1500" dirty="0" err="1">
                <a:solidFill>
                  <a:srgbClr val="263779"/>
                </a:solidFill>
                <a:latin typeface="Lato" panose="020F0502020204030203" pitchFamily="34" charset="0"/>
                <a:ea typeface="Lato" panose="020F0502020204030203" pitchFamily="34" charset="0"/>
                <a:cs typeface="Lato" panose="020F0502020204030203" pitchFamily="34" charset="0"/>
              </a:rPr>
              <a:t>Anforderungen</a:t>
            </a:r>
            <a:r>
              <a:rPr lang="pl-PL" sz="1500" dirty="0">
                <a:solidFill>
                  <a:srgbClr val="263779"/>
                </a:solidFill>
                <a:latin typeface="Lato" panose="020F0502020204030203" pitchFamily="34" charset="0"/>
                <a:ea typeface="Lato" panose="020F0502020204030203" pitchFamily="34" charset="0"/>
                <a:cs typeface="Lato" panose="020F0502020204030203" pitchFamily="34" charset="0"/>
              </a:rPr>
              <a:t> </a:t>
            </a:r>
            <a:r>
              <a:rPr lang="pl-PL" sz="1500" dirty="0" err="1">
                <a:solidFill>
                  <a:srgbClr val="263779"/>
                </a:solidFill>
                <a:latin typeface="Lato" panose="020F0502020204030203" pitchFamily="34" charset="0"/>
                <a:ea typeface="Lato" panose="020F0502020204030203" pitchFamily="34" charset="0"/>
                <a:cs typeface="Lato" panose="020F0502020204030203" pitchFamily="34" charset="0"/>
              </a:rPr>
              <a:t>fürdie</a:t>
            </a:r>
            <a:r>
              <a:rPr lang="pl-PL" sz="1500" dirty="0">
                <a:solidFill>
                  <a:srgbClr val="263779"/>
                </a:solidFill>
                <a:latin typeface="Lato" panose="020F0502020204030203" pitchFamily="34" charset="0"/>
                <a:ea typeface="Lato" panose="020F0502020204030203" pitchFamily="34" charset="0"/>
                <a:cs typeface="Lato" panose="020F0502020204030203" pitchFamily="34" charset="0"/>
              </a:rPr>
              <a:t> </a:t>
            </a:r>
            <a:r>
              <a:rPr lang="pl-PL" sz="1500" dirty="0" err="1">
                <a:solidFill>
                  <a:srgbClr val="263779"/>
                </a:solidFill>
                <a:latin typeface="Lato" panose="020F0502020204030203" pitchFamily="34" charset="0"/>
                <a:ea typeface="Lato" panose="020F0502020204030203" pitchFamily="34" charset="0"/>
                <a:cs typeface="Lato" panose="020F0502020204030203" pitchFamily="34" charset="0"/>
              </a:rPr>
              <a:t>elektrischeSicherheit</a:t>
            </a:r>
            <a:endParaRPr lang="pl-PL" sz="1400" dirty="0">
              <a:solidFill>
                <a:srgbClr val="263779"/>
              </a:solidFill>
              <a:latin typeface="Lato" panose="020F0502020204030203" pitchFamily="34" charset="0"/>
              <a:ea typeface="Lato" panose="020F0502020204030203" pitchFamily="34" charset="0"/>
              <a:cs typeface="Lato" panose="020F0502020204030203" pitchFamily="34" charset="0"/>
            </a:endParaRPr>
          </a:p>
        </p:txBody>
      </p:sp>
      <p:grpSp>
        <p:nvGrpSpPr>
          <p:cNvPr id="2" name="Grupa 1">
            <a:extLst>
              <a:ext uri="{FF2B5EF4-FFF2-40B4-BE49-F238E27FC236}">
                <a16:creationId xmlns:a16="http://schemas.microsoft.com/office/drawing/2014/main" id="{B2E62470-CF18-4A50-9F47-C377C6C182B9}"/>
              </a:ext>
            </a:extLst>
          </p:cNvPr>
          <p:cNvGrpSpPr/>
          <p:nvPr/>
        </p:nvGrpSpPr>
        <p:grpSpPr>
          <a:xfrm>
            <a:off x="11084833" y="0"/>
            <a:ext cx="790916" cy="776133"/>
            <a:chOff x="11084833" y="0"/>
            <a:chExt cx="790916" cy="776133"/>
          </a:xfrm>
        </p:grpSpPr>
        <p:sp>
          <p:nvSpPr>
            <p:cNvPr id="11" name="Prostokąt 10">
              <a:extLst>
                <a:ext uri="{FF2B5EF4-FFF2-40B4-BE49-F238E27FC236}">
                  <a16:creationId xmlns:a16="http://schemas.microsoft.com/office/drawing/2014/main" id="{68E4172B-A4A9-E6D8-DCFA-573BCE14FAE6}"/>
                </a:ext>
              </a:extLst>
            </p:cNvPr>
            <p:cNvSpPr/>
            <p:nvPr/>
          </p:nvSpPr>
          <p:spPr>
            <a:xfrm>
              <a:off x="11084833" y="0"/>
              <a:ext cx="790916" cy="776133"/>
            </a:xfrm>
            <a:prstGeom prst="rect">
              <a:avLst/>
            </a:prstGeom>
            <a:solidFill>
              <a:srgbClr val="C014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5" name="pole tekstowe 24">
              <a:extLst>
                <a:ext uri="{FF2B5EF4-FFF2-40B4-BE49-F238E27FC236}">
                  <a16:creationId xmlns:a16="http://schemas.microsoft.com/office/drawing/2014/main" id="{B083C973-988B-4C25-717F-5FD67435C385}"/>
                </a:ext>
              </a:extLst>
            </p:cNvPr>
            <p:cNvSpPr txBox="1"/>
            <p:nvPr/>
          </p:nvSpPr>
          <p:spPr>
            <a:xfrm>
              <a:off x="11252378" y="157233"/>
              <a:ext cx="520563" cy="461665"/>
            </a:xfrm>
            <a:prstGeom prst="rect">
              <a:avLst/>
            </a:prstGeom>
            <a:noFill/>
          </p:spPr>
          <p:txBody>
            <a:bodyPr wrap="square" rtlCol="0">
              <a:spAutoFit/>
            </a:bodyPr>
            <a:lstStyle/>
            <a:p>
              <a:r>
                <a:rPr lang="pl-PL" sz="2400" dirty="0">
                  <a:solidFill>
                    <a:schemeClr val="bg1"/>
                  </a:solidFill>
                </a:rPr>
                <a:t>05</a:t>
              </a:r>
            </a:p>
          </p:txBody>
        </p:sp>
      </p:grpSp>
      <p:pic>
        <p:nvPicPr>
          <p:cNvPr id="3" name="Obraz 2">
            <a:extLst>
              <a:ext uri="{FF2B5EF4-FFF2-40B4-BE49-F238E27FC236}">
                <a16:creationId xmlns:a16="http://schemas.microsoft.com/office/drawing/2014/main" id="{509294FF-9C41-F1E9-76B7-14AAF9C95FAF}"/>
              </a:ext>
            </a:extLst>
          </p:cNvPr>
          <p:cNvPicPr>
            <a:picLocks noChangeAspect="1"/>
          </p:cNvPicPr>
          <p:nvPr/>
        </p:nvPicPr>
        <p:blipFill>
          <a:blip r:embed="rId2"/>
          <a:stretch>
            <a:fillRect/>
          </a:stretch>
        </p:blipFill>
        <p:spPr>
          <a:xfrm>
            <a:off x="400430" y="2325433"/>
            <a:ext cx="3377317" cy="1962085"/>
          </a:xfrm>
          <a:prstGeom prst="rect">
            <a:avLst/>
          </a:prstGeom>
        </p:spPr>
      </p:pic>
    </p:spTree>
    <p:extLst>
      <p:ext uri="{BB962C8B-B14F-4D97-AF65-F5344CB8AC3E}">
        <p14:creationId xmlns:p14="http://schemas.microsoft.com/office/powerpoint/2010/main" val="21657050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B631B3-F118-A217-02AD-1207AAB88AB2}"/>
            </a:ext>
          </a:extLst>
        </p:cNvPr>
        <p:cNvGrpSpPr/>
        <p:nvPr/>
      </p:nvGrpSpPr>
      <p:grpSpPr>
        <a:xfrm>
          <a:off x="0" y="0"/>
          <a:ext cx="0" cy="0"/>
          <a:chOff x="0" y="0"/>
          <a:chExt cx="0" cy="0"/>
        </a:xfrm>
      </p:grpSpPr>
      <p:grpSp>
        <p:nvGrpSpPr>
          <p:cNvPr id="6" name="Grupa 5">
            <a:extLst>
              <a:ext uri="{FF2B5EF4-FFF2-40B4-BE49-F238E27FC236}">
                <a16:creationId xmlns:a16="http://schemas.microsoft.com/office/drawing/2014/main" id="{6A5AE4A3-D97E-478F-E133-36E69C50F8DE}"/>
              </a:ext>
            </a:extLst>
          </p:cNvPr>
          <p:cNvGrpSpPr/>
          <p:nvPr/>
        </p:nvGrpSpPr>
        <p:grpSpPr>
          <a:xfrm>
            <a:off x="0" y="419558"/>
            <a:ext cx="6751057" cy="142043"/>
            <a:chOff x="-4028" y="438181"/>
            <a:chExt cx="6751057" cy="142043"/>
          </a:xfrm>
        </p:grpSpPr>
        <p:cxnSp>
          <p:nvCxnSpPr>
            <p:cNvPr id="7" name="Łącznik prosty 6">
              <a:extLst>
                <a:ext uri="{FF2B5EF4-FFF2-40B4-BE49-F238E27FC236}">
                  <a16:creationId xmlns:a16="http://schemas.microsoft.com/office/drawing/2014/main" id="{EB1BE085-533E-294F-4386-4974C1DC967D}"/>
                </a:ext>
              </a:extLst>
            </p:cNvPr>
            <p:cNvCxnSpPr>
              <a:cxnSpLocks/>
            </p:cNvCxnSpPr>
            <p:nvPr/>
          </p:nvCxnSpPr>
          <p:spPr>
            <a:xfrm>
              <a:off x="-4028" y="506027"/>
              <a:ext cx="6751057" cy="0"/>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cxnSp>
          <p:nvCxnSpPr>
            <p:cNvPr id="8" name="Łącznik prosty 7">
              <a:extLst>
                <a:ext uri="{FF2B5EF4-FFF2-40B4-BE49-F238E27FC236}">
                  <a16:creationId xmlns:a16="http://schemas.microsoft.com/office/drawing/2014/main" id="{889E7D20-296D-F646-21B2-C4D5E2B7EBC1}"/>
                </a:ext>
              </a:extLst>
            </p:cNvPr>
            <p:cNvCxnSpPr/>
            <p:nvPr/>
          </p:nvCxnSpPr>
          <p:spPr>
            <a:xfrm>
              <a:off x="6747029" y="438181"/>
              <a:ext cx="0" cy="142043"/>
            </a:xfrm>
            <a:prstGeom prst="line">
              <a:avLst/>
            </a:prstGeom>
            <a:ln w="19050">
              <a:solidFill>
                <a:srgbClr val="606060"/>
              </a:solidFill>
            </a:ln>
          </p:spPr>
          <p:style>
            <a:lnRef idx="1">
              <a:schemeClr val="dk1"/>
            </a:lnRef>
            <a:fillRef idx="0">
              <a:schemeClr val="dk1"/>
            </a:fillRef>
            <a:effectRef idx="0">
              <a:schemeClr val="dk1"/>
            </a:effectRef>
            <a:fontRef idx="minor">
              <a:schemeClr val="tx1"/>
            </a:fontRef>
          </p:style>
        </p:cxnSp>
      </p:grpSp>
      <p:sp>
        <p:nvSpPr>
          <p:cNvPr id="12" name="pole tekstowe 11">
            <a:extLst>
              <a:ext uri="{FF2B5EF4-FFF2-40B4-BE49-F238E27FC236}">
                <a16:creationId xmlns:a16="http://schemas.microsoft.com/office/drawing/2014/main" id="{AD99913B-9A46-18AF-DEF8-B38D64166783}"/>
              </a:ext>
            </a:extLst>
          </p:cNvPr>
          <p:cNvSpPr txBox="1"/>
          <p:nvPr/>
        </p:nvSpPr>
        <p:spPr>
          <a:xfrm>
            <a:off x="719628" y="720019"/>
            <a:ext cx="10443295" cy="707886"/>
          </a:xfrm>
          <a:prstGeom prst="rect">
            <a:avLst/>
          </a:prstGeom>
          <a:noFill/>
        </p:spPr>
        <p:txBody>
          <a:bodyPr wrap="square" rtlCol="0">
            <a:spAutoFit/>
          </a:bodyPr>
          <a:lstStyle/>
          <a:p>
            <a:r>
              <a:rPr lang="pl-PL" sz="4000" b="1" dirty="0">
                <a:solidFill>
                  <a:srgbClr val="263779"/>
                </a:solidFill>
                <a:latin typeface="Lato Black" panose="020F0502020204030203" pitchFamily="34" charset="0"/>
                <a:ea typeface="Lato Black" panose="020F0502020204030203" pitchFamily="34" charset="0"/>
                <a:cs typeface="Lato Black" panose="020F0502020204030203" pitchFamily="34" charset="0"/>
              </a:rPr>
              <a:t>Obowiązujące normy i przepisy:</a:t>
            </a:r>
          </a:p>
        </p:txBody>
      </p:sp>
      <p:grpSp>
        <p:nvGrpSpPr>
          <p:cNvPr id="13" name="Grupa 12">
            <a:extLst>
              <a:ext uri="{FF2B5EF4-FFF2-40B4-BE49-F238E27FC236}">
                <a16:creationId xmlns:a16="http://schemas.microsoft.com/office/drawing/2014/main" id="{A4616997-1498-D120-C730-34DCC39E3CA1}"/>
              </a:ext>
            </a:extLst>
          </p:cNvPr>
          <p:cNvGrpSpPr/>
          <p:nvPr/>
        </p:nvGrpSpPr>
        <p:grpSpPr>
          <a:xfrm rot="10800000">
            <a:off x="6760582" y="6296399"/>
            <a:ext cx="5431418" cy="142043"/>
            <a:chOff x="1315611" y="435006"/>
            <a:chExt cx="5431418" cy="142043"/>
          </a:xfrm>
        </p:grpSpPr>
        <p:cxnSp>
          <p:nvCxnSpPr>
            <p:cNvPr id="14" name="Łącznik prosty 13">
              <a:extLst>
                <a:ext uri="{FF2B5EF4-FFF2-40B4-BE49-F238E27FC236}">
                  <a16:creationId xmlns:a16="http://schemas.microsoft.com/office/drawing/2014/main" id="{D91115BD-68F4-FF3B-44AD-63DEE3D445BF}"/>
                </a:ext>
              </a:extLst>
            </p:cNvPr>
            <p:cNvCxnSpPr>
              <a:cxnSpLocks/>
            </p:cNvCxnSpPr>
            <p:nvPr/>
          </p:nvCxnSpPr>
          <p:spPr>
            <a:xfrm rot="10800000" flipH="1">
              <a:off x="1315611" y="506027"/>
              <a:ext cx="5431417" cy="0"/>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cxnSp>
          <p:nvCxnSpPr>
            <p:cNvPr id="15" name="Łącznik prosty 14">
              <a:extLst>
                <a:ext uri="{FF2B5EF4-FFF2-40B4-BE49-F238E27FC236}">
                  <a16:creationId xmlns:a16="http://schemas.microsoft.com/office/drawing/2014/main" id="{E48254BB-5BB3-015A-2BDA-BB1C430DB8C4}"/>
                </a:ext>
              </a:extLst>
            </p:cNvPr>
            <p:cNvCxnSpPr/>
            <p:nvPr/>
          </p:nvCxnSpPr>
          <p:spPr>
            <a:xfrm>
              <a:off x="6747029" y="435006"/>
              <a:ext cx="0" cy="142043"/>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grpSp>
      <p:sp>
        <p:nvSpPr>
          <p:cNvPr id="23" name="pole tekstowe 22">
            <a:extLst>
              <a:ext uri="{FF2B5EF4-FFF2-40B4-BE49-F238E27FC236}">
                <a16:creationId xmlns:a16="http://schemas.microsoft.com/office/drawing/2014/main" id="{A8C462AA-7D1C-6A09-83B4-EA375991E1B2}"/>
              </a:ext>
            </a:extLst>
          </p:cNvPr>
          <p:cNvSpPr txBox="1"/>
          <p:nvPr/>
        </p:nvSpPr>
        <p:spPr>
          <a:xfrm>
            <a:off x="4876381" y="1856497"/>
            <a:ext cx="6375997" cy="3565784"/>
          </a:xfrm>
          <a:prstGeom prst="rect">
            <a:avLst/>
          </a:prstGeom>
          <a:noFill/>
        </p:spPr>
        <p:txBody>
          <a:bodyPr wrap="square" rtlCol="0">
            <a:spAutoFit/>
          </a:bodyPr>
          <a:lstStyle/>
          <a:p>
            <a:pPr algn="just">
              <a:lnSpc>
                <a:spcPts val="1960"/>
              </a:lnSpc>
            </a:pPr>
            <a:r>
              <a:rPr lang="pl-PL" b="1" dirty="0">
                <a:solidFill>
                  <a:srgbClr val="263779"/>
                </a:solidFill>
                <a:latin typeface="Lato" panose="020F0502020204030203" pitchFamily="34" charset="0"/>
                <a:ea typeface="Lato" panose="020F0502020204030203" pitchFamily="34" charset="0"/>
                <a:cs typeface="Lato" panose="020F0502020204030203" pitchFamily="34" charset="0"/>
              </a:rPr>
              <a:t>Norma PN-88/E-08400/10:1988</a:t>
            </a:r>
          </a:p>
          <a:p>
            <a:pPr algn="just">
              <a:lnSpc>
                <a:spcPts val="1960"/>
              </a:lnSpc>
            </a:pPr>
            <a:endParaRPr lang="pl-PL" b="1" dirty="0">
              <a:solidFill>
                <a:srgbClr val="263779"/>
              </a:solidFill>
              <a:latin typeface="Lato" panose="020F0502020204030203" pitchFamily="34" charset="0"/>
              <a:ea typeface="Lato" panose="020F0502020204030203" pitchFamily="34" charset="0"/>
              <a:cs typeface="Lato" panose="020F0502020204030203" pitchFamily="34" charset="0"/>
            </a:endParaRPr>
          </a:p>
          <a:p>
            <a:pPr algn="just">
              <a:lnSpc>
                <a:spcPts val="1960"/>
              </a:lnSpc>
            </a:pPr>
            <a:r>
              <a:rPr lang="pl-PL" b="1" dirty="0">
                <a:solidFill>
                  <a:srgbClr val="263779"/>
                </a:solidFill>
                <a:latin typeface="Lato" panose="020F0502020204030203" pitchFamily="34" charset="0"/>
                <a:ea typeface="Lato" panose="020F0502020204030203" pitchFamily="34" charset="0"/>
                <a:cs typeface="Lato" panose="020F0502020204030203" pitchFamily="34" charset="0"/>
              </a:rPr>
              <a:t>Badania bieżące:</a:t>
            </a:r>
          </a:p>
          <a:p>
            <a:pPr algn="just">
              <a:lnSpc>
                <a:spcPts val="1960"/>
              </a:lnSpc>
            </a:pPr>
            <a:endParaRPr lang="pl-PL" b="1" dirty="0">
              <a:solidFill>
                <a:srgbClr val="263779"/>
              </a:solidFill>
              <a:latin typeface="Lato" panose="020F0502020204030203" pitchFamily="34" charset="0"/>
              <a:ea typeface="Lato" panose="020F0502020204030203" pitchFamily="34" charset="0"/>
              <a:cs typeface="Lato" panose="020F0502020204030203" pitchFamily="34" charset="0"/>
            </a:endParaRPr>
          </a:p>
          <a:p>
            <a:pPr algn="just">
              <a:lnSpc>
                <a:spcPct val="150000"/>
              </a:lnSpc>
            </a:pPr>
            <a:r>
              <a:rPr lang="pl-PL" dirty="0">
                <a:solidFill>
                  <a:srgbClr val="263779"/>
                </a:solidFill>
                <a:latin typeface="Lato" panose="020F0502020204030203" pitchFamily="34" charset="0"/>
                <a:ea typeface="Lato" panose="020F0502020204030203" pitchFamily="34" charset="0"/>
                <a:cs typeface="Lato" panose="020F0502020204030203" pitchFamily="34" charset="0"/>
              </a:rPr>
              <a:t>Należy wykonywać każdorazowo przed wydaniem elektronarzędzia do eksploatacji oraz w przypadku elektronarzędzi zaliczanych do II i III kategorii użytkowania, przed rozpoczęciem pracy na danej zmianie. Zakres badania bieżącego obejmuje oględziny zewnętrzne oraz sprawdzenie biegu jałowego</a:t>
            </a:r>
            <a:endParaRPr lang="pl-PL" dirty="0"/>
          </a:p>
        </p:txBody>
      </p:sp>
      <p:grpSp>
        <p:nvGrpSpPr>
          <p:cNvPr id="2" name="Grupa 1">
            <a:extLst>
              <a:ext uri="{FF2B5EF4-FFF2-40B4-BE49-F238E27FC236}">
                <a16:creationId xmlns:a16="http://schemas.microsoft.com/office/drawing/2014/main" id="{41FC55B3-F0EF-5D97-897E-C77C4E7F70D1}"/>
              </a:ext>
            </a:extLst>
          </p:cNvPr>
          <p:cNvGrpSpPr/>
          <p:nvPr/>
        </p:nvGrpSpPr>
        <p:grpSpPr>
          <a:xfrm>
            <a:off x="11084833" y="0"/>
            <a:ext cx="790916" cy="776133"/>
            <a:chOff x="11084833" y="0"/>
            <a:chExt cx="790916" cy="776133"/>
          </a:xfrm>
        </p:grpSpPr>
        <p:sp>
          <p:nvSpPr>
            <p:cNvPr id="11" name="Prostokąt 10">
              <a:extLst>
                <a:ext uri="{FF2B5EF4-FFF2-40B4-BE49-F238E27FC236}">
                  <a16:creationId xmlns:a16="http://schemas.microsoft.com/office/drawing/2014/main" id="{74F88773-1C08-9136-C919-8FD5B7AF30F3}"/>
                </a:ext>
              </a:extLst>
            </p:cNvPr>
            <p:cNvSpPr/>
            <p:nvPr/>
          </p:nvSpPr>
          <p:spPr>
            <a:xfrm>
              <a:off x="11084833" y="0"/>
              <a:ext cx="790916" cy="776133"/>
            </a:xfrm>
            <a:prstGeom prst="rect">
              <a:avLst/>
            </a:prstGeom>
            <a:solidFill>
              <a:srgbClr val="C014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5" name="pole tekstowe 24">
              <a:extLst>
                <a:ext uri="{FF2B5EF4-FFF2-40B4-BE49-F238E27FC236}">
                  <a16:creationId xmlns:a16="http://schemas.microsoft.com/office/drawing/2014/main" id="{B3A92F18-9507-176E-0AB0-B0DB1C2C09DE}"/>
                </a:ext>
              </a:extLst>
            </p:cNvPr>
            <p:cNvSpPr txBox="1"/>
            <p:nvPr/>
          </p:nvSpPr>
          <p:spPr>
            <a:xfrm>
              <a:off x="11252378" y="157233"/>
              <a:ext cx="520563" cy="461665"/>
            </a:xfrm>
            <a:prstGeom prst="rect">
              <a:avLst/>
            </a:prstGeom>
            <a:noFill/>
          </p:spPr>
          <p:txBody>
            <a:bodyPr wrap="square" rtlCol="0">
              <a:spAutoFit/>
            </a:bodyPr>
            <a:lstStyle/>
            <a:p>
              <a:r>
                <a:rPr lang="pl-PL" sz="2400" dirty="0">
                  <a:solidFill>
                    <a:schemeClr val="bg1"/>
                  </a:solidFill>
                </a:rPr>
                <a:t>06</a:t>
              </a:r>
            </a:p>
          </p:txBody>
        </p:sp>
      </p:grpSp>
      <p:pic>
        <p:nvPicPr>
          <p:cNvPr id="4" name="Obraz 3">
            <a:extLst>
              <a:ext uri="{FF2B5EF4-FFF2-40B4-BE49-F238E27FC236}">
                <a16:creationId xmlns:a16="http://schemas.microsoft.com/office/drawing/2014/main" id="{BE1440FC-251F-CD96-3FA5-96C351E69090}"/>
              </a:ext>
            </a:extLst>
          </p:cNvPr>
          <p:cNvPicPr>
            <a:picLocks noChangeAspect="1"/>
          </p:cNvPicPr>
          <p:nvPr/>
        </p:nvPicPr>
        <p:blipFill>
          <a:blip r:embed="rId2"/>
          <a:stretch>
            <a:fillRect/>
          </a:stretch>
        </p:blipFill>
        <p:spPr>
          <a:xfrm>
            <a:off x="546353" y="2892170"/>
            <a:ext cx="3805701" cy="2385263"/>
          </a:xfrm>
          <a:prstGeom prst="rect">
            <a:avLst/>
          </a:prstGeom>
        </p:spPr>
      </p:pic>
    </p:spTree>
    <p:extLst>
      <p:ext uri="{BB962C8B-B14F-4D97-AF65-F5344CB8AC3E}">
        <p14:creationId xmlns:p14="http://schemas.microsoft.com/office/powerpoint/2010/main" val="39807717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88AC85-D1AD-D464-72E9-34E09A0CFD92}"/>
            </a:ext>
          </a:extLst>
        </p:cNvPr>
        <p:cNvGrpSpPr/>
        <p:nvPr/>
      </p:nvGrpSpPr>
      <p:grpSpPr>
        <a:xfrm>
          <a:off x="0" y="0"/>
          <a:ext cx="0" cy="0"/>
          <a:chOff x="0" y="0"/>
          <a:chExt cx="0" cy="0"/>
        </a:xfrm>
      </p:grpSpPr>
      <p:grpSp>
        <p:nvGrpSpPr>
          <p:cNvPr id="6" name="Grupa 5">
            <a:extLst>
              <a:ext uri="{FF2B5EF4-FFF2-40B4-BE49-F238E27FC236}">
                <a16:creationId xmlns:a16="http://schemas.microsoft.com/office/drawing/2014/main" id="{398AC256-DE9B-9ADC-751E-CF71256F454D}"/>
              </a:ext>
            </a:extLst>
          </p:cNvPr>
          <p:cNvGrpSpPr/>
          <p:nvPr/>
        </p:nvGrpSpPr>
        <p:grpSpPr>
          <a:xfrm>
            <a:off x="0" y="419558"/>
            <a:ext cx="6751057" cy="142043"/>
            <a:chOff x="-4028" y="438181"/>
            <a:chExt cx="6751057" cy="142043"/>
          </a:xfrm>
        </p:grpSpPr>
        <p:cxnSp>
          <p:nvCxnSpPr>
            <p:cNvPr id="7" name="Łącznik prosty 6">
              <a:extLst>
                <a:ext uri="{FF2B5EF4-FFF2-40B4-BE49-F238E27FC236}">
                  <a16:creationId xmlns:a16="http://schemas.microsoft.com/office/drawing/2014/main" id="{0E9D28DE-5F8A-80FE-5E81-F7F39CDDDEE2}"/>
                </a:ext>
              </a:extLst>
            </p:cNvPr>
            <p:cNvCxnSpPr>
              <a:cxnSpLocks/>
            </p:cNvCxnSpPr>
            <p:nvPr/>
          </p:nvCxnSpPr>
          <p:spPr>
            <a:xfrm>
              <a:off x="-4028" y="506027"/>
              <a:ext cx="6751057" cy="0"/>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cxnSp>
          <p:nvCxnSpPr>
            <p:cNvPr id="8" name="Łącznik prosty 7">
              <a:extLst>
                <a:ext uri="{FF2B5EF4-FFF2-40B4-BE49-F238E27FC236}">
                  <a16:creationId xmlns:a16="http://schemas.microsoft.com/office/drawing/2014/main" id="{6208CEDC-D228-13EB-F969-48C5F8BE2AE5}"/>
                </a:ext>
              </a:extLst>
            </p:cNvPr>
            <p:cNvCxnSpPr/>
            <p:nvPr/>
          </p:nvCxnSpPr>
          <p:spPr>
            <a:xfrm>
              <a:off x="6747029" y="438181"/>
              <a:ext cx="0" cy="142043"/>
            </a:xfrm>
            <a:prstGeom prst="line">
              <a:avLst/>
            </a:prstGeom>
            <a:ln w="19050">
              <a:solidFill>
                <a:srgbClr val="606060"/>
              </a:solidFill>
            </a:ln>
          </p:spPr>
          <p:style>
            <a:lnRef idx="1">
              <a:schemeClr val="dk1"/>
            </a:lnRef>
            <a:fillRef idx="0">
              <a:schemeClr val="dk1"/>
            </a:fillRef>
            <a:effectRef idx="0">
              <a:schemeClr val="dk1"/>
            </a:effectRef>
            <a:fontRef idx="minor">
              <a:schemeClr val="tx1"/>
            </a:fontRef>
          </p:style>
        </p:cxnSp>
      </p:grpSp>
      <p:sp>
        <p:nvSpPr>
          <p:cNvPr id="12" name="pole tekstowe 11">
            <a:extLst>
              <a:ext uri="{FF2B5EF4-FFF2-40B4-BE49-F238E27FC236}">
                <a16:creationId xmlns:a16="http://schemas.microsoft.com/office/drawing/2014/main" id="{D6E1E939-89E5-2105-1990-EAA61B8E5F41}"/>
              </a:ext>
            </a:extLst>
          </p:cNvPr>
          <p:cNvSpPr txBox="1"/>
          <p:nvPr/>
        </p:nvSpPr>
        <p:spPr>
          <a:xfrm>
            <a:off x="368803" y="841678"/>
            <a:ext cx="10601036" cy="723275"/>
          </a:xfrm>
          <a:prstGeom prst="rect">
            <a:avLst/>
          </a:prstGeom>
          <a:noFill/>
        </p:spPr>
        <p:txBody>
          <a:bodyPr wrap="square" rtlCol="0">
            <a:spAutoFit/>
          </a:bodyPr>
          <a:lstStyle/>
          <a:p>
            <a:r>
              <a:rPr lang="pl-PL" sz="4100" b="1" dirty="0">
                <a:solidFill>
                  <a:srgbClr val="263779"/>
                </a:solidFill>
                <a:latin typeface="Lato Black" panose="020F0502020204030203" pitchFamily="34" charset="0"/>
                <a:ea typeface="Lato Black" panose="020F0502020204030203" pitchFamily="34" charset="0"/>
                <a:cs typeface="Lato Black" panose="020F0502020204030203" pitchFamily="34" charset="0"/>
              </a:rPr>
              <a:t>Podział urządzeń wg kategorii eksploatacji</a:t>
            </a:r>
          </a:p>
        </p:txBody>
      </p:sp>
      <p:grpSp>
        <p:nvGrpSpPr>
          <p:cNvPr id="13" name="Grupa 12">
            <a:extLst>
              <a:ext uri="{FF2B5EF4-FFF2-40B4-BE49-F238E27FC236}">
                <a16:creationId xmlns:a16="http://schemas.microsoft.com/office/drawing/2014/main" id="{70B47DFF-9BF5-441D-DB23-F6190D778995}"/>
              </a:ext>
            </a:extLst>
          </p:cNvPr>
          <p:cNvGrpSpPr/>
          <p:nvPr/>
        </p:nvGrpSpPr>
        <p:grpSpPr>
          <a:xfrm rot="10800000">
            <a:off x="6760582" y="6296399"/>
            <a:ext cx="5431418" cy="142043"/>
            <a:chOff x="1315611" y="435006"/>
            <a:chExt cx="5431418" cy="142043"/>
          </a:xfrm>
        </p:grpSpPr>
        <p:cxnSp>
          <p:nvCxnSpPr>
            <p:cNvPr id="14" name="Łącznik prosty 13">
              <a:extLst>
                <a:ext uri="{FF2B5EF4-FFF2-40B4-BE49-F238E27FC236}">
                  <a16:creationId xmlns:a16="http://schemas.microsoft.com/office/drawing/2014/main" id="{5CB103D5-99B9-4D97-7FFC-9A9BCF784AC5}"/>
                </a:ext>
              </a:extLst>
            </p:cNvPr>
            <p:cNvCxnSpPr>
              <a:cxnSpLocks/>
            </p:cNvCxnSpPr>
            <p:nvPr/>
          </p:nvCxnSpPr>
          <p:spPr>
            <a:xfrm rot="10800000" flipH="1">
              <a:off x="1315611" y="506027"/>
              <a:ext cx="5431417" cy="0"/>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cxnSp>
          <p:nvCxnSpPr>
            <p:cNvPr id="15" name="Łącznik prosty 14">
              <a:extLst>
                <a:ext uri="{FF2B5EF4-FFF2-40B4-BE49-F238E27FC236}">
                  <a16:creationId xmlns:a16="http://schemas.microsoft.com/office/drawing/2014/main" id="{79D8EB17-4F8D-A606-E85F-BD040973FFEE}"/>
                </a:ext>
              </a:extLst>
            </p:cNvPr>
            <p:cNvCxnSpPr/>
            <p:nvPr/>
          </p:nvCxnSpPr>
          <p:spPr>
            <a:xfrm>
              <a:off x="6747029" y="435006"/>
              <a:ext cx="0" cy="142043"/>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grpSp>
      <p:pic>
        <p:nvPicPr>
          <p:cNvPr id="18" name="Obraz 17">
            <a:extLst>
              <a:ext uri="{FF2B5EF4-FFF2-40B4-BE49-F238E27FC236}">
                <a16:creationId xmlns:a16="http://schemas.microsoft.com/office/drawing/2014/main" id="{699EED88-F684-A8BA-8B50-8063588146CE}"/>
              </a:ext>
            </a:extLst>
          </p:cNvPr>
          <p:cNvPicPr>
            <a:picLocks noChangeAspect="1"/>
          </p:cNvPicPr>
          <p:nvPr/>
        </p:nvPicPr>
        <p:blipFill>
          <a:blip r:embed="rId2"/>
          <a:stretch>
            <a:fillRect/>
          </a:stretch>
        </p:blipFill>
        <p:spPr>
          <a:xfrm>
            <a:off x="5477311" y="1979303"/>
            <a:ext cx="384021" cy="384021"/>
          </a:xfrm>
          <a:prstGeom prst="rect">
            <a:avLst/>
          </a:prstGeom>
        </p:spPr>
      </p:pic>
      <p:sp>
        <p:nvSpPr>
          <p:cNvPr id="23" name="pole tekstowe 22">
            <a:extLst>
              <a:ext uri="{FF2B5EF4-FFF2-40B4-BE49-F238E27FC236}">
                <a16:creationId xmlns:a16="http://schemas.microsoft.com/office/drawing/2014/main" id="{B858F45F-CCF7-2A2E-C8D8-0182C8B6991C}"/>
              </a:ext>
            </a:extLst>
          </p:cNvPr>
          <p:cNvSpPr txBox="1"/>
          <p:nvPr/>
        </p:nvSpPr>
        <p:spPr>
          <a:xfrm>
            <a:off x="6096000" y="1979303"/>
            <a:ext cx="5156377" cy="846386"/>
          </a:xfrm>
          <a:prstGeom prst="rect">
            <a:avLst/>
          </a:prstGeom>
          <a:noFill/>
        </p:spPr>
        <p:txBody>
          <a:bodyPr wrap="square" rtlCol="0">
            <a:spAutoFit/>
          </a:bodyPr>
          <a:lstStyle/>
          <a:p>
            <a:pPr algn="just">
              <a:lnSpc>
                <a:spcPts val="1960"/>
              </a:lnSpc>
            </a:pPr>
            <a:r>
              <a:rPr lang="pl-PL" sz="1500" b="1" dirty="0">
                <a:solidFill>
                  <a:srgbClr val="263779"/>
                </a:solidFill>
                <a:latin typeface="Lato" panose="020F0502020204030203" pitchFamily="34" charset="0"/>
                <a:ea typeface="Lato" panose="020F0502020204030203" pitchFamily="34" charset="0"/>
                <a:cs typeface="Lato" panose="020F0502020204030203" pitchFamily="34" charset="0"/>
              </a:rPr>
              <a:t>Kategoria I </a:t>
            </a:r>
            <a:r>
              <a:rPr lang="pl-PL" sz="1500" dirty="0">
                <a:solidFill>
                  <a:srgbClr val="263779"/>
                </a:solidFill>
                <a:latin typeface="Lato" panose="020F0502020204030203" pitchFamily="34" charset="0"/>
                <a:ea typeface="Lato" panose="020F0502020204030203" pitchFamily="34" charset="0"/>
                <a:cs typeface="Lato" panose="020F0502020204030203" pitchFamily="34" charset="0"/>
              </a:rPr>
              <a:t>- elektronarzędzia eksploatowane dorywczo, kilkakrotnie w ciągu jednej zmiany, zwracane do wypożyczalni lub używane przez stałych pracowników.</a:t>
            </a:r>
            <a:endParaRPr lang="pl-PL" dirty="0"/>
          </a:p>
        </p:txBody>
      </p:sp>
      <p:grpSp>
        <p:nvGrpSpPr>
          <p:cNvPr id="2" name="Grupa 1">
            <a:extLst>
              <a:ext uri="{FF2B5EF4-FFF2-40B4-BE49-F238E27FC236}">
                <a16:creationId xmlns:a16="http://schemas.microsoft.com/office/drawing/2014/main" id="{BD0763BA-BA3E-E034-D012-5F6AC21688F6}"/>
              </a:ext>
            </a:extLst>
          </p:cNvPr>
          <p:cNvGrpSpPr/>
          <p:nvPr/>
        </p:nvGrpSpPr>
        <p:grpSpPr>
          <a:xfrm>
            <a:off x="11084833" y="0"/>
            <a:ext cx="790916" cy="776133"/>
            <a:chOff x="11084833" y="0"/>
            <a:chExt cx="790916" cy="776133"/>
          </a:xfrm>
        </p:grpSpPr>
        <p:sp>
          <p:nvSpPr>
            <p:cNvPr id="11" name="Prostokąt 10">
              <a:extLst>
                <a:ext uri="{FF2B5EF4-FFF2-40B4-BE49-F238E27FC236}">
                  <a16:creationId xmlns:a16="http://schemas.microsoft.com/office/drawing/2014/main" id="{57355132-3713-A262-8BA7-557D75D06ED1}"/>
                </a:ext>
              </a:extLst>
            </p:cNvPr>
            <p:cNvSpPr/>
            <p:nvPr/>
          </p:nvSpPr>
          <p:spPr>
            <a:xfrm>
              <a:off x="11084833" y="0"/>
              <a:ext cx="790916" cy="776133"/>
            </a:xfrm>
            <a:prstGeom prst="rect">
              <a:avLst/>
            </a:prstGeom>
            <a:solidFill>
              <a:srgbClr val="C014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5" name="pole tekstowe 24">
              <a:extLst>
                <a:ext uri="{FF2B5EF4-FFF2-40B4-BE49-F238E27FC236}">
                  <a16:creationId xmlns:a16="http://schemas.microsoft.com/office/drawing/2014/main" id="{91334A6B-D4BC-68B7-067F-7F202FEEB54A}"/>
                </a:ext>
              </a:extLst>
            </p:cNvPr>
            <p:cNvSpPr txBox="1"/>
            <p:nvPr/>
          </p:nvSpPr>
          <p:spPr>
            <a:xfrm>
              <a:off x="11252378" y="157233"/>
              <a:ext cx="520563" cy="461665"/>
            </a:xfrm>
            <a:prstGeom prst="rect">
              <a:avLst/>
            </a:prstGeom>
            <a:noFill/>
          </p:spPr>
          <p:txBody>
            <a:bodyPr wrap="square" rtlCol="0">
              <a:spAutoFit/>
            </a:bodyPr>
            <a:lstStyle/>
            <a:p>
              <a:r>
                <a:rPr lang="pl-PL" sz="2400" dirty="0">
                  <a:solidFill>
                    <a:schemeClr val="bg1"/>
                  </a:solidFill>
                </a:rPr>
                <a:t>07</a:t>
              </a:r>
            </a:p>
          </p:txBody>
        </p:sp>
      </p:grpSp>
      <p:pic>
        <p:nvPicPr>
          <p:cNvPr id="3" name="Obraz 2">
            <a:extLst>
              <a:ext uri="{FF2B5EF4-FFF2-40B4-BE49-F238E27FC236}">
                <a16:creationId xmlns:a16="http://schemas.microsoft.com/office/drawing/2014/main" id="{B8D61106-36A2-BE1B-F4D2-1AC10305FBF4}"/>
              </a:ext>
            </a:extLst>
          </p:cNvPr>
          <p:cNvPicPr>
            <a:picLocks noChangeAspect="1"/>
          </p:cNvPicPr>
          <p:nvPr/>
        </p:nvPicPr>
        <p:blipFill>
          <a:blip r:embed="rId2"/>
          <a:stretch>
            <a:fillRect/>
          </a:stretch>
        </p:blipFill>
        <p:spPr>
          <a:xfrm>
            <a:off x="5477311" y="3202778"/>
            <a:ext cx="384021" cy="384021"/>
          </a:xfrm>
          <a:prstGeom prst="rect">
            <a:avLst/>
          </a:prstGeom>
        </p:spPr>
      </p:pic>
      <p:pic>
        <p:nvPicPr>
          <p:cNvPr id="4" name="Obraz 3">
            <a:extLst>
              <a:ext uri="{FF2B5EF4-FFF2-40B4-BE49-F238E27FC236}">
                <a16:creationId xmlns:a16="http://schemas.microsoft.com/office/drawing/2014/main" id="{2100331D-22D0-D6D2-85AD-643660686043}"/>
              </a:ext>
            </a:extLst>
          </p:cNvPr>
          <p:cNvPicPr>
            <a:picLocks noChangeAspect="1"/>
          </p:cNvPicPr>
          <p:nvPr/>
        </p:nvPicPr>
        <p:blipFill>
          <a:blip r:embed="rId2"/>
          <a:stretch>
            <a:fillRect/>
          </a:stretch>
        </p:blipFill>
        <p:spPr>
          <a:xfrm>
            <a:off x="5477311" y="4426253"/>
            <a:ext cx="384021" cy="384021"/>
          </a:xfrm>
          <a:prstGeom prst="rect">
            <a:avLst/>
          </a:prstGeom>
        </p:spPr>
      </p:pic>
      <p:sp>
        <p:nvSpPr>
          <p:cNvPr id="9" name="pole tekstowe 8">
            <a:extLst>
              <a:ext uri="{FF2B5EF4-FFF2-40B4-BE49-F238E27FC236}">
                <a16:creationId xmlns:a16="http://schemas.microsoft.com/office/drawing/2014/main" id="{AE0B0A16-DD5B-968C-2FC6-AE787FF950BE}"/>
              </a:ext>
            </a:extLst>
          </p:cNvPr>
          <p:cNvSpPr txBox="1"/>
          <p:nvPr/>
        </p:nvSpPr>
        <p:spPr>
          <a:xfrm>
            <a:off x="6022063" y="3137972"/>
            <a:ext cx="5156377" cy="846386"/>
          </a:xfrm>
          <a:prstGeom prst="rect">
            <a:avLst/>
          </a:prstGeom>
          <a:noFill/>
        </p:spPr>
        <p:txBody>
          <a:bodyPr wrap="square" rtlCol="0">
            <a:spAutoFit/>
          </a:bodyPr>
          <a:lstStyle/>
          <a:p>
            <a:pPr algn="just">
              <a:lnSpc>
                <a:spcPts val="1960"/>
              </a:lnSpc>
            </a:pPr>
            <a:r>
              <a:rPr lang="pl-PL" sz="1500" b="1" dirty="0">
                <a:solidFill>
                  <a:srgbClr val="263779"/>
                </a:solidFill>
                <a:latin typeface="Lato" panose="020F0502020204030203" pitchFamily="34" charset="0"/>
                <a:ea typeface="Lato" panose="020F0502020204030203" pitchFamily="34" charset="0"/>
                <a:cs typeface="Lato" panose="020F0502020204030203" pitchFamily="34" charset="0"/>
              </a:rPr>
              <a:t>Kategoria II </a:t>
            </a:r>
            <a:r>
              <a:rPr lang="pl-PL" sz="1500" dirty="0">
                <a:solidFill>
                  <a:srgbClr val="263779"/>
                </a:solidFill>
                <a:latin typeface="Lato" panose="020F0502020204030203" pitchFamily="34" charset="0"/>
                <a:ea typeface="Lato" panose="020F0502020204030203" pitchFamily="34" charset="0"/>
                <a:cs typeface="Lato" panose="020F0502020204030203" pitchFamily="34" charset="0"/>
              </a:rPr>
              <a:t>- elektronarzędzia eksploatowane często w ciągu jednej zmiany i przekazywane kolejnym zmianom bez zwracania ich do wypożyczalni.</a:t>
            </a:r>
            <a:endParaRPr lang="pl-PL" dirty="0"/>
          </a:p>
        </p:txBody>
      </p:sp>
      <p:sp>
        <p:nvSpPr>
          <p:cNvPr id="16" name="pole tekstowe 15">
            <a:extLst>
              <a:ext uri="{FF2B5EF4-FFF2-40B4-BE49-F238E27FC236}">
                <a16:creationId xmlns:a16="http://schemas.microsoft.com/office/drawing/2014/main" id="{020A7596-002D-5C13-E751-A34BB3A52557}"/>
              </a:ext>
            </a:extLst>
          </p:cNvPr>
          <p:cNvSpPr txBox="1"/>
          <p:nvPr/>
        </p:nvSpPr>
        <p:spPr>
          <a:xfrm>
            <a:off x="6095999" y="4353287"/>
            <a:ext cx="5156377" cy="846386"/>
          </a:xfrm>
          <a:prstGeom prst="rect">
            <a:avLst/>
          </a:prstGeom>
          <a:noFill/>
        </p:spPr>
        <p:txBody>
          <a:bodyPr wrap="square" rtlCol="0">
            <a:spAutoFit/>
          </a:bodyPr>
          <a:lstStyle/>
          <a:p>
            <a:pPr algn="just">
              <a:lnSpc>
                <a:spcPts val="1960"/>
              </a:lnSpc>
            </a:pPr>
            <a:r>
              <a:rPr lang="pl-PL" sz="1500" b="1" dirty="0">
                <a:solidFill>
                  <a:srgbClr val="263779"/>
                </a:solidFill>
                <a:latin typeface="Lato" panose="020F0502020204030203" pitchFamily="34" charset="0"/>
                <a:ea typeface="Lato" panose="020F0502020204030203" pitchFamily="34" charset="0"/>
                <a:cs typeface="Lato" panose="020F0502020204030203" pitchFamily="34" charset="0"/>
              </a:rPr>
              <a:t>Kategoria III </a:t>
            </a:r>
            <a:r>
              <a:rPr lang="pl-PL" sz="1500" dirty="0">
                <a:solidFill>
                  <a:srgbClr val="263779"/>
                </a:solidFill>
                <a:latin typeface="Lato" panose="020F0502020204030203" pitchFamily="34" charset="0"/>
                <a:ea typeface="Lato" panose="020F0502020204030203" pitchFamily="34" charset="0"/>
                <a:cs typeface="Lato" panose="020F0502020204030203" pitchFamily="34" charset="0"/>
              </a:rPr>
              <a:t>- elektronarzędzia eksploatowane w sposób ciągły na więcej niż jednej zmianie lub zainstalowane na stałe, np. w linii produkcyjnej lub montażowej.</a:t>
            </a:r>
            <a:endParaRPr lang="pl-PL" dirty="0"/>
          </a:p>
        </p:txBody>
      </p:sp>
      <p:pic>
        <p:nvPicPr>
          <p:cNvPr id="10" name="Obraz 9">
            <a:extLst>
              <a:ext uri="{FF2B5EF4-FFF2-40B4-BE49-F238E27FC236}">
                <a16:creationId xmlns:a16="http://schemas.microsoft.com/office/drawing/2014/main" id="{18680D83-C803-51DA-B511-F51AB326F533}"/>
              </a:ext>
            </a:extLst>
          </p:cNvPr>
          <p:cNvPicPr>
            <a:picLocks noChangeAspect="1"/>
          </p:cNvPicPr>
          <p:nvPr/>
        </p:nvPicPr>
        <p:blipFill>
          <a:blip r:embed="rId3"/>
          <a:stretch>
            <a:fillRect/>
          </a:stretch>
        </p:blipFill>
        <p:spPr>
          <a:xfrm>
            <a:off x="842010" y="2257787"/>
            <a:ext cx="2916174" cy="2916174"/>
          </a:xfrm>
          <a:prstGeom prst="rect">
            <a:avLst/>
          </a:prstGeom>
        </p:spPr>
      </p:pic>
    </p:spTree>
    <p:extLst>
      <p:ext uri="{BB962C8B-B14F-4D97-AF65-F5344CB8AC3E}">
        <p14:creationId xmlns:p14="http://schemas.microsoft.com/office/powerpoint/2010/main" val="6320508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FE2A57-72A0-6DE8-8310-3562ABEA84C9}"/>
            </a:ext>
          </a:extLst>
        </p:cNvPr>
        <p:cNvGrpSpPr/>
        <p:nvPr/>
      </p:nvGrpSpPr>
      <p:grpSpPr>
        <a:xfrm>
          <a:off x="0" y="0"/>
          <a:ext cx="0" cy="0"/>
          <a:chOff x="0" y="0"/>
          <a:chExt cx="0" cy="0"/>
        </a:xfrm>
      </p:grpSpPr>
      <p:grpSp>
        <p:nvGrpSpPr>
          <p:cNvPr id="6" name="Grupa 5">
            <a:extLst>
              <a:ext uri="{FF2B5EF4-FFF2-40B4-BE49-F238E27FC236}">
                <a16:creationId xmlns:a16="http://schemas.microsoft.com/office/drawing/2014/main" id="{D59509E5-3E1A-AF79-BBD1-F7C3C1829123}"/>
              </a:ext>
            </a:extLst>
          </p:cNvPr>
          <p:cNvGrpSpPr/>
          <p:nvPr/>
        </p:nvGrpSpPr>
        <p:grpSpPr>
          <a:xfrm>
            <a:off x="0" y="419558"/>
            <a:ext cx="6751057" cy="142043"/>
            <a:chOff x="-4028" y="438181"/>
            <a:chExt cx="6751057" cy="142043"/>
          </a:xfrm>
        </p:grpSpPr>
        <p:cxnSp>
          <p:nvCxnSpPr>
            <p:cNvPr id="7" name="Łącznik prosty 6">
              <a:extLst>
                <a:ext uri="{FF2B5EF4-FFF2-40B4-BE49-F238E27FC236}">
                  <a16:creationId xmlns:a16="http://schemas.microsoft.com/office/drawing/2014/main" id="{BBDC643B-4DF1-0717-9CAB-031C2B2B0903}"/>
                </a:ext>
              </a:extLst>
            </p:cNvPr>
            <p:cNvCxnSpPr>
              <a:cxnSpLocks/>
            </p:cNvCxnSpPr>
            <p:nvPr/>
          </p:nvCxnSpPr>
          <p:spPr>
            <a:xfrm>
              <a:off x="-4028" y="506027"/>
              <a:ext cx="6751057" cy="0"/>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cxnSp>
          <p:nvCxnSpPr>
            <p:cNvPr id="8" name="Łącznik prosty 7">
              <a:extLst>
                <a:ext uri="{FF2B5EF4-FFF2-40B4-BE49-F238E27FC236}">
                  <a16:creationId xmlns:a16="http://schemas.microsoft.com/office/drawing/2014/main" id="{B34E7206-AB57-DFC2-610D-ACFBDBB002DF}"/>
                </a:ext>
              </a:extLst>
            </p:cNvPr>
            <p:cNvCxnSpPr/>
            <p:nvPr/>
          </p:nvCxnSpPr>
          <p:spPr>
            <a:xfrm>
              <a:off x="6747029" y="438181"/>
              <a:ext cx="0" cy="142043"/>
            </a:xfrm>
            <a:prstGeom prst="line">
              <a:avLst/>
            </a:prstGeom>
            <a:ln w="19050">
              <a:solidFill>
                <a:srgbClr val="606060"/>
              </a:solidFill>
            </a:ln>
          </p:spPr>
          <p:style>
            <a:lnRef idx="1">
              <a:schemeClr val="dk1"/>
            </a:lnRef>
            <a:fillRef idx="0">
              <a:schemeClr val="dk1"/>
            </a:fillRef>
            <a:effectRef idx="0">
              <a:schemeClr val="dk1"/>
            </a:effectRef>
            <a:fontRef idx="minor">
              <a:schemeClr val="tx1"/>
            </a:fontRef>
          </p:style>
        </p:cxnSp>
      </p:grpSp>
      <p:sp>
        <p:nvSpPr>
          <p:cNvPr id="12" name="pole tekstowe 11">
            <a:extLst>
              <a:ext uri="{FF2B5EF4-FFF2-40B4-BE49-F238E27FC236}">
                <a16:creationId xmlns:a16="http://schemas.microsoft.com/office/drawing/2014/main" id="{2DD17207-485D-05C2-50D8-AF9A345F81EB}"/>
              </a:ext>
            </a:extLst>
          </p:cNvPr>
          <p:cNvSpPr txBox="1"/>
          <p:nvPr/>
        </p:nvSpPr>
        <p:spPr>
          <a:xfrm>
            <a:off x="492281" y="810238"/>
            <a:ext cx="10824549" cy="646331"/>
          </a:xfrm>
          <a:prstGeom prst="rect">
            <a:avLst/>
          </a:prstGeom>
          <a:noFill/>
        </p:spPr>
        <p:txBody>
          <a:bodyPr wrap="square" rtlCol="0">
            <a:spAutoFit/>
          </a:bodyPr>
          <a:lstStyle/>
          <a:p>
            <a:r>
              <a:rPr lang="pl-PL" sz="3600" b="1" dirty="0">
                <a:solidFill>
                  <a:srgbClr val="263779"/>
                </a:solidFill>
                <a:latin typeface="Lato Black" panose="020F0502020204030203" pitchFamily="34" charset="0"/>
                <a:ea typeface="Lato Black" panose="020F0502020204030203" pitchFamily="34" charset="0"/>
                <a:cs typeface="Lato Black" panose="020F0502020204030203" pitchFamily="34" charset="0"/>
              </a:rPr>
              <a:t>Co jaki czas wykonywać badania:</a:t>
            </a:r>
          </a:p>
        </p:txBody>
      </p:sp>
      <p:grpSp>
        <p:nvGrpSpPr>
          <p:cNvPr id="13" name="Grupa 12">
            <a:extLst>
              <a:ext uri="{FF2B5EF4-FFF2-40B4-BE49-F238E27FC236}">
                <a16:creationId xmlns:a16="http://schemas.microsoft.com/office/drawing/2014/main" id="{FE2A206B-6DEF-89CA-9C8C-DAEEEE4DDDAC}"/>
              </a:ext>
            </a:extLst>
          </p:cNvPr>
          <p:cNvGrpSpPr/>
          <p:nvPr/>
        </p:nvGrpSpPr>
        <p:grpSpPr>
          <a:xfrm rot="10800000">
            <a:off x="6760582" y="6296399"/>
            <a:ext cx="5431418" cy="142043"/>
            <a:chOff x="1315611" y="435006"/>
            <a:chExt cx="5431418" cy="142043"/>
          </a:xfrm>
        </p:grpSpPr>
        <p:cxnSp>
          <p:nvCxnSpPr>
            <p:cNvPr id="14" name="Łącznik prosty 13">
              <a:extLst>
                <a:ext uri="{FF2B5EF4-FFF2-40B4-BE49-F238E27FC236}">
                  <a16:creationId xmlns:a16="http://schemas.microsoft.com/office/drawing/2014/main" id="{1A2ED1AA-63B2-6941-3AD3-A52E6B72BF2E}"/>
                </a:ext>
              </a:extLst>
            </p:cNvPr>
            <p:cNvCxnSpPr>
              <a:cxnSpLocks/>
            </p:cNvCxnSpPr>
            <p:nvPr/>
          </p:nvCxnSpPr>
          <p:spPr>
            <a:xfrm rot="10800000" flipH="1">
              <a:off x="1315611" y="506027"/>
              <a:ext cx="5431417" cy="0"/>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cxnSp>
          <p:nvCxnSpPr>
            <p:cNvPr id="15" name="Łącznik prosty 14">
              <a:extLst>
                <a:ext uri="{FF2B5EF4-FFF2-40B4-BE49-F238E27FC236}">
                  <a16:creationId xmlns:a16="http://schemas.microsoft.com/office/drawing/2014/main" id="{3561C7AA-DFCE-7134-BE83-3EB0C155FCF0}"/>
                </a:ext>
              </a:extLst>
            </p:cNvPr>
            <p:cNvCxnSpPr/>
            <p:nvPr/>
          </p:nvCxnSpPr>
          <p:spPr>
            <a:xfrm>
              <a:off x="6747029" y="435006"/>
              <a:ext cx="0" cy="142043"/>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grpSp>
      <p:pic>
        <p:nvPicPr>
          <p:cNvPr id="18" name="Obraz 17">
            <a:extLst>
              <a:ext uri="{FF2B5EF4-FFF2-40B4-BE49-F238E27FC236}">
                <a16:creationId xmlns:a16="http://schemas.microsoft.com/office/drawing/2014/main" id="{EF72BB2F-8E9C-ED7E-1E37-885B601CFAF1}"/>
              </a:ext>
            </a:extLst>
          </p:cNvPr>
          <p:cNvPicPr>
            <a:picLocks noChangeAspect="1"/>
          </p:cNvPicPr>
          <p:nvPr/>
        </p:nvPicPr>
        <p:blipFill>
          <a:blip r:embed="rId2"/>
          <a:stretch>
            <a:fillRect/>
          </a:stretch>
        </p:blipFill>
        <p:spPr>
          <a:xfrm>
            <a:off x="4393283" y="1779402"/>
            <a:ext cx="384021" cy="384021"/>
          </a:xfrm>
          <a:prstGeom prst="rect">
            <a:avLst/>
          </a:prstGeom>
        </p:spPr>
      </p:pic>
      <p:sp>
        <p:nvSpPr>
          <p:cNvPr id="23" name="pole tekstowe 22">
            <a:extLst>
              <a:ext uri="{FF2B5EF4-FFF2-40B4-BE49-F238E27FC236}">
                <a16:creationId xmlns:a16="http://schemas.microsoft.com/office/drawing/2014/main" id="{7820B728-0D5F-A4F5-34B7-F8A72FCD0610}"/>
              </a:ext>
            </a:extLst>
          </p:cNvPr>
          <p:cNvSpPr txBox="1"/>
          <p:nvPr/>
        </p:nvSpPr>
        <p:spPr>
          <a:xfrm>
            <a:off x="4928225" y="1808049"/>
            <a:ext cx="6064316" cy="348813"/>
          </a:xfrm>
          <a:prstGeom prst="rect">
            <a:avLst/>
          </a:prstGeom>
          <a:noFill/>
        </p:spPr>
        <p:txBody>
          <a:bodyPr wrap="square" rtlCol="0">
            <a:spAutoFit/>
          </a:bodyPr>
          <a:lstStyle/>
          <a:p>
            <a:pPr algn="just">
              <a:lnSpc>
                <a:spcPts val="1960"/>
              </a:lnSpc>
            </a:pPr>
            <a:r>
              <a:rPr lang="pl-PL" b="1" dirty="0">
                <a:solidFill>
                  <a:srgbClr val="263779"/>
                </a:solidFill>
                <a:latin typeface="Lato" panose="020F0502020204030203" pitchFamily="34" charset="0"/>
                <a:ea typeface="Lato" panose="020F0502020204030203" pitchFamily="34" charset="0"/>
                <a:cs typeface="Lato" panose="020F0502020204030203" pitchFamily="34" charset="0"/>
              </a:rPr>
              <a:t>Zgodnie z normą:    PN-88/E-08400/10:1988</a:t>
            </a:r>
          </a:p>
        </p:txBody>
      </p:sp>
      <p:grpSp>
        <p:nvGrpSpPr>
          <p:cNvPr id="2" name="Grupa 1">
            <a:extLst>
              <a:ext uri="{FF2B5EF4-FFF2-40B4-BE49-F238E27FC236}">
                <a16:creationId xmlns:a16="http://schemas.microsoft.com/office/drawing/2014/main" id="{88177DBF-7F56-B665-693C-734AC9A9AEF7}"/>
              </a:ext>
            </a:extLst>
          </p:cNvPr>
          <p:cNvGrpSpPr/>
          <p:nvPr/>
        </p:nvGrpSpPr>
        <p:grpSpPr>
          <a:xfrm>
            <a:off x="11084833" y="0"/>
            <a:ext cx="790916" cy="776133"/>
            <a:chOff x="11084833" y="0"/>
            <a:chExt cx="790916" cy="776133"/>
          </a:xfrm>
        </p:grpSpPr>
        <p:sp>
          <p:nvSpPr>
            <p:cNvPr id="11" name="Prostokąt 10">
              <a:extLst>
                <a:ext uri="{FF2B5EF4-FFF2-40B4-BE49-F238E27FC236}">
                  <a16:creationId xmlns:a16="http://schemas.microsoft.com/office/drawing/2014/main" id="{D196148F-39E5-42EB-80C3-0A0F487DDB7D}"/>
                </a:ext>
              </a:extLst>
            </p:cNvPr>
            <p:cNvSpPr/>
            <p:nvPr/>
          </p:nvSpPr>
          <p:spPr>
            <a:xfrm>
              <a:off x="11084833" y="0"/>
              <a:ext cx="790916" cy="776133"/>
            </a:xfrm>
            <a:prstGeom prst="rect">
              <a:avLst/>
            </a:prstGeom>
            <a:solidFill>
              <a:srgbClr val="C014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5" name="pole tekstowe 24">
              <a:extLst>
                <a:ext uri="{FF2B5EF4-FFF2-40B4-BE49-F238E27FC236}">
                  <a16:creationId xmlns:a16="http://schemas.microsoft.com/office/drawing/2014/main" id="{294D0AED-2A6D-9DFA-367F-126FCACB82D5}"/>
                </a:ext>
              </a:extLst>
            </p:cNvPr>
            <p:cNvSpPr txBox="1"/>
            <p:nvPr/>
          </p:nvSpPr>
          <p:spPr>
            <a:xfrm>
              <a:off x="11252378" y="157233"/>
              <a:ext cx="520563" cy="461665"/>
            </a:xfrm>
            <a:prstGeom prst="rect">
              <a:avLst/>
            </a:prstGeom>
            <a:noFill/>
          </p:spPr>
          <p:txBody>
            <a:bodyPr wrap="square" rtlCol="0">
              <a:spAutoFit/>
            </a:bodyPr>
            <a:lstStyle/>
            <a:p>
              <a:r>
                <a:rPr lang="pl-PL" sz="2400" dirty="0">
                  <a:solidFill>
                    <a:schemeClr val="bg1"/>
                  </a:solidFill>
                </a:rPr>
                <a:t>08</a:t>
              </a:r>
            </a:p>
          </p:txBody>
        </p:sp>
      </p:grpSp>
      <p:sp>
        <p:nvSpPr>
          <p:cNvPr id="26" name="pole tekstowe 25">
            <a:extLst>
              <a:ext uri="{FF2B5EF4-FFF2-40B4-BE49-F238E27FC236}">
                <a16:creationId xmlns:a16="http://schemas.microsoft.com/office/drawing/2014/main" id="{E6311ACE-9B56-E173-8A47-7A59176EEE5B}"/>
              </a:ext>
            </a:extLst>
          </p:cNvPr>
          <p:cNvSpPr txBox="1"/>
          <p:nvPr/>
        </p:nvSpPr>
        <p:spPr>
          <a:xfrm>
            <a:off x="3886205" y="2628781"/>
            <a:ext cx="7106338" cy="2308324"/>
          </a:xfrm>
          <a:prstGeom prst="rect">
            <a:avLst/>
          </a:prstGeom>
          <a:noFill/>
        </p:spPr>
        <p:txBody>
          <a:bodyPr wrap="square" rtlCol="0">
            <a:spAutoFit/>
          </a:bodyPr>
          <a:lstStyle/>
          <a:p>
            <a:pPr algn="just"/>
            <a:r>
              <a:rPr lang="pl-PL" sz="1600" b="1" dirty="0">
                <a:solidFill>
                  <a:srgbClr val="263779"/>
                </a:solidFill>
                <a:latin typeface="Lato" panose="020F0502020204030203" pitchFamily="34" charset="0"/>
                <a:ea typeface="Lato" panose="020F0502020204030203" pitchFamily="34" charset="0"/>
                <a:cs typeface="Lato" panose="020F0502020204030203" pitchFamily="34" charset="0"/>
              </a:rPr>
              <a:t>Badanie należy wykonywać nie rzadziej niż:</a:t>
            </a:r>
          </a:p>
          <a:p>
            <a:pPr algn="just"/>
            <a:endParaRPr lang="pl-PL" sz="1600" b="1" dirty="0">
              <a:solidFill>
                <a:srgbClr val="263779"/>
              </a:solidFill>
              <a:latin typeface="Lato" panose="020F0502020204030203" pitchFamily="34" charset="0"/>
              <a:ea typeface="Lato" panose="020F0502020204030203" pitchFamily="34" charset="0"/>
              <a:cs typeface="Lato" panose="020F0502020204030203" pitchFamily="34" charset="0"/>
            </a:endParaRPr>
          </a:p>
          <a:p>
            <a:pPr marL="285750" indent="-285750" algn="just">
              <a:buFont typeface="Wingdings" panose="05000000000000000000" pitchFamily="2" charset="2"/>
              <a:buChar char="q"/>
            </a:pPr>
            <a:r>
              <a:rPr lang="pl-PL" sz="1600" b="1" dirty="0">
                <a:solidFill>
                  <a:srgbClr val="263779"/>
                </a:solidFill>
                <a:latin typeface="Lato" panose="020F0502020204030203" pitchFamily="34" charset="0"/>
                <a:ea typeface="Lato" panose="020F0502020204030203" pitchFamily="34" charset="0"/>
                <a:cs typeface="Lato" panose="020F0502020204030203" pitchFamily="34" charset="0"/>
              </a:rPr>
              <a:t> co 6 miesięcy dla elektronarzędzi I kategorii użytkowania,</a:t>
            </a:r>
          </a:p>
          <a:p>
            <a:pPr marL="285750" indent="-285750" algn="just">
              <a:buFont typeface="Wingdings" panose="05000000000000000000" pitchFamily="2" charset="2"/>
              <a:buChar char="q"/>
            </a:pPr>
            <a:endParaRPr lang="pl-PL" sz="1600" b="1" dirty="0">
              <a:solidFill>
                <a:srgbClr val="263779"/>
              </a:solidFill>
              <a:latin typeface="Lato" panose="020F0502020204030203" pitchFamily="34" charset="0"/>
              <a:ea typeface="Lato" panose="020F0502020204030203" pitchFamily="34" charset="0"/>
              <a:cs typeface="Lato" panose="020F0502020204030203" pitchFamily="34" charset="0"/>
            </a:endParaRPr>
          </a:p>
          <a:p>
            <a:pPr marL="285750" indent="-285750" algn="just">
              <a:buFont typeface="Wingdings" panose="05000000000000000000" pitchFamily="2" charset="2"/>
              <a:buChar char="q"/>
            </a:pPr>
            <a:r>
              <a:rPr lang="pl-PL" sz="1600" b="1" dirty="0">
                <a:solidFill>
                  <a:srgbClr val="263779"/>
                </a:solidFill>
                <a:latin typeface="Lato" panose="020F0502020204030203" pitchFamily="34" charset="0"/>
                <a:ea typeface="Lato" panose="020F0502020204030203" pitchFamily="34" charset="0"/>
                <a:cs typeface="Lato" panose="020F0502020204030203" pitchFamily="34" charset="0"/>
              </a:rPr>
              <a:t> co 4 miesiące dla elektronarzędzi II kategorii użytkowania,</a:t>
            </a:r>
          </a:p>
          <a:p>
            <a:pPr marL="285750" indent="-285750" algn="just">
              <a:buFont typeface="Wingdings" panose="05000000000000000000" pitchFamily="2" charset="2"/>
              <a:buChar char="q"/>
            </a:pPr>
            <a:endParaRPr lang="pl-PL" sz="1600" b="1" dirty="0">
              <a:solidFill>
                <a:srgbClr val="263779"/>
              </a:solidFill>
              <a:latin typeface="Lato" panose="020F0502020204030203" pitchFamily="34" charset="0"/>
              <a:ea typeface="Lato" panose="020F0502020204030203" pitchFamily="34" charset="0"/>
              <a:cs typeface="Lato" panose="020F0502020204030203" pitchFamily="34" charset="0"/>
            </a:endParaRPr>
          </a:p>
          <a:p>
            <a:pPr marL="285750" indent="-285750" algn="just">
              <a:buFont typeface="Wingdings" panose="05000000000000000000" pitchFamily="2" charset="2"/>
              <a:buChar char="q"/>
            </a:pPr>
            <a:r>
              <a:rPr lang="pl-PL" sz="1600" b="1" dirty="0">
                <a:solidFill>
                  <a:srgbClr val="263779"/>
                </a:solidFill>
                <a:latin typeface="Lato" panose="020F0502020204030203" pitchFamily="34" charset="0"/>
                <a:ea typeface="Lato" panose="020F0502020204030203" pitchFamily="34" charset="0"/>
                <a:cs typeface="Lato" panose="020F0502020204030203" pitchFamily="34" charset="0"/>
              </a:rPr>
              <a:t> co 2 miesiące dla elektronarzędzi III kategorii użytkowania,</a:t>
            </a:r>
          </a:p>
          <a:p>
            <a:pPr marL="285750" indent="-285750" algn="just">
              <a:buFont typeface="Wingdings" panose="05000000000000000000" pitchFamily="2" charset="2"/>
              <a:buChar char="q"/>
            </a:pPr>
            <a:endParaRPr lang="pl-PL" sz="1600" b="1" dirty="0">
              <a:solidFill>
                <a:srgbClr val="263779"/>
              </a:solidFill>
              <a:latin typeface="Lato" panose="020F0502020204030203" pitchFamily="34" charset="0"/>
              <a:ea typeface="Lato" panose="020F0502020204030203" pitchFamily="34" charset="0"/>
              <a:cs typeface="Lato" panose="020F0502020204030203" pitchFamily="34" charset="0"/>
            </a:endParaRPr>
          </a:p>
          <a:p>
            <a:pPr marL="285750" indent="-285750" algn="just">
              <a:buFont typeface="Wingdings" panose="05000000000000000000" pitchFamily="2" charset="2"/>
              <a:buChar char="q"/>
            </a:pPr>
            <a:r>
              <a:rPr lang="pl-PL" sz="1600" b="1" dirty="0">
                <a:solidFill>
                  <a:srgbClr val="263779"/>
                </a:solidFill>
                <a:latin typeface="Lato" panose="020F0502020204030203" pitchFamily="34" charset="0"/>
                <a:ea typeface="Lato" panose="020F0502020204030203" pitchFamily="34" charset="0"/>
                <a:cs typeface="Lato" panose="020F0502020204030203" pitchFamily="34" charset="0"/>
              </a:rPr>
              <a:t> po każdym zdarzeniu mogących mieć wpływ na użytkowanie</a:t>
            </a:r>
            <a:endParaRPr lang="pl-PL" sz="1600" dirty="0">
              <a:solidFill>
                <a:srgbClr val="263779"/>
              </a:solidFill>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2867424860"/>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1911</TotalTime>
  <Words>1101</Words>
  <Application>Microsoft Office PowerPoint</Application>
  <PresentationFormat>Panoramiczny</PresentationFormat>
  <Paragraphs>149</Paragraphs>
  <Slides>21</Slides>
  <Notes>0</Notes>
  <HiddenSlides>0</HiddenSlides>
  <MMClips>0</MMClips>
  <ScaleCrop>false</ScaleCrop>
  <HeadingPairs>
    <vt:vector size="6" baseType="variant">
      <vt:variant>
        <vt:lpstr>Używane czcionki</vt:lpstr>
      </vt:variant>
      <vt:variant>
        <vt:i4>6</vt:i4>
      </vt:variant>
      <vt:variant>
        <vt:lpstr>Motyw</vt:lpstr>
      </vt:variant>
      <vt:variant>
        <vt:i4>1</vt:i4>
      </vt:variant>
      <vt:variant>
        <vt:lpstr>Tytuły slajdów</vt:lpstr>
      </vt:variant>
      <vt:variant>
        <vt:i4>21</vt:i4>
      </vt:variant>
    </vt:vector>
  </HeadingPairs>
  <TitlesOfParts>
    <vt:vector size="28" baseType="lpstr">
      <vt:lpstr>Arial</vt:lpstr>
      <vt:lpstr>Calibri</vt:lpstr>
      <vt:lpstr>Calibri Light</vt:lpstr>
      <vt:lpstr>Lato</vt:lpstr>
      <vt:lpstr>Lato Black</vt:lpstr>
      <vt:lpstr>Wingdings</vt:lpstr>
      <vt:lpstr>Motyw pakietu Office</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Natalia Szczesniak</dc:creator>
  <cp:lastModifiedBy>Domagała Daniel (TD OWR)</cp:lastModifiedBy>
  <cp:revision>118</cp:revision>
  <dcterms:created xsi:type="dcterms:W3CDTF">2022-04-01T12:42:11Z</dcterms:created>
  <dcterms:modified xsi:type="dcterms:W3CDTF">2025-11-15T14:53:20Z</dcterms:modified>
</cp:coreProperties>
</file>